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300" r:id="rId2"/>
    <p:sldId id="324" r:id="rId3"/>
    <p:sldId id="335" r:id="rId4"/>
    <p:sldId id="329" r:id="rId5"/>
    <p:sldId id="330" r:id="rId6"/>
    <p:sldId id="331" r:id="rId7"/>
    <p:sldId id="333" r:id="rId8"/>
    <p:sldId id="334" r:id="rId9"/>
    <p:sldId id="336" r:id="rId10"/>
    <p:sldId id="337" r:id="rId11"/>
    <p:sldId id="338" r:id="rId12"/>
    <p:sldId id="339" r:id="rId13"/>
    <p:sldId id="340" r:id="rId14"/>
    <p:sldId id="301" r:id="rId15"/>
    <p:sldId id="306" r:id="rId16"/>
    <p:sldId id="320" r:id="rId17"/>
    <p:sldId id="321" r:id="rId18"/>
    <p:sldId id="322" r:id="rId19"/>
    <p:sldId id="323" r:id="rId20"/>
    <p:sldId id="305" r:id="rId21"/>
    <p:sldId id="308" r:id="rId22"/>
    <p:sldId id="309" r:id="rId23"/>
    <p:sldId id="303" r:id="rId24"/>
    <p:sldId id="307" r:id="rId25"/>
    <p:sldId id="290" r:id="rId26"/>
    <p:sldId id="311" r:id="rId27"/>
    <p:sldId id="312" r:id="rId28"/>
    <p:sldId id="313" r:id="rId29"/>
    <p:sldId id="314" r:id="rId30"/>
    <p:sldId id="316" r:id="rId31"/>
    <p:sldId id="315" r:id="rId32"/>
    <p:sldId id="317" r:id="rId33"/>
    <p:sldId id="318" r:id="rId34"/>
    <p:sldId id="299" r:id="rId35"/>
    <p:sldId id="310" r:id="rId36"/>
  </p:sldIdLst>
  <p:sldSz cx="9144000" cy="6858000" type="screen4x3"/>
  <p:notesSz cx="6877050"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0231" autoAdjust="0"/>
  </p:normalViewPr>
  <p:slideViewPr>
    <p:cSldViewPr>
      <p:cViewPr>
        <p:scale>
          <a:sx n="50" d="100"/>
          <a:sy n="50" d="100"/>
        </p:scale>
        <p:origin x="-456"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5000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5725" y="0"/>
            <a:ext cx="2979738" cy="500063"/>
          </a:xfrm>
          <a:prstGeom prst="rect">
            <a:avLst/>
          </a:prstGeom>
        </p:spPr>
        <p:txBody>
          <a:bodyPr vert="horz" lIns="91440" tIns="45720" rIns="91440" bIns="45720" rtlCol="0"/>
          <a:lstStyle>
            <a:lvl1pPr algn="r">
              <a:defRPr sz="1200"/>
            </a:lvl1pPr>
          </a:lstStyle>
          <a:p>
            <a:fld id="{14D67A5A-6517-49B0-9216-4EB216370D38}" type="datetimeFigureOut">
              <a:rPr lang="en-GB" smtClean="0"/>
              <a:t>07/12/2014</a:t>
            </a:fld>
            <a:endParaRPr lang="en-GB"/>
          </a:p>
        </p:txBody>
      </p:sp>
      <p:sp>
        <p:nvSpPr>
          <p:cNvPr id="4" name="Footer Placeholder 3"/>
          <p:cNvSpPr>
            <a:spLocks noGrp="1"/>
          </p:cNvSpPr>
          <p:nvPr>
            <p:ph type="ftr" sz="quarter" idx="2"/>
          </p:nvPr>
        </p:nvSpPr>
        <p:spPr>
          <a:xfrm>
            <a:off x="0" y="9501188"/>
            <a:ext cx="2979738" cy="50006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5725" y="9501188"/>
            <a:ext cx="2979738" cy="500062"/>
          </a:xfrm>
          <a:prstGeom prst="rect">
            <a:avLst/>
          </a:prstGeom>
        </p:spPr>
        <p:txBody>
          <a:bodyPr vert="horz" lIns="91440" tIns="45720" rIns="91440" bIns="45720" rtlCol="0" anchor="b"/>
          <a:lstStyle>
            <a:lvl1pPr algn="r">
              <a:defRPr sz="1200"/>
            </a:lvl1pPr>
          </a:lstStyle>
          <a:p>
            <a:fld id="{B4DC618E-09B6-469A-A728-CF5392B6DDC6}" type="slidenum">
              <a:rPr lang="en-GB" smtClean="0"/>
              <a:t>‹#›</a:t>
            </a:fld>
            <a:endParaRPr lang="en-GB"/>
          </a:p>
        </p:txBody>
      </p:sp>
    </p:spTree>
    <p:extLst>
      <p:ext uri="{BB962C8B-B14F-4D97-AF65-F5344CB8AC3E}">
        <p14:creationId xmlns:p14="http://schemas.microsoft.com/office/powerpoint/2010/main" val="833167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500142"/>
          </a:xfrm>
          <a:prstGeom prst="rect">
            <a:avLst/>
          </a:prstGeom>
        </p:spPr>
        <p:txBody>
          <a:bodyPr vert="horz" lIns="96451" tIns="48225" rIns="96451" bIns="48225" rtlCol="0"/>
          <a:lstStyle>
            <a:lvl1pPr algn="l">
              <a:defRPr sz="1300"/>
            </a:lvl1pPr>
          </a:lstStyle>
          <a:p>
            <a:endParaRPr lang="en-GB"/>
          </a:p>
        </p:txBody>
      </p:sp>
      <p:sp>
        <p:nvSpPr>
          <p:cNvPr id="3" name="Date Placeholder 2"/>
          <p:cNvSpPr>
            <a:spLocks noGrp="1"/>
          </p:cNvSpPr>
          <p:nvPr>
            <p:ph type="dt" idx="1"/>
          </p:nvPr>
        </p:nvSpPr>
        <p:spPr>
          <a:xfrm>
            <a:off x="3895404" y="0"/>
            <a:ext cx="2980055" cy="500142"/>
          </a:xfrm>
          <a:prstGeom prst="rect">
            <a:avLst/>
          </a:prstGeom>
        </p:spPr>
        <p:txBody>
          <a:bodyPr vert="horz" lIns="96451" tIns="48225" rIns="96451" bIns="48225" rtlCol="0"/>
          <a:lstStyle>
            <a:lvl1pPr algn="r">
              <a:defRPr sz="1300"/>
            </a:lvl1pPr>
          </a:lstStyle>
          <a:p>
            <a:fld id="{176E761E-74F3-4E61-81A3-B807BE2E830D}" type="datetimeFigureOut">
              <a:rPr lang="en-GB" smtClean="0"/>
              <a:t>07/12/2014</a:t>
            </a:fld>
            <a:endParaRPr lang="en-GB"/>
          </a:p>
        </p:txBody>
      </p:sp>
      <p:sp>
        <p:nvSpPr>
          <p:cNvPr id="4" name="Slide Image Placeholder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51" tIns="48225" rIns="96451" bIns="48225" rtlCol="0" anchor="ctr"/>
          <a:lstStyle/>
          <a:p>
            <a:endParaRPr lang="en-GB"/>
          </a:p>
        </p:txBody>
      </p:sp>
      <p:sp>
        <p:nvSpPr>
          <p:cNvPr id="5" name="Notes Placeholder 4"/>
          <p:cNvSpPr>
            <a:spLocks noGrp="1"/>
          </p:cNvSpPr>
          <p:nvPr>
            <p:ph type="body" sz="quarter" idx="3"/>
          </p:nvPr>
        </p:nvSpPr>
        <p:spPr>
          <a:xfrm>
            <a:off x="687705" y="4751348"/>
            <a:ext cx="5501640" cy="4501277"/>
          </a:xfrm>
          <a:prstGeom prst="rect">
            <a:avLst/>
          </a:prstGeom>
        </p:spPr>
        <p:txBody>
          <a:bodyPr vert="horz" lIns="96451" tIns="48225" rIns="96451" bIns="482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00960"/>
            <a:ext cx="2980055" cy="500142"/>
          </a:xfrm>
          <a:prstGeom prst="rect">
            <a:avLst/>
          </a:prstGeom>
        </p:spPr>
        <p:txBody>
          <a:bodyPr vert="horz" lIns="96451" tIns="48225" rIns="96451" bIns="48225" rtlCol="0" anchor="b"/>
          <a:lstStyle>
            <a:lvl1pPr algn="l">
              <a:defRPr sz="1300"/>
            </a:lvl1pPr>
          </a:lstStyle>
          <a:p>
            <a:endParaRPr lang="en-GB"/>
          </a:p>
        </p:txBody>
      </p:sp>
      <p:sp>
        <p:nvSpPr>
          <p:cNvPr id="7" name="Slide Number Placeholder 6"/>
          <p:cNvSpPr>
            <a:spLocks noGrp="1"/>
          </p:cNvSpPr>
          <p:nvPr>
            <p:ph type="sldNum" sz="quarter" idx="5"/>
          </p:nvPr>
        </p:nvSpPr>
        <p:spPr>
          <a:xfrm>
            <a:off x="3895404" y="9500960"/>
            <a:ext cx="2980055" cy="500142"/>
          </a:xfrm>
          <a:prstGeom prst="rect">
            <a:avLst/>
          </a:prstGeom>
        </p:spPr>
        <p:txBody>
          <a:bodyPr vert="horz" lIns="96451" tIns="48225" rIns="96451" bIns="48225" rtlCol="0" anchor="b"/>
          <a:lstStyle>
            <a:lvl1pPr algn="r">
              <a:defRPr sz="1300"/>
            </a:lvl1pPr>
          </a:lstStyle>
          <a:p>
            <a:fld id="{C3906D6D-1793-4A96-971F-4B3EE4DFD9C1}" type="slidenum">
              <a:rPr lang="en-GB" smtClean="0"/>
              <a:t>‹#›</a:t>
            </a:fld>
            <a:endParaRPr lang="en-GB"/>
          </a:p>
        </p:txBody>
      </p:sp>
    </p:spTree>
    <p:extLst>
      <p:ext uri="{BB962C8B-B14F-4D97-AF65-F5344CB8AC3E}">
        <p14:creationId xmlns:p14="http://schemas.microsoft.com/office/powerpoint/2010/main" val="2397188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906D6D-1793-4A96-971F-4B3EE4DFD9C1}" type="slidenum">
              <a:rPr lang="en-GB" smtClean="0"/>
              <a:t>1</a:t>
            </a:fld>
            <a:endParaRPr lang="en-GB"/>
          </a:p>
        </p:txBody>
      </p:sp>
    </p:spTree>
    <p:extLst>
      <p:ext uri="{BB962C8B-B14F-4D97-AF65-F5344CB8AC3E}">
        <p14:creationId xmlns:p14="http://schemas.microsoft.com/office/powerpoint/2010/main" val="2043749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906D6D-1793-4A96-971F-4B3EE4DFD9C1}" type="slidenum">
              <a:rPr lang="en-GB" smtClean="0"/>
              <a:t>2</a:t>
            </a:fld>
            <a:endParaRPr lang="en-GB"/>
          </a:p>
        </p:txBody>
      </p:sp>
    </p:spTree>
    <p:extLst>
      <p:ext uri="{BB962C8B-B14F-4D97-AF65-F5344CB8AC3E}">
        <p14:creationId xmlns:p14="http://schemas.microsoft.com/office/powerpoint/2010/main" val="3777630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906D6D-1793-4A96-971F-4B3EE4DFD9C1}" type="slidenum">
              <a:rPr lang="en-GB" smtClean="0"/>
              <a:t>3</a:t>
            </a:fld>
            <a:endParaRPr lang="en-GB"/>
          </a:p>
        </p:txBody>
      </p:sp>
    </p:spTree>
    <p:extLst>
      <p:ext uri="{BB962C8B-B14F-4D97-AF65-F5344CB8AC3E}">
        <p14:creationId xmlns:p14="http://schemas.microsoft.com/office/powerpoint/2010/main" val="2436711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906D6D-1793-4A96-971F-4B3EE4DFD9C1}" type="slidenum">
              <a:rPr lang="en-GB" smtClean="0"/>
              <a:t>13</a:t>
            </a:fld>
            <a:endParaRPr lang="en-GB"/>
          </a:p>
        </p:txBody>
      </p:sp>
    </p:spTree>
    <p:extLst>
      <p:ext uri="{BB962C8B-B14F-4D97-AF65-F5344CB8AC3E}">
        <p14:creationId xmlns:p14="http://schemas.microsoft.com/office/powerpoint/2010/main" val="1144642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906D6D-1793-4A96-971F-4B3EE4DFD9C1}" type="slidenum">
              <a:rPr lang="en-GB" smtClean="0"/>
              <a:t>15</a:t>
            </a:fld>
            <a:endParaRPr lang="en-GB"/>
          </a:p>
        </p:txBody>
      </p:sp>
    </p:spTree>
    <p:extLst>
      <p:ext uri="{BB962C8B-B14F-4D97-AF65-F5344CB8AC3E}">
        <p14:creationId xmlns:p14="http://schemas.microsoft.com/office/powerpoint/2010/main" val="1095173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906D6D-1793-4A96-971F-4B3EE4DFD9C1}" type="slidenum">
              <a:rPr lang="en-GB" smtClean="0"/>
              <a:t>35</a:t>
            </a:fld>
            <a:endParaRPr lang="en-GB"/>
          </a:p>
        </p:txBody>
      </p:sp>
    </p:spTree>
    <p:extLst>
      <p:ext uri="{BB962C8B-B14F-4D97-AF65-F5344CB8AC3E}">
        <p14:creationId xmlns:p14="http://schemas.microsoft.com/office/powerpoint/2010/main" val="189047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94B4601-F791-4E27-A04E-B06A4AC906E3}" type="datetimeFigureOut">
              <a:rPr lang="en-GB" smtClean="0"/>
              <a:t>07/12/2014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7B472-6969-45A5-8D47-D6EF5064DDB5}" type="slidenum">
              <a:rPr lang="en-GB" smtClean="0"/>
              <a:t>‹#›</a:t>
            </a:fld>
            <a:endParaRPr lang="en-GB"/>
          </a:p>
        </p:txBody>
      </p:sp>
    </p:spTree>
    <p:extLst>
      <p:ext uri="{BB962C8B-B14F-4D97-AF65-F5344CB8AC3E}">
        <p14:creationId xmlns:p14="http://schemas.microsoft.com/office/powerpoint/2010/main" val="4254068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4B4601-F791-4E27-A04E-B06A4AC906E3}" type="datetimeFigureOut">
              <a:rPr lang="en-GB" smtClean="0"/>
              <a:t>07/12/2014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7B472-6969-45A5-8D47-D6EF5064DDB5}" type="slidenum">
              <a:rPr lang="en-GB" smtClean="0"/>
              <a:t>‹#›</a:t>
            </a:fld>
            <a:endParaRPr lang="en-GB"/>
          </a:p>
        </p:txBody>
      </p:sp>
    </p:spTree>
    <p:extLst>
      <p:ext uri="{BB962C8B-B14F-4D97-AF65-F5344CB8AC3E}">
        <p14:creationId xmlns:p14="http://schemas.microsoft.com/office/powerpoint/2010/main" val="85153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4B4601-F791-4E27-A04E-B06A4AC906E3}" type="datetimeFigureOut">
              <a:rPr lang="en-GB" smtClean="0"/>
              <a:t>07/12/2014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7B472-6969-45A5-8D47-D6EF5064DDB5}" type="slidenum">
              <a:rPr lang="en-GB" smtClean="0"/>
              <a:t>‹#›</a:t>
            </a:fld>
            <a:endParaRPr lang="en-GB"/>
          </a:p>
        </p:txBody>
      </p:sp>
    </p:spTree>
    <p:extLst>
      <p:ext uri="{BB962C8B-B14F-4D97-AF65-F5344CB8AC3E}">
        <p14:creationId xmlns:p14="http://schemas.microsoft.com/office/powerpoint/2010/main" val="1153154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4B4601-F791-4E27-A04E-B06A4AC906E3}" type="datetimeFigureOut">
              <a:rPr lang="en-GB" smtClean="0"/>
              <a:t>07/12/2014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7B472-6969-45A5-8D47-D6EF5064DDB5}" type="slidenum">
              <a:rPr lang="en-GB" smtClean="0"/>
              <a:t>‹#›</a:t>
            </a:fld>
            <a:endParaRPr lang="en-GB"/>
          </a:p>
        </p:txBody>
      </p:sp>
    </p:spTree>
    <p:extLst>
      <p:ext uri="{BB962C8B-B14F-4D97-AF65-F5344CB8AC3E}">
        <p14:creationId xmlns:p14="http://schemas.microsoft.com/office/powerpoint/2010/main" val="2640043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B4601-F791-4E27-A04E-B06A4AC906E3}" type="datetimeFigureOut">
              <a:rPr lang="en-GB" smtClean="0"/>
              <a:t>07/12/2014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7B472-6969-45A5-8D47-D6EF5064DDB5}" type="slidenum">
              <a:rPr lang="en-GB" smtClean="0"/>
              <a:t>‹#›</a:t>
            </a:fld>
            <a:endParaRPr lang="en-GB"/>
          </a:p>
        </p:txBody>
      </p:sp>
    </p:spTree>
    <p:extLst>
      <p:ext uri="{BB962C8B-B14F-4D97-AF65-F5344CB8AC3E}">
        <p14:creationId xmlns:p14="http://schemas.microsoft.com/office/powerpoint/2010/main" val="627892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94B4601-F791-4E27-A04E-B06A4AC906E3}" type="datetimeFigureOut">
              <a:rPr lang="en-GB" smtClean="0"/>
              <a:t>07/12/2014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7B472-6969-45A5-8D47-D6EF5064DDB5}" type="slidenum">
              <a:rPr lang="en-GB" smtClean="0"/>
              <a:t>‹#›</a:t>
            </a:fld>
            <a:endParaRPr lang="en-GB"/>
          </a:p>
        </p:txBody>
      </p:sp>
    </p:spTree>
    <p:extLst>
      <p:ext uri="{BB962C8B-B14F-4D97-AF65-F5344CB8AC3E}">
        <p14:creationId xmlns:p14="http://schemas.microsoft.com/office/powerpoint/2010/main" val="1750715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94B4601-F791-4E27-A04E-B06A4AC906E3}" type="datetimeFigureOut">
              <a:rPr lang="en-GB" smtClean="0"/>
              <a:t>07/12/2014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87B472-6969-45A5-8D47-D6EF5064DDB5}" type="slidenum">
              <a:rPr lang="en-GB" smtClean="0"/>
              <a:t>‹#›</a:t>
            </a:fld>
            <a:endParaRPr lang="en-GB"/>
          </a:p>
        </p:txBody>
      </p:sp>
    </p:spTree>
    <p:extLst>
      <p:ext uri="{BB962C8B-B14F-4D97-AF65-F5344CB8AC3E}">
        <p14:creationId xmlns:p14="http://schemas.microsoft.com/office/powerpoint/2010/main" val="3699601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94B4601-F791-4E27-A04E-B06A4AC906E3}" type="datetimeFigureOut">
              <a:rPr lang="en-GB" smtClean="0"/>
              <a:t>07/12/2014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87B472-6969-45A5-8D47-D6EF5064DDB5}" type="slidenum">
              <a:rPr lang="en-GB" smtClean="0"/>
              <a:t>‹#›</a:t>
            </a:fld>
            <a:endParaRPr lang="en-GB"/>
          </a:p>
        </p:txBody>
      </p:sp>
    </p:spTree>
    <p:extLst>
      <p:ext uri="{BB962C8B-B14F-4D97-AF65-F5344CB8AC3E}">
        <p14:creationId xmlns:p14="http://schemas.microsoft.com/office/powerpoint/2010/main" val="1304865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B4601-F791-4E27-A04E-B06A4AC906E3}" type="datetimeFigureOut">
              <a:rPr lang="en-GB" smtClean="0"/>
              <a:t>07/12/2014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87B472-6969-45A5-8D47-D6EF5064DDB5}" type="slidenum">
              <a:rPr lang="en-GB" smtClean="0"/>
              <a:t>‹#›</a:t>
            </a:fld>
            <a:endParaRPr lang="en-GB"/>
          </a:p>
        </p:txBody>
      </p:sp>
    </p:spTree>
    <p:extLst>
      <p:ext uri="{BB962C8B-B14F-4D97-AF65-F5344CB8AC3E}">
        <p14:creationId xmlns:p14="http://schemas.microsoft.com/office/powerpoint/2010/main" val="1462104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B4601-F791-4E27-A04E-B06A4AC906E3}" type="datetimeFigureOut">
              <a:rPr lang="en-GB" smtClean="0"/>
              <a:t>07/12/2014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7B472-6969-45A5-8D47-D6EF5064DDB5}" type="slidenum">
              <a:rPr lang="en-GB" smtClean="0"/>
              <a:t>‹#›</a:t>
            </a:fld>
            <a:endParaRPr lang="en-GB"/>
          </a:p>
        </p:txBody>
      </p:sp>
    </p:spTree>
    <p:extLst>
      <p:ext uri="{BB962C8B-B14F-4D97-AF65-F5344CB8AC3E}">
        <p14:creationId xmlns:p14="http://schemas.microsoft.com/office/powerpoint/2010/main" val="78656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B4601-F791-4E27-A04E-B06A4AC906E3}" type="datetimeFigureOut">
              <a:rPr lang="en-GB" smtClean="0"/>
              <a:t>07/12/2014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7B472-6969-45A5-8D47-D6EF5064DDB5}" type="slidenum">
              <a:rPr lang="en-GB" smtClean="0"/>
              <a:t>‹#›</a:t>
            </a:fld>
            <a:endParaRPr lang="en-GB"/>
          </a:p>
        </p:txBody>
      </p:sp>
    </p:spTree>
    <p:extLst>
      <p:ext uri="{BB962C8B-B14F-4D97-AF65-F5344CB8AC3E}">
        <p14:creationId xmlns:p14="http://schemas.microsoft.com/office/powerpoint/2010/main" val="290460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4B4601-F791-4E27-A04E-B06A4AC906E3}" type="datetimeFigureOut">
              <a:rPr lang="en-GB" smtClean="0"/>
              <a:t>07/12/2014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7B472-6969-45A5-8D47-D6EF5064DDB5}" type="slidenum">
              <a:rPr lang="en-GB" smtClean="0"/>
              <a:t>‹#›</a:t>
            </a:fld>
            <a:endParaRPr lang="en-GB"/>
          </a:p>
        </p:txBody>
      </p:sp>
    </p:spTree>
    <p:extLst>
      <p:ext uri="{BB962C8B-B14F-4D97-AF65-F5344CB8AC3E}">
        <p14:creationId xmlns:p14="http://schemas.microsoft.com/office/powerpoint/2010/main" val="399145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tegratedcarefoundation.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ntegratedcarefoundation.org/"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hyperlink" Target="http://www.ahrq.gov/qual/careatlas/careap4.pdf" TargetMode="External"/><Relationship Id="rId4" Type="http://schemas.openxmlformats.org/officeDocument/2006/relationships/hyperlink" Target="http://www.ahrq.gov/qual/careatlas/careatlas.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integratedcarefoundation.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162671"/>
          </a:xfrm>
        </p:spPr>
        <p:txBody>
          <a:bodyPr>
            <a:normAutofit/>
          </a:bodyPr>
          <a:lstStyle/>
          <a:p>
            <a:r>
              <a:rPr lang="en-GB" sz="3200" b="1" dirty="0" smtClean="0"/>
              <a:t>Measuring performance to support </a:t>
            </a:r>
            <a:br>
              <a:rPr lang="en-GB" sz="3200" b="1" dirty="0" smtClean="0"/>
            </a:br>
            <a:r>
              <a:rPr lang="en-GB" sz="3200" b="1" dirty="0" smtClean="0"/>
              <a:t>systems’ integration</a:t>
            </a:r>
            <a:endParaRPr lang="en-GB" sz="2200" b="1" dirty="0"/>
          </a:p>
        </p:txBody>
      </p:sp>
      <p:sp>
        <p:nvSpPr>
          <p:cNvPr id="3" name="Subtitle 2"/>
          <p:cNvSpPr>
            <a:spLocks noGrp="1"/>
          </p:cNvSpPr>
          <p:nvPr>
            <p:ph type="subTitle" idx="1"/>
          </p:nvPr>
        </p:nvSpPr>
        <p:spPr>
          <a:xfrm>
            <a:off x="1411288" y="3933056"/>
            <a:ext cx="6400800" cy="2448272"/>
          </a:xfrm>
        </p:spPr>
        <p:txBody>
          <a:bodyPr>
            <a:normAutofit fontScale="47500" lnSpcReduction="20000"/>
          </a:bodyPr>
          <a:lstStyle/>
          <a:p>
            <a:endParaRPr lang="en-GB" b="1" dirty="0" smtClean="0">
              <a:solidFill>
                <a:schemeClr val="tx1"/>
              </a:solidFill>
            </a:endParaRPr>
          </a:p>
          <a:p>
            <a:r>
              <a:rPr lang="en-GB" b="1" dirty="0" smtClean="0">
                <a:solidFill>
                  <a:schemeClr val="tx1"/>
                </a:solidFill>
              </a:rPr>
              <a:t>Dr </a:t>
            </a:r>
            <a:r>
              <a:rPr lang="en-GB" b="1" dirty="0">
                <a:solidFill>
                  <a:schemeClr val="tx1"/>
                </a:solidFill>
              </a:rPr>
              <a:t>Nick Goodwin</a:t>
            </a:r>
          </a:p>
          <a:p>
            <a:r>
              <a:rPr lang="en-GB" b="1" dirty="0">
                <a:solidFill>
                  <a:schemeClr val="tx1"/>
                </a:solidFill>
              </a:rPr>
              <a:t>CEO, International Foundation for Integrated Care</a:t>
            </a:r>
          </a:p>
          <a:p>
            <a:r>
              <a:rPr lang="en-GB" b="1" dirty="0">
                <a:solidFill>
                  <a:schemeClr val="tx1"/>
                </a:solidFill>
              </a:rPr>
              <a:t>Senior Associate, The King’s Fund</a:t>
            </a:r>
          </a:p>
          <a:p>
            <a:endParaRPr lang="en-GB" dirty="0">
              <a:solidFill>
                <a:schemeClr val="tx1"/>
              </a:solidFill>
            </a:endParaRPr>
          </a:p>
          <a:p>
            <a:r>
              <a:rPr lang="en-GB" dirty="0">
                <a:solidFill>
                  <a:schemeClr val="tx1"/>
                </a:solidFill>
              </a:rPr>
              <a:t>Paper to </a:t>
            </a:r>
            <a:r>
              <a:rPr lang="en-GB" dirty="0" smtClean="0">
                <a:solidFill>
                  <a:schemeClr val="tx1"/>
                </a:solidFill>
              </a:rPr>
              <a:t>Challenging Ideas Seminar Series – Health </a:t>
            </a:r>
            <a:r>
              <a:rPr lang="en-GB" dirty="0">
                <a:solidFill>
                  <a:schemeClr val="tx1"/>
                </a:solidFill>
              </a:rPr>
              <a:t>P</a:t>
            </a:r>
            <a:r>
              <a:rPr lang="en-GB" dirty="0" smtClean="0">
                <a:solidFill>
                  <a:schemeClr val="tx1"/>
                </a:solidFill>
              </a:rPr>
              <a:t>erformance Reporting</a:t>
            </a:r>
          </a:p>
          <a:p>
            <a:r>
              <a:rPr lang="en-GB" dirty="0" smtClean="0">
                <a:solidFill>
                  <a:schemeClr val="tx1"/>
                </a:solidFill>
              </a:rPr>
              <a:t>Bureau of Health Information, Civil Pavilion, </a:t>
            </a:r>
            <a:r>
              <a:rPr lang="en-GB" dirty="0" err="1" smtClean="0">
                <a:solidFill>
                  <a:schemeClr val="tx1"/>
                </a:solidFill>
              </a:rPr>
              <a:t>Chatswood</a:t>
            </a:r>
            <a:r>
              <a:rPr lang="en-GB" dirty="0" smtClean="0">
                <a:solidFill>
                  <a:schemeClr val="tx1"/>
                </a:solidFill>
              </a:rPr>
              <a:t> Concourse</a:t>
            </a:r>
            <a:endParaRPr lang="en-GB" dirty="0">
              <a:solidFill>
                <a:schemeClr val="tx1"/>
              </a:solidFill>
            </a:endParaRPr>
          </a:p>
          <a:p>
            <a:r>
              <a:rPr lang="en-GB" dirty="0" smtClean="0">
                <a:solidFill>
                  <a:schemeClr val="tx1"/>
                </a:solidFill>
              </a:rPr>
              <a:t>8 December 2014</a:t>
            </a:r>
            <a:endParaRPr lang="en-GB" dirty="0">
              <a:solidFill>
                <a:schemeClr val="tx1"/>
              </a:solidFill>
            </a:endParaRPr>
          </a:p>
          <a:p>
            <a:r>
              <a:rPr lang="en-GB" b="1" dirty="0">
                <a:solidFill>
                  <a:schemeClr val="tx1"/>
                </a:solidFill>
                <a:hlinkClick r:id="rId3"/>
              </a:rPr>
              <a:t>www.integratedcarefoundation.org</a:t>
            </a:r>
            <a:r>
              <a:rPr lang="en-GB" b="1" dirty="0">
                <a:solidFill>
                  <a:schemeClr val="tx1"/>
                </a:solidFill>
              </a:rPr>
              <a:t> </a:t>
            </a:r>
          </a:p>
          <a:p>
            <a:endParaRPr lang="en-GB" sz="2000" dirty="0" smtClean="0">
              <a:solidFill>
                <a:schemeClr val="tx1"/>
              </a:solidFill>
            </a:endParaRPr>
          </a:p>
        </p:txBody>
      </p:sp>
      <p:pic>
        <p:nvPicPr>
          <p:cNvPr id="7" name="Picture 2" descr="http://www.integratedcarefoundation.org/sites/default/files/field/image/abou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255341"/>
            <a:ext cx="5262575" cy="19499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ome">
            <a:hlinkClick r:id="rId3" tooltip="Home"/>
          </p:cNvPr>
          <p:cNvPicPr/>
          <p:nvPr/>
        </p:nvPicPr>
        <p:blipFill>
          <a:blip r:embed="rId5">
            <a:extLst>
              <a:ext uri="{28A0092B-C50C-407E-A947-70E740481C1C}">
                <a14:useLocalDpi xmlns:a14="http://schemas.microsoft.com/office/drawing/2010/main" val="0"/>
              </a:ext>
            </a:extLst>
          </a:blip>
          <a:srcRect/>
          <a:stretch>
            <a:fillRect/>
          </a:stretch>
        </p:blipFill>
        <p:spPr bwMode="auto">
          <a:xfrm>
            <a:off x="611560" y="655884"/>
            <a:ext cx="4452514" cy="1440160"/>
          </a:xfrm>
          <a:prstGeom prst="rect">
            <a:avLst/>
          </a:prstGeom>
          <a:noFill/>
          <a:ln>
            <a:noFill/>
          </a:ln>
        </p:spPr>
      </p:pic>
    </p:spTree>
    <p:extLst>
      <p:ext uri="{BB962C8B-B14F-4D97-AF65-F5344CB8AC3E}">
        <p14:creationId xmlns:p14="http://schemas.microsoft.com/office/powerpoint/2010/main" val="2878052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en-US" sz="3200" b="1" dirty="0" smtClean="0"/>
              <a:t>What are you evaluating – some key questions</a:t>
            </a:r>
          </a:p>
        </p:txBody>
      </p:sp>
      <p:sp>
        <p:nvSpPr>
          <p:cNvPr id="4099" name="Content Placeholder 2"/>
          <p:cNvSpPr>
            <a:spLocks noGrp="1"/>
          </p:cNvSpPr>
          <p:nvPr>
            <p:ph idx="1"/>
          </p:nvPr>
        </p:nvSpPr>
        <p:spPr>
          <a:xfrm>
            <a:off x="0" y="1484784"/>
            <a:ext cx="8229600" cy="4641379"/>
          </a:xfrm>
        </p:spPr>
        <p:txBody>
          <a:bodyPr>
            <a:normAutofit lnSpcReduction="10000"/>
          </a:bodyPr>
          <a:lstStyle/>
          <a:p>
            <a:pPr lvl="1">
              <a:spcBef>
                <a:spcPct val="50000"/>
              </a:spcBef>
              <a:buFont typeface="Arial" panose="020B0604020202020204" pitchFamily="34" charset="0"/>
              <a:buChar char="•"/>
            </a:pPr>
            <a:r>
              <a:rPr lang="en-GB" altLang="en-US" sz="2400" b="1" dirty="0" smtClean="0"/>
              <a:t>Who </a:t>
            </a:r>
            <a:r>
              <a:rPr lang="en-GB" altLang="en-US" sz="2400" dirty="0" smtClean="0"/>
              <a:t>and </a:t>
            </a:r>
            <a:r>
              <a:rPr lang="en-GB" altLang="en-US" sz="2400" b="1" dirty="0" smtClean="0"/>
              <a:t>what</a:t>
            </a:r>
            <a:r>
              <a:rPr lang="en-GB" altLang="en-US" sz="2400" dirty="0" smtClean="0"/>
              <a:t> is the programme seeking to influence?</a:t>
            </a:r>
          </a:p>
          <a:p>
            <a:pPr marL="914400" lvl="2" indent="0">
              <a:spcBef>
                <a:spcPct val="50000"/>
              </a:spcBef>
              <a:buNone/>
            </a:pPr>
            <a:r>
              <a:rPr lang="en-GB" altLang="en-US" dirty="0" smtClean="0"/>
              <a:t>Need to clarify aim and design of the integrated care intervention by looking at the </a:t>
            </a:r>
            <a:r>
              <a:rPr lang="en-GB" altLang="en-US" b="1" dirty="0" smtClean="0"/>
              <a:t>needs of patients/users</a:t>
            </a:r>
            <a:endParaRPr lang="en-GB" altLang="en-US" dirty="0" smtClean="0"/>
          </a:p>
          <a:p>
            <a:pPr lvl="1">
              <a:spcBef>
                <a:spcPct val="50000"/>
              </a:spcBef>
              <a:buFont typeface="Arial" panose="020B0604020202020204" pitchFamily="34" charset="0"/>
              <a:buChar char="•"/>
            </a:pPr>
            <a:r>
              <a:rPr lang="en-GB" altLang="en-US" sz="2400" dirty="0" smtClean="0"/>
              <a:t>What is the </a:t>
            </a:r>
            <a:r>
              <a:rPr lang="en-GB" altLang="en-US" sz="2400" b="1" dirty="0" smtClean="0"/>
              <a:t>timeframe</a:t>
            </a:r>
            <a:r>
              <a:rPr lang="en-GB" altLang="en-US" sz="2400" dirty="0" smtClean="0"/>
              <a:t> over which outcomes are expected to be achieved?</a:t>
            </a:r>
          </a:p>
          <a:p>
            <a:pPr marL="914400" lvl="2" indent="0">
              <a:spcBef>
                <a:spcPct val="50000"/>
              </a:spcBef>
              <a:buNone/>
            </a:pPr>
            <a:r>
              <a:rPr lang="en-GB" altLang="en-US" dirty="0" smtClean="0"/>
              <a:t>Given this timeframe, which categories of outcomes have the </a:t>
            </a:r>
            <a:r>
              <a:rPr lang="en-GB" altLang="en-US" b="1" dirty="0" smtClean="0"/>
              <a:t>potential</a:t>
            </a:r>
            <a:r>
              <a:rPr lang="en-GB" altLang="en-US" dirty="0" smtClean="0"/>
              <a:t> to be improved?</a:t>
            </a:r>
          </a:p>
          <a:p>
            <a:pPr lvl="1">
              <a:spcBef>
                <a:spcPct val="50000"/>
              </a:spcBef>
              <a:buFont typeface="Arial" panose="020B0604020202020204" pitchFamily="34" charset="0"/>
              <a:buChar char="•"/>
            </a:pPr>
            <a:r>
              <a:rPr lang="en-GB" altLang="en-US" sz="2400" dirty="0" smtClean="0"/>
              <a:t>Is there sufficient</a:t>
            </a:r>
            <a:r>
              <a:rPr lang="en-GB" altLang="en-US" sz="2400" b="1" dirty="0" smtClean="0"/>
              <a:t> opportunity </a:t>
            </a:r>
            <a:r>
              <a:rPr lang="en-GB" altLang="en-US" sz="2400" dirty="0" smtClean="0"/>
              <a:t>in a given population to achieve this targeted improvement in outcomes?</a:t>
            </a:r>
          </a:p>
          <a:p>
            <a:pPr lvl="1">
              <a:spcBef>
                <a:spcPct val="50000"/>
              </a:spcBef>
              <a:buFont typeface="Arial" panose="020B0604020202020204" pitchFamily="34" charset="0"/>
              <a:buChar char="•"/>
            </a:pPr>
            <a:r>
              <a:rPr lang="en-GB" altLang="en-US" sz="2400" dirty="0" smtClean="0"/>
              <a:t>How can you </a:t>
            </a:r>
            <a:r>
              <a:rPr lang="en-GB" altLang="en-US" sz="2400" b="1" dirty="0" smtClean="0"/>
              <a:t>measure</a:t>
            </a:r>
            <a:r>
              <a:rPr lang="en-GB" altLang="en-US" sz="2400" dirty="0" smtClean="0"/>
              <a:t> the impact? How can you ensure </a:t>
            </a:r>
            <a:r>
              <a:rPr lang="en-GB" altLang="en-US" sz="2400" b="1" dirty="0" smtClean="0"/>
              <a:t>attribution</a:t>
            </a:r>
            <a:r>
              <a:rPr lang="en-GB" altLang="en-US" sz="2400" dirty="0" smtClean="0"/>
              <a:t>?</a:t>
            </a:r>
          </a:p>
          <a:p>
            <a:endParaRPr lang="en-GB" altLang="en-US" dirty="0" smtClean="0"/>
          </a:p>
        </p:txBody>
      </p:sp>
    </p:spTree>
    <p:extLst>
      <p:ext uri="{BB962C8B-B14F-4D97-AF65-F5344CB8AC3E}">
        <p14:creationId xmlns:p14="http://schemas.microsoft.com/office/powerpoint/2010/main" val="1461908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sz="3200" b="1" dirty="0"/>
              <a:t>What are you evaluating – some key questions</a:t>
            </a:r>
            <a:endParaRPr lang="en-GB" altLang="en-US" sz="3200" b="1" dirty="0" smtClean="0"/>
          </a:p>
        </p:txBody>
      </p:sp>
      <p:sp>
        <p:nvSpPr>
          <p:cNvPr id="5123" name="Content Placeholder 2"/>
          <p:cNvSpPr>
            <a:spLocks noGrp="1"/>
          </p:cNvSpPr>
          <p:nvPr>
            <p:ph idx="1"/>
          </p:nvPr>
        </p:nvSpPr>
        <p:spPr/>
        <p:txBody>
          <a:bodyPr>
            <a:normAutofit lnSpcReduction="10000"/>
          </a:bodyPr>
          <a:lstStyle/>
          <a:p>
            <a:pPr>
              <a:buFont typeface="Arial" pitchFamily="34" charset="0"/>
              <a:buNone/>
            </a:pPr>
            <a:r>
              <a:rPr lang="en-GB" altLang="en-US" sz="2400" dirty="0" smtClean="0"/>
              <a:t>Before developing questions and/or survey instruments to examine the experience and impact of integrated care from a person’s perspective, there is a need to understand four things:</a:t>
            </a:r>
          </a:p>
          <a:p>
            <a:pPr>
              <a:buFontTx/>
              <a:buNone/>
            </a:pPr>
            <a:endParaRPr lang="en-GB" altLang="en-US" sz="2400" dirty="0" smtClean="0"/>
          </a:p>
          <a:p>
            <a:pPr lvl="1">
              <a:buFont typeface="Wingdings" pitchFamily="2" charset="2"/>
              <a:buChar char="Ø"/>
            </a:pPr>
            <a:r>
              <a:rPr lang="en-GB" altLang="en-US" sz="2400" dirty="0"/>
              <a:t>the </a:t>
            </a:r>
            <a:r>
              <a:rPr lang="en-GB" altLang="en-US" sz="2400" b="1" dirty="0"/>
              <a:t>programme theory </a:t>
            </a:r>
            <a:r>
              <a:rPr lang="en-GB" altLang="en-US" sz="2400" dirty="0"/>
              <a:t>of change – what are the assumptions that lie behind the programme (why?)</a:t>
            </a:r>
            <a:endParaRPr lang="en-GB" altLang="en-US" sz="2400" b="1" dirty="0"/>
          </a:p>
          <a:p>
            <a:pPr lvl="1">
              <a:buFont typeface="Wingdings" pitchFamily="2" charset="2"/>
              <a:buChar char="Ø"/>
            </a:pPr>
            <a:r>
              <a:rPr lang="en-GB" altLang="en-US" sz="2400" dirty="0" smtClean="0"/>
              <a:t>the (set of) </a:t>
            </a:r>
            <a:r>
              <a:rPr lang="en-GB" altLang="en-US" sz="2400" b="1" dirty="0" smtClean="0"/>
              <a:t>problems</a:t>
            </a:r>
            <a:r>
              <a:rPr lang="en-GB" altLang="en-US" sz="2400" dirty="0" smtClean="0"/>
              <a:t> to be addressed (where and who?)</a:t>
            </a:r>
          </a:p>
          <a:p>
            <a:pPr lvl="1">
              <a:buFont typeface="Wingdings" pitchFamily="2" charset="2"/>
              <a:buChar char="Ø"/>
            </a:pPr>
            <a:r>
              <a:rPr lang="en-GB" altLang="en-US" sz="2400" dirty="0" smtClean="0"/>
              <a:t>the (set of) </a:t>
            </a:r>
            <a:r>
              <a:rPr lang="en-GB" altLang="en-US" sz="2400" b="1" dirty="0" smtClean="0"/>
              <a:t>interventions</a:t>
            </a:r>
            <a:r>
              <a:rPr lang="en-GB" altLang="en-US" sz="2400" dirty="0" smtClean="0"/>
              <a:t> best suited to address the problem (what and who?)</a:t>
            </a:r>
          </a:p>
          <a:p>
            <a:pPr lvl="1">
              <a:buFont typeface="Wingdings" pitchFamily="2" charset="2"/>
              <a:buChar char="Ø"/>
            </a:pPr>
            <a:r>
              <a:rPr lang="en-GB" altLang="en-US" sz="2400" dirty="0" smtClean="0"/>
              <a:t>the </a:t>
            </a:r>
            <a:r>
              <a:rPr lang="en-GB" altLang="en-US" sz="2400" b="1" dirty="0" smtClean="0"/>
              <a:t>strategy</a:t>
            </a:r>
            <a:r>
              <a:rPr lang="en-GB" altLang="en-US" sz="2400" dirty="0" smtClean="0"/>
              <a:t> best suited to develop, implement, and evaluate the (set of) interventions (how, when and who?) </a:t>
            </a:r>
          </a:p>
          <a:p>
            <a:pPr lvl="1"/>
            <a:endParaRPr lang="en-GB" altLang="en-US" dirty="0" smtClean="0"/>
          </a:p>
        </p:txBody>
      </p:sp>
    </p:spTree>
    <p:extLst>
      <p:ext uri="{BB962C8B-B14F-4D97-AF65-F5344CB8AC3E}">
        <p14:creationId xmlns:p14="http://schemas.microsoft.com/office/powerpoint/2010/main" val="3756127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sz="3200" b="1" dirty="0"/>
              <a:t>What are you evaluating – some key questions</a:t>
            </a:r>
            <a:endParaRPr lang="en-GB" altLang="en-US" sz="3200" b="1" dirty="0" smtClean="0"/>
          </a:p>
        </p:txBody>
      </p:sp>
      <p:sp>
        <p:nvSpPr>
          <p:cNvPr id="6147" name="Content Placeholder 2"/>
          <p:cNvSpPr>
            <a:spLocks noGrp="1"/>
          </p:cNvSpPr>
          <p:nvPr>
            <p:ph idx="1"/>
          </p:nvPr>
        </p:nvSpPr>
        <p:spPr/>
        <p:txBody>
          <a:bodyPr>
            <a:noAutofit/>
          </a:bodyPr>
          <a:lstStyle/>
          <a:p>
            <a:pPr marL="457200" indent="-457200">
              <a:spcBef>
                <a:spcPct val="50000"/>
              </a:spcBef>
              <a:buClr>
                <a:srgbClr val="FF6600"/>
              </a:buClr>
              <a:buFontTx/>
              <a:buNone/>
            </a:pPr>
            <a:r>
              <a:rPr lang="en-GB" altLang="en-US" sz="2400" dirty="0" smtClean="0"/>
              <a:t>For integrated care to be successful, it needs to execute the following three functions:</a:t>
            </a:r>
          </a:p>
          <a:p>
            <a:pPr marL="457200" indent="-457200">
              <a:spcBef>
                <a:spcPct val="50000"/>
              </a:spcBef>
              <a:buFont typeface="Wingdings" pitchFamily="2" charset="2"/>
              <a:buChar char="Ø"/>
            </a:pPr>
            <a:r>
              <a:rPr lang="en-GB" altLang="en-US" sz="2400" dirty="0" smtClean="0"/>
              <a:t>accurate </a:t>
            </a:r>
            <a:r>
              <a:rPr lang="en-GB" altLang="en-US" sz="2400" b="1" dirty="0" smtClean="0"/>
              <a:t>identification</a:t>
            </a:r>
            <a:r>
              <a:rPr lang="en-GB" altLang="en-US" sz="2400" dirty="0" smtClean="0"/>
              <a:t> of individuals within target population (e.g. </a:t>
            </a:r>
            <a:r>
              <a:rPr lang="en-GB" altLang="en-US" sz="2400" i="1" dirty="0" smtClean="0"/>
              <a:t>reliable</a:t>
            </a:r>
            <a:r>
              <a:rPr lang="en-GB" altLang="en-US" sz="2400" dirty="0" smtClean="0"/>
              <a:t> predictive modelling, health risk assessment, medication list and/or laboratory values from EMRs);</a:t>
            </a:r>
          </a:p>
          <a:p>
            <a:pPr marL="457200" indent="-457200">
              <a:spcBef>
                <a:spcPct val="50000"/>
              </a:spcBef>
              <a:buFont typeface="Wingdings" pitchFamily="2" charset="2"/>
              <a:buChar char="Ø"/>
            </a:pPr>
            <a:r>
              <a:rPr lang="en-GB" altLang="en-US" sz="2400" dirty="0" smtClean="0"/>
              <a:t>individuals must be enrolled and actively </a:t>
            </a:r>
            <a:r>
              <a:rPr lang="en-GB" altLang="en-US" sz="2400" b="1" dirty="0" smtClean="0"/>
              <a:t>participate</a:t>
            </a:r>
            <a:r>
              <a:rPr lang="en-GB" altLang="en-US" sz="2400" dirty="0" smtClean="0"/>
              <a:t> in the program for a meaningful period of time (e.g. readiness to change, motivational interviewing, incentives);</a:t>
            </a:r>
          </a:p>
          <a:p>
            <a:pPr marL="457200" indent="-457200">
              <a:spcBef>
                <a:spcPct val="50000"/>
              </a:spcBef>
              <a:buFont typeface="Wingdings" pitchFamily="2" charset="2"/>
              <a:buChar char="Ø"/>
            </a:pPr>
            <a:r>
              <a:rPr lang="en-GB" altLang="en-US" sz="2400" dirty="0" smtClean="0"/>
              <a:t>the program must include </a:t>
            </a:r>
            <a:r>
              <a:rPr lang="en-GB" altLang="en-US" sz="2400" b="1" dirty="0" smtClean="0"/>
              <a:t>a set of interventions </a:t>
            </a:r>
            <a:r>
              <a:rPr lang="en-GB" altLang="en-US" sz="2400" dirty="0" smtClean="0"/>
              <a:t>that modify or close deficits in participant and provider behaviour (e.g. tailoring to needs).</a:t>
            </a:r>
          </a:p>
        </p:txBody>
      </p:sp>
    </p:spTree>
    <p:extLst>
      <p:ext uri="{BB962C8B-B14F-4D97-AF65-F5344CB8AC3E}">
        <p14:creationId xmlns:p14="http://schemas.microsoft.com/office/powerpoint/2010/main" val="3479017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z="3200" b="1" dirty="0" smtClean="0"/>
              <a:t>Key Points to Consider</a:t>
            </a:r>
          </a:p>
        </p:txBody>
      </p:sp>
      <p:sp>
        <p:nvSpPr>
          <p:cNvPr id="7171" name="Content Placeholder 2"/>
          <p:cNvSpPr>
            <a:spLocks noGrp="1"/>
          </p:cNvSpPr>
          <p:nvPr>
            <p:ph idx="1"/>
          </p:nvPr>
        </p:nvSpPr>
        <p:spPr>
          <a:xfrm>
            <a:off x="457200" y="1341438"/>
            <a:ext cx="8229600" cy="4784725"/>
          </a:xfrm>
        </p:spPr>
        <p:txBody>
          <a:bodyPr>
            <a:normAutofit lnSpcReduction="10000"/>
          </a:bodyPr>
          <a:lstStyle/>
          <a:p>
            <a:pPr>
              <a:buFont typeface="Wingdings" pitchFamily="2" charset="2"/>
              <a:buChar char="Ø"/>
            </a:pPr>
            <a:r>
              <a:rPr lang="en-GB" altLang="en-US" sz="2400" dirty="0" smtClean="0"/>
              <a:t>Baseline data</a:t>
            </a:r>
          </a:p>
          <a:p>
            <a:pPr>
              <a:buFont typeface="Wingdings" pitchFamily="2" charset="2"/>
              <a:buChar char="Ø"/>
            </a:pPr>
            <a:r>
              <a:rPr lang="en-GB" altLang="en-US" sz="2400" dirty="0" smtClean="0"/>
              <a:t>Define a comparison group</a:t>
            </a:r>
          </a:p>
          <a:p>
            <a:pPr>
              <a:buFont typeface="Wingdings" pitchFamily="2" charset="2"/>
              <a:buChar char="Ø"/>
            </a:pPr>
            <a:r>
              <a:rPr lang="en-GB" altLang="en-US" sz="2400" dirty="0" smtClean="0"/>
              <a:t>Define nature and structure of integrated care being implemented </a:t>
            </a:r>
          </a:p>
          <a:p>
            <a:pPr>
              <a:buFont typeface="Wingdings" pitchFamily="2" charset="2"/>
              <a:buChar char="Ø"/>
            </a:pPr>
            <a:r>
              <a:rPr lang="en-GB" altLang="en-US" sz="2400" dirty="0" smtClean="0"/>
              <a:t>Include measures of the professionals’ perspective where care is delivered through multidisciplinary teams</a:t>
            </a:r>
          </a:p>
          <a:p>
            <a:pPr>
              <a:buFont typeface="Wingdings" pitchFamily="2" charset="2"/>
              <a:buChar char="Ø"/>
            </a:pPr>
            <a:r>
              <a:rPr lang="en-GB" altLang="en-US" sz="2400" dirty="0" smtClean="0"/>
              <a:t>Identify </a:t>
            </a:r>
            <a:r>
              <a:rPr lang="en-GB" altLang="en-US" sz="2400" dirty="0" smtClean="0"/>
              <a:t>what good looks like from a patients’ perspective and evaluate this through user feedback</a:t>
            </a:r>
          </a:p>
          <a:p>
            <a:pPr>
              <a:buFont typeface="Wingdings" pitchFamily="2" charset="2"/>
              <a:buChar char="Ø"/>
            </a:pPr>
            <a:r>
              <a:rPr lang="en-GB" altLang="en-US" sz="2400" dirty="0" smtClean="0"/>
              <a:t>Include analysis of utilisation and costs of care</a:t>
            </a:r>
          </a:p>
          <a:p>
            <a:pPr>
              <a:buFontTx/>
              <a:buNone/>
            </a:pPr>
            <a:endParaRPr lang="en-GB" altLang="en-US" dirty="0" smtClean="0"/>
          </a:p>
          <a:p>
            <a:pPr algn="ctr">
              <a:buFontTx/>
              <a:buNone/>
            </a:pPr>
            <a:r>
              <a:rPr lang="en-GB" altLang="en-US" i="1" dirty="0" smtClean="0"/>
              <a:t>Experiences, care outcomes, utilisation &amp; costs</a:t>
            </a:r>
          </a:p>
          <a:p>
            <a:endParaRPr lang="en-GB" altLang="en-US" dirty="0" smtClean="0"/>
          </a:p>
        </p:txBody>
      </p:sp>
    </p:spTree>
    <p:extLst>
      <p:ext uri="{BB962C8B-B14F-4D97-AF65-F5344CB8AC3E}">
        <p14:creationId xmlns:p14="http://schemas.microsoft.com/office/powerpoint/2010/main" val="1134595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Choosing Quality Measures for Integrated Care- 1</a:t>
            </a:r>
            <a:endParaRPr lang="en-GB" sz="2800" b="1" dirty="0"/>
          </a:p>
        </p:txBody>
      </p:sp>
      <p:sp>
        <p:nvSpPr>
          <p:cNvPr id="3" name="Content Placeholder 2"/>
          <p:cNvSpPr>
            <a:spLocks noGrp="1"/>
          </p:cNvSpPr>
          <p:nvPr>
            <p:ph idx="1"/>
          </p:nvPr>
        </p:nvSpPr>
        <p:spPr>
          <a:xfrm>
            <a:off x="4572000" y="1600200"/>
            <a:ext cx="4114800" cy="4525963"/>
          </a:xfrm>
        </p:spPr>
        <p:txBody>
          <a:bodyPr>
            <a:normAutofit lnSpcReduction="10000"/>
          </a:bodyPr>
          <a:lstStyle/>
          <a:p>
            <a:pPr marL="0" indent="0">
              <a:buNone/>
            </a:pPr>
            <a:r>
              <a:rPr lang="en-GB" sz="2400" dirty="0" smtClean="0"/>
              <a:t>Indicators must be robust and meaningful:</a:t>
            </a:r>
          </a:p>
          <a:p>
            <a:r>
              <a:rPr lang="en-GB" sz="2400" dirty="0" smtClean="0"/>
              <a:t>Importance and relevance</a:t>
            </a:r>
          </a:p>
          <a:p>
            <a:r>
              <a:rPr lang="en-GB" sz="2400" dirty="0" smtClean="0"/>
              <a:t>Validity</a:t>
            </a:r>
          </a:p>
          <a:p>
            <a:r>
              <a:rPr lang="en-GB" sz="2400" dirty="0" smtClean="0"/>
              <a:t>Accuracy</a:t>
            </a:r>
          </a:p>
          <a:p>
            <a:r>
              <a:rPr lang="en-GB" sz="2400" dirty="0" smtClean="0"/>
              <a:t>Reliability</a:t>
            </a:r>
          </a:p>
          <a:p>
            <a:r>
              <a:rPr lang="en-GB" sz="2400" dirty="0" smtClean="0"/>
              <a:t>Feasibility</a:t>
            </a:r>
          </a:p>
          <a:p>
            <a:r>
              <a:rPr lang="en-GB" sz="2400" dirty="0" smtClean="0"/>
              <a:t>Meaningfulness</a:t>
            </a:r>
          </a:p>
          <a:p>
            <a:r>
              <a:rPr lang="en-GB" sz="2400" dirty="0" smtClean="0"/>
              <a:t>Implications for action</a:t>
            </a:r>
          </a:p>
          <a:p>
            <a:r>
              <a:rPr lang="en-GB" sz="2400" dirty="0" smtClean="0"/>
              <a:t>Avoidance of perverse incentives</a:t>
            </a:r>
            <a:endParaRPr lang="en-GB"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340768"/>
            <a:ext cx="3257318" cy="492100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596900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Choosing Quality Measures </a:t>
            </a:r>
            <a:r>
              <a:rPr lang="en-GB" sz="2800" b="1" dirty="0" smtClean="0"/>
              <a:t>for Integrated Care - </a:t>
            </a:r>
            <a:r>
              <a:rPr lang="en-GB" sz="2800" b="1" dirty="0" smtClean="0"/>
              <a:t>2</a:t>
            </a:r>
            <a:endParaRPr lang="en-GB" sz="2800" b="1" dirty="0"/>
          </a:p>
        </p:txBody>
      </p:sp>
      <p:sp>
        <p:nvSpPr>
          <p:cNvPr id="3" name="Content Placeholder 2"/>
          <p:cNvSpPr>
            <a:spLocks noGrp="1"/>
          </p:cNvSpPr>
          <p:nvPr>
            <p:ph idx="1"/>
          </p:nvPr>
        </p:nvSpPr>
        <p:spPr>
          <a:xfrm>
            <a:off x="4572000" y="1600200"/>
            <a:ext cx="4114800" cy="4525963"/>
          </a:xfrm>
        </p:spPr>
        <p:txBody>
          <a:bodyPr>
            <a:normAutofit lnSpcReduction="10000"/>
          </a:bodyPr>
          <a:lstStyle/>
          <a:p>
            <a:pPr marL="0" indent="0">
              <a:buNone/>
            </a:pPr>
            <a:r>
              <a:rPr lang="en-GB" sz="2400" dirty="0" smtClean="0"/>
              <a:t>Considerations:</a:t>
            </a:r>
          </a:p>
          <a:p>
            <a:r>
              <a:rPr lang="en-GB" sz="2400" dirty="0" smtClean="0"/>
              <a:t>Population size</a:t>
            </a:r>
          </a:p>
          <a:p>
            <a:r>
              <a:rPr lang="en-GB" sz="2400" dirty="0" smtClean="0"/>
              <a:t>Representativeness</a:t>
            </a:r>
          </a:p>
          <a:p>
            <a:r>
              <a:rPr lang="en-GB" sz="2400" dirty="0" smtClean="0"/>
              <a:t>Attributable</a:t>
            </a:r>
          </a:p>
          <a:p>
            <a:r>
              <a:rPr lang="en-GB" sz="2400" dirty="0" smtClean="0"/>
              <a:t>Change detectible over time</a:t>
            </a:r>
          </a:p>
          <a:p>
            <a:r>
              <a:rPr lang="en-GB" sz="2400" dirty="0" smtClean="0"/>
              <a:t>Unambiguous</a:t>
            </a:r>
          </a:p>
          <a:p>
            <a:r>
              <a:rPr lang="en-GB" sz="2400" dirty="0" smtClean="0"/>
              <a:t>Meaningful to who? – users, managers, professionals, politicians</a:t>
            </a:r>
          </a:p>
          <a:p>
            <a:r>
              <a:rPr lang="en-GB" sz="2400" dirty="0" smtClean="0"/>
              <a:t>Timeliness</a:t>
            </a:r>
          </a:p>
          <a:p>
            <a:r>
              <a:rPr lang="en-GB" sz="2400" dirty="0" smtClean="0"/>
              <a:t>Routine data collection</a:t>
            </a:r>
            <a:endParaRPr lang="en-GB"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340768"/>
            <a:ext cx="3257318" cy="492100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0824972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hangingPunct="1"/>
            <a:r>
              <a:rPr lang="en-GB" sz="3200" b="1" dirty="0" smtClean="0"/>
              <a:t>Tin openers </a:t>
            </a:r>
            <a:r>
              <a:rPr lang="en-GB" sz="3200" b="1" dirty="0" smtClean="0"/>
              <a:t>or </a:t>
            </a:r>
            <a:r>
              <a:rPr lang="en-GB" sz="3200" b="1" dirty="0" smtClean="0"/>
              <a:t>dials</a:t>
            </a:r>
          </a:p>
        </p:txBody>
      </p:sp>
      <p:sp>
        <p:nvSpPr>
          <p:cNvPr id="202755" name="Rectangle 3"/>
          <p:cNvSpPr>
            <a:spLocks noGrp="1" noChangeArrowheads="1"/>
          </p:cNvSpPr>
          <p:nvPr>
            <p:ph idx="1"/>
          </p:nvPr>
        </p:nvSpPr>
        <p:spPr>
          <a:xfrm>
            <a:off x="449263" y="1844675"/>
            <a:ext cx="8277225" cy="4403725"/>
          </a:xfrm>
        </p:spPr>
        <p:txBody>
          <a:bodyPr>
            <a:normAutofit fontScale="92500"/>
          </a:bodyPr>
          <a:lstStyle/>
          <a:p>
            <a:pPr marL="355600" indent="-355600" eaLnBrk="1" hangingPunct="1">
              <a:tabLst>
                <a:tab pos="952500" algn="l"/>
                <a:tab pos="990600" algn="l"/>
                <a:tab pos="1428750" algn="l"/>
                <a:tab pos="1905000" algn="l"/>
              </a:tabLst>
            </a:pPr>
            <a:r>
              <a:rPr lang="en-GB" sz="3200" dirty="0" smtClean="0"/>
              <a:t>Concept from Carter and Klein (e.g. 1992)</a:t>
            </a:r>
          </a:p>
          <a:p>
            <a:pPr marL="355600" indent="-355600" eaLnBrk="1" hangingPunct="1">
              <a:tabLst>
                <a:tab pos="952500" algn="l"/>
                <a:tab pos="990600" algn="l"/>
                <a:tab pos="1428750" algn="l"/>
                <a:tab pos="1905000" algn="l"/>
              </a:tabLst>
            </a:pPr>
            <a:r>
              <a:rPr lang="en-GB" sz="3200" dirty="0" smtClean="0"/>
              <a:t>Tin openers open up cans of worms</a:t>
            </a:r>
          </a:p>
          <a:p>
            <a:pPr marL="355600" indent="-355600" eaLnBrk="1" hangingPunct="1">
              <a:tabLst>
                <a:tab pos="952500" algn="l"/>
                <a:tab pos="990600" algn="l"/>
                <a:tab pos="1428750" algn="l"/>
                <a:tab pos="1905000" algn="l"/>
              </a:tabLst>
            </a:pPr>
            <a:r>
              <a:rPr lang="en-GB" sz="3200" dirty="0" smtClean="0"/>
              <a:t>Dials measure things</a:t>
            </a:r>
          </a:p>
          <a:p>
            <a:pPr marL="355600" indent="-355600" eaLnBrk="1" hangingPunct="1">
              <a:tabLst>
                <a:tab pos="952500" algn="l"/>
                <a:tab pos="990600" algn="l"/>
                <a:tab pos="1428750" algn="l"/>
                <a:tab pos="1905000" algn="l"/>
              </a:tabLst>
            </a:pPr>
            <a:r>
              <a:rPr lang="en-GB" sz="3200" dirty="0" smtClean="0"/>
              <a:t>Most of the time you need to ask the right questions as much as you need to get the right answers</a:t>
            </a:r>
          </a:p>
          <a:p>
            <a:pPr marL="355600" indent="-355600" eaLnBrk="1" hangingPunct="1">
              <a:tabLst>
                <a:tab pos="952500" algn="l"/>
                <a:tab pos="990600" algn="l"/>
                <a:tab pos="1428750" algn="l"/>
                <a:tab pos="1905000" algn="l"/>
              </a:tabLst>
            </a:pPr>
            <a:r>
              <a:rPr lang="en-GB" dirty="0" smtClean="0"/>
              <a:t>If you want to be making robust judgements, the measures need to be absolutely unambiguous</a:t>
            </a:r>
            <a:endParaRPr lang="en-GB" sz="3200" dirty="0" smtClean="0"/>
          </a:p>
        </p:txBody>
      </p:sp>
    </p:spTree>
    <p:extLst>
      <p:ext uri="{BB962C8B-B14F-4D97-AF65-F5344CB8AC3E}">
        <p14:creationId xmlns:p14="http://schemas.microsoft.com/office/powerpoint/2010/main" val="535019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27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27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27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2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200" b="1" dirty="0" smtClean="0"/>
              <a:t>The </a:t>
            </a:r>
            <a:r>
              <a:rPr lang="en-NZ" sz="3200" b="1" dirty="0" smtClean="0"/>
              <a:t>dangers of performance measures</a:t>
            </a:r>
            <a:endParaRPr lang="en-NZ" sz="3200" b="1" dirty="0"/>
          </a:p>
        </p:txBody>
      </p:sp>
      <p:sp>
        <p:nvSpPr>
          <p:cNvPr id="3" name="Content Placeholder 2"/>
          <p:cNvSpPr>
            <a:spLocks noGrp="1"/>
          </p:cNvSpPr>
          <p:nvPr>
            <p:ph idx="1"/>
          </p:nvPr>
        </p:nvSpPr>
        <p:spPr>
          <a:xfrm>
            <a:off x="107504" y="1600200"/>
            <a:ext cx="9036496" cy="4525963"/>
          </a:xfrm>
        </p:spPr>
        <p:txBody>
          <a:bodyPr>
            <a:normAutofit fontScale="85000" lnSpcReduction="10000"/>
          </a:bodyPr>
          <a:lstStyle/>
          <a:p>
            <a:r>
              <a:rPr lang="en-NZ" dirty="0" smtClean="0"/>
              <a:t>Peter Smith identifies 8 perverse effects</a:t>
            </a:r>
            <a:endParaRPr lang="en-NZ" dirty="0"/>
          </a:p>
          <a:p>
            <a:pPr lvl="1"/>
            <a:r>
              <a:rPr lang="en-NZ" b="1" dirty="0"/>
              <a:t>Unmeasured activity </a:t>
            </a:r>
            <a:r>
              <a:rPr lang="en-NZ" b="1" dirty="0" smtClean="0"/>
              <a:t>ignored</a:t>
            </a:r>
            <a:endParaRPr lang="en-NZ" b="1" dirty="0"/>
          </a:p>
          <a:p>
            <a:pPr lvl="1"/>
            <a:r>
              <a:rPr lang="en-NZ" dirty="0" smtClean="0"/>
              <a:t>Reward </a:t>
            </a:r>
            <a:r>
              <a:rPr lang="en-NZ" dirty="0"/>
              <a:t>structure distortive(too easy, too hard, wrong balance) </a:t>
            </a:r>
          </a:p>
          <a:p>
            <a:pPr lvl="1"/>
            <a:r>
              <a:rPr lang="en-NZ" dirty="0" smtClean="0"/>
              <a:t>Discourages </a:t>
            </a:r>
            <a:r>
              <a:rPr lang="en-NZ" dirty="0"/>
              <a:t>practice in challenging </a:t>
            </a:r>
            <a:r>
              <a:rPr lang="en-NZ" dirty="0" smtClean="0"/>
              <a:t>environments</a:t>
            </a:r>
            <a:endParaRPr lang="en-NZ" dirty="0"/>
          </a:p>
          <a:p>
            <a:pPr lvl="1"/>
            <a:r>
              <a:rPr lang="en-NZ" b="1" dirty="0" smtClean="0"/>
              <a:t>Discourages </a:t>
            </a:r>
            <a:r>
              <a:rPr lang="en-NZ" b="1" dirty="0"/>
              <a:t>collaborative </a:t>
            </a:r>
            <a:r>
              <a:rPr lang="en-NZ" b="1" dirty="0" smtClean="0"/>
              <a:t>actions</a:t>
            </a:r>
            <a:endParaRPr lang="en-NZ" b="1" dirty="0"/>
          </a:p>
          <a:p>
            <a:pPr lvl="1"/>
            <a:r>
              <a:rPr lang="en-NZ" dirty="0" smtClean="0"/>
              <a:t>Gaming</a:t>
            </a:r>
            <a:endParaRPr lang="en-NZ" dirty="0"/>
          </a:p>
          <a:p>
            <a:pPr lvl="1"/>
            <a:r>
              <a:rPr lang="en-NZ" dirty="0" smtClean="0"/>
              <a:t>Misrepresentation</a:t>
            </a:r>
            <a:endParaRPr lang="en-NZ" dirty="0"/>
          </a:p>
          <a:p>
            <a:pPr lvl="1"/>
            <a:r>
              <a:rPr lang="en-NZ" dirty="0" smtClean="0"/>
              <a:t>Ossification</a:t>
            </a:r>
            <a:endParaRPr lang="en-NZ" dirty="0"/>
          </a:p>
          <a:p>
            <a:pPr lvl="1"/>
            <a:r>
              <a:rPr lang="en-NZ" dirty="0" smtClean="0"/>
              <a:t>Increases </a:t>
            </a:r>
            <a:r>
              <a:rPr lang="en-NZ" dirty="0"/>
              <a:t>managerial costs</a:t>
            </a:r>
          </a:p>
          <a:p>
            <a:pPr lvl="1"/>
            <a:r>
              <a:rPr lang="en-NZ" b="1" dirty="0" smtClean="0"/>
              <a:t>Undermines </a:t>
            </a:r>
            <a:r>
              <a:rPr lang="en-NZ" b="1" dirty="0"/>
              <a:t>professional ethic, morale and unremunerated </a:t>
            </a:r>
            <a:r>
              <a:rPr lang="en-NZ" b="1" dirty="0" smtClean="0"/>
              <a:t>activity</a:t>
            </a:r>
            <a:endParaRPr lang="en-NZ" b="1" dirty="0"/>
          </a:p>
        </p:txBody>
      </p:sp>
    </p:spTree>
    <p:extLst>
      <p:ext uri="{BB962C8B-B14F-4D97-AF65-F5344CB8AC3E}">
        <p14:creationId xmlns:p14="http://schemas.microsoft.com/office/powerpoint/2010/main" val="2542023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9"/>
            <a:ext cx="8229600" cy="1143000"/>
          </a:xfrm>
        </p:spPr>
        <p:txBody>
          <a:bodyPr>
            <a:normAutofit/>
          </a:bodyPr>
          <a:lstStyle/>
          <a:p>
            <a:r>
              <a:rPr lang="en-NZ" sz="3200" b="1" dirty="0" smtClean="0"/>
              <a:t>Why the dangers?</a:t>
            </a:r>
            <a:endParaRPr lang="en-NZ" sz="3200" b="1" dirty="0"/>
          </a:p>
        </p:txBody>
      </p:sp>
      <p:sp>
        <p:nvSpPr>
          <p:cNvPr id="3" name="Content Placeholder 2"/>
          <p:cNvSpPr>
            <a:spLocks noGrp="1"/>
          </p:cNvSpPr>
          <p:nvPr>
            <p:ph idx="1"/>
          </p:nvPr>
        </p:nvSpPr>
        <p:spPr>
          <a:xfrm>
            <a:off x="467544" y="1052736"/>
            <a:ext cx="8229600" cy="4525963"/>
          </a:xfrm>
        </p:spPr>
        <p:txBody>
          <a:bodyPr/>
          <a:lstStyle/>
          <a:p>
            <a:pPr marL="0" indent="0">
              <a:buNone/>
            </a:pPr>
            <a:r>
              <a:rPr lang="en-NZ" dirty="0" smtClean="0"/>
              <a:t>Bevan and Hood identify four types of player</a:t>
            </a:r>
          </a:p>
          <a:p>
            <a:endParaRPr lang="en-NZ" dirty="0"/>
          </a:p>
        </p:txBody>
      </p:sp>
      <p:sp>
        <p:nvSpPr>
          <p:cNvPr id="5" name="Rectangle 2"/>
          <p:cNvSpPr>
            <a:spLocks noChangeArrowheads="1"/>
          </p:cNvSpPr>
          <p:nvPr/>
        </p:nvSpPr>
        <p:spPr bwMode="auto">
          <a:xfrm>
            <a:off x="2203450"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endParaRPr lang="en-NZ"/>
          </a:p>
        </p:txBody>
      </p:sp>
      <p:graphicFrame>
        <p:nvGraphicFramePr>
          <p:cNvPr id="6" name="Table 5"/>
          <p:cNvGraphicFramePr>
            <a:graphicFrameLocks noGrp="1"/>
          </p:cNvGraphicFramePr>
          <p:nvPr>
            <p:extLst>
              <p:ext uri="{D42A27DB-BD31-4B8C-83A1-F6EECF244321}">
                <p14:modId xmlns:p14="http://schemas.microsoft.com/office/powerpoint/2010/main" val="1714894528"/>
              </p:ext>
            </p:extLst>
          </p:nvPr>
        </p:nvGraphicFramePr>
        <p:xfrm>
          <a:off x="395536" y="1634331"/>
          <a:ext cx="8532440" cy="4572000"/>
        </p:xfrm>
        <a:graphic>
          <a:graphicData uri="http://schemas.openxmlformats.org/drawingml/2006/table">
            <a:tbl>
              <a:tblPr firstRow="1" bandRow="1">
                <a:tableStyleId>{5C22544A-7EE6-4342-B048-85BDC9FD1C3A}</a:tableStyleId>
              </a:tblPr>
              <a:tblGrid>
                <a:gridCol w="1551352"/>
                <a:gridCol w="6981088"/>
              </a:tblGrid>
              <a:tr h="139040">
                <a:tc>
                  <a:txBody>
                    <a:bodyPr/>
                    <a:lstStyle/>
                    <a:p>
                      <a:r>
                        <a:rPr lang="en-NZ" dirty="0" smtClean="0"/>
                        <a:t>Type</a:t>
                      </a:r>
                      <a:endParaRPr lang="en-NZ" dirty="0"/>
                    </a:p>
                  </a:txBody>
                  <a:tcPr/>
                </a:tc>
                <a:tc>
                  <a:txBody>
                    <a:bodyPr/>
                    <a:lstStyle/>
                    <a:p>
                      <a:r>
                        <a:rPr lang="en-NZ" dirty="0" smtClean="0"/>
                        <a:t>Characteristics</a:t>
                      </a:r>
                      <a:endParaRPr lang="en-NZ" dirty="0"/>
                    </a:p>
                  </a:txBody>
                  <a:tcPr/>
                </a:tc>
              </a:tr>
              <a:tr h="370840">
                <a:tc>
                  <a:txBody>
                    <a:bodyPr/>
                    <a:lstStyle/>
                    <a:p>
                      <a:r>
                        <a:rPr lang="en-NZ" i="1" dirty="0" smtClean="0"/>
                        <a:t>Saints</a:t>
                      </a:r>
                      <a:endParaRPr lang="en-NZ" i="1" dirty="0"/>
                    </a:p>
                  </a:txBody>
                  <a:tcPr/>
                </a:tc>
                <a:tc>
                  <a:txBody>
                    <a:bodyPr/>
                    <a:lstStyle/>
                    <a:p>
                      <a:r>
                        <a:rPr lang="en-NZ" sz="1800" dirty="0" smtClean="0"/>
                        <a:t>public service ethos so high voluntarily disclose shortcomings, their agenda will be motivated by their intrinsic motivations</a:t>
                      </a:r>
                      <a:r>
                        <a:rPr lang="en-NZ" sz="1800" baseline="0" dirty="0" smtClean="0"/>
                        <a:t> – external incentives don’t work if these conflict</a:t>
                      </a:r>
                      <a:endParaRPr lang="en-NZ"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800" i="1" dirty="0" smtClean="0"/>
                        <a:t>Honest triers</a:t>
                      </a:r>
                      <a:endParaRPr lang="en-NZ"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800" dirty="0" smtClean="0"/>
                        <a:t>Report honestly what they have done, and will endeavour to improve in response to reported poor performance. Less likely than ‘saints’ to have an internal drive for improvement,</a:t>
                      </a:r>
                      <a:r>
                        <a:rPr lang="en-NZ" sz="1800" baseline="0" dirty="0" smtClean="0"/>
                        <a:t> respond to external incentives</a:t>
                      </a:r>
                      <a:endParaRPr lang="en-NZ"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800" i="1" dirty="0" smtClean="0"/>
                        <a:t>Reactive gamers</a:t>
                      </a:r>
                      <a:endParaRPr lang="en-NZ" sz="1800" dirty="0" smtClean="0"/>
                    </a:p>
                    <a:p>
                      <a:endParaRPr lang="en-NZ" dirty="0"/>
                    </a:p>
                  </a:txBody>
                  <a:tcPr/>
                </a:tc>
                <a:tc>
                  <a:txBody>
                    <a:bodyPr/>
                    <a:lstStyle/>
                    <a:p>
                      <a:r>
                        <a:rPr lang="en-NZ" dirty="0" smtClean="0"/>
                        <a:t>Like honest triers, gamers concentrate efforts on services which are being measured and incentivized. Unlike them their responses will not always be positive. If it is easier for them to give the appearance of doing well than actually doing well, will spin or fiddle data </a:t>
                      </a:r>
                      <a:endParaRPr lang="en-NZ"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800" i="1" dirty="0" smtClean="0"/>
                        <a:t>Rational maniacs</a:t>
                      </a:r>
                      <a:endParaRPr lang="en-NZ" sz="1800" dirty="0" smtClean="0"/>
                    </a:p>
                    <a:p>
                      <a:endParaRPr lang="en-N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800" dirty="0" smtClean="0"/>
                        <a:t>Rational maniacs act entirely in self interest and respond to incentives in unpredictable ways. In some instances this group will be unethical, even criminal, in their behaviours. Will manipulate data to conceal their operations</a:t>
                      </a:r>
                    </a:p>
                  </a:txBody>
                  <a:tcPr/>
                </a:tc>
              </a:tr>
            </a:tbl>
          </a:graphicData>
        </a:graphic>
      </p:graphicFrame>
    </p:spTree>
    <p:extLst>
      <p:ext uri="{BB962C8B-B14F-4D97-AF65-F5344CB8AC3E}">
        <p14:creationId xmlns:p14="http://schemas.microsoft.com/office/powerpoint/2010/main" val="2798392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200" b="1" dirty="0" smtClean="0"/>
              <a:t>The </a:t>
            </a:r>
            <a:r>
              <a:rPr lang="en-NZ" sz="3200" b="1" dirty="0" smtClean="0"/>
              <a:t>lessons for choosing performance measures</a:t>
            </a:r>
            <a:endParaRPr lang="en-NZ" sz="3200" b="1" dirty="0"/>
          </a:p>
        </p:txBody>
      </p:sp>
      <p:sp>
        <p:nvSpPr>
          <p:cNvPr id="3" name="Content Placeholder 2"/>
          <p:cNvSpPr>
            <a:spLocks noGrp="1"/>
          </p:cNvSpPr>
          <p:nvPr>
            <p:ph idx="1"/>
          </p:nvPr>
        </p:nvSpPr>
        <p:spPr/>
        <p:txBody>
          <a:bodyPr>
            <a:normAutofit fontScale="92500"/>
          </a:bodyPr>
          <a:lstStyle/>
          <a:p>
            <a:r>
              <a:rPr lang="en-NZ" dirty="0" smtClean="0"/>
              <a:t>Be very clear about what incentives you are using</a:t>
            </a:r>
          </a:p>
          <a:p>
            <a:r>
              <a:rPr lang="en-NZ" dirty="0" smtClean="0"/>
              <a:t>Think carefully about the perverse incentives and seek to limit these</a:t>
            </a:r>
          </a:p>
          <a:p>
            <a:r>
              <a:rPr lang="en-NZ" dirty="0"/>
              <a:t>Fear of loss trumps everything (</a:t>
            </a:r>
            <a:r>
              <a:rPr lang="en-NZ" dirty="0" err="1"/>
              <a:t>Kahneman</a:t>
            </a:r>
            <a:r>
              <a:rPr lang="en-NZ" dirty="0"/>
              <a:t>)</a:t>
            </a:r>
          </a:p>
          <a:p>
            <a:r>
              <a:rPr lang="en-NZ" dirty="0"/>
              <a:t>Payment systems really do matter</a:t>
            </a:r>
          </a:p>
          <a:p>
            <a:pPr marL="0" indent="0" algn="ctr">
              <a:buNone/>
            </a:pPr>
            <a:endParaRPr lang="en-NZ" b="1" i="1" dirty="0" smtClean="0"/>
          </a:p>
          <a:p>
            <a:pPr marL="0" indent="0" algn="ctr">
              <a:buNone/>
            </a:pPr>
            <a:r>
              <a:rPr lang="en-NZ" b="1" i="1" dirty="0" smtClean="0"/>
              <a:t>If </a:t>
            </a:r>
            <a:r>
              <a:rPr lang="en-NZ" b="1" i="1" dirty="0"/>
              <a:t>the existing reward is to be disintegrated, new incentives to be integrated won’t work</a:t>
            </a:r>
          </a:p>
        </p:txBody>
      </p:sp>
    </p:spTree>
    <p:extLst>
      <p:ext uri="{BB962C8B-B14F-4D97-AF65-F5344CB8AC3E}">
        <p14:creationId xmlns:p14="http://schemas.microsoft.com/office/powerpoint/2010/main" val="405345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p:nvPr>
        </p:nvSpPr>
        <p:spPr/>
        <p:txBody>
          <a:bodyPr/>
          <a:lstStyle/>
          <a:p>
            <a:r>
              <a:rPr lang="en-GB" sz="3200" b="1" smtClean="0"/>
              <a:t>International Foundation for Integrated Care</a:t>
            </a:r>
            <a:br>
              <a:rPr lang="en-GB" sz="3200" b="1" smtClean="0"/>
            </a:br>
            <a:r>
              <a:rPr lang="en-GB" sz="2400" b="1" smtClean="0"/>
              <a:t>Who are we?</a:t>
            </a:r>
            <a:endParaRPr lang="en-GB" sz="2400" smtClean="0"/>
          </a:p>
        </p:txBody>
      </p:sp>
      <p:sp>
        <p:nvSpPr>
          <p:cNvPr id="2051" name="Text Placeholder 5"/>
          <p:cNvSpPr>
            <a:spLocks noGrp="1"/>
          </p:cNvSpPr>
          <p:nvPr>
            <p:ph type="body" idx="1"/>
          </p:nvPr>
        </p:nvSpPr>
        <p:spPr>
          <a:xfrm>
            <a:off x="468313" y="1196975"/>
            <a:ext cx="4040187" cy="639763"/>
          </a:xfrm>
        </p:spPr>
        <p:txBody>
          <a:bodyPr/>
          <a:lstStyle/>
          <a:p>
            <a:pPr algn="ctr"/>
            <a:r>
              <a:rPr lang="en-GB" smtClean="0"/>
              <a:t>Mission Statement</a:t>
            </a:r>
          </a:p>
        </p:txBody>
      </p:sp>
      <p:sp>
        <p:nvSpPr>
          <p:cNvPr id="7" name="Content Placeholder 6"/>
          <p:cNvSpPr>
            <a:spLocks noGrp="1"/>
          </p:cNvSpPr>
          <p:nvPr>
            <p:ph sz="half" idx="2"/>
          </p:nvPr>
        </p:nvSpPr>
        <p:spPr>
          <a:xfrm>
            <a:off x="468313" y="1989138"/>
            <a:ext cx="4040187" cy="4176166"/>
          </a:xfrm>
          <a:solidFill>
            <a:schemeClr val="tx2">
              <a:lumMod val="20000"/>
              <a:lumOff val="80000"/>
              <a:alpha val="74000"/>
            </a:schemeClr>
          </a:solidFill>
        </p:spPr>
        <p:txBody>
          <a:bodyPr rtlCol="0">
            <a:normAutofit fontScale="85000" lnSpcReduction="20000"/>
          </a:bodyPr>
          <a:lstStyle/>
          <a:p>
            <a:pPr marL="0" indent="0" fontAlgn="auto">
              <a:spcAft>
                <a:spcPts val="0"/>
              </a:spcAft>
              <a:buFont typeface="Arial" pitchFamily="34" charset="0"/>
              <a:buNone/>
              <a:defRPr/>
            </a:pPr>
            <a:endParaRPr lang="en-GB" i="1" dirty="0" smtClean="0"/>
          </a:p>
          <a:p>
            <a:pPr marL="0" indent="0" algn="just" fontAlgn="auto">
              <a:spcAft>
                <a:spcPts val="0"/>
              </a:spcAft>
              <a:buFont typeface="Arial" pitchFamily="34" charset="0"/>
              <a:buNone/>
              <a:defRPr/>
            </a:pPr>
            <a:r>
              <a:rPr lang="en-GB" i="1" dirty="0" smtClean="0"/>
              <a:t>The International Foundation for Integrated Care (IFIC) is a network that crosses organisational and professional boundaries to bring people together to advance the science, knowledge and adoption of integrated care policy and practice. </a:t>
            </a:r>
          </a:p>
          <a:p>
            <a:pPr marL="0" indent="0" algn="just" fontAlgn="auto">
              <a:spcAft>
                <a:spcPts val="0"/>
              </a:spcAft>
              <a:buFont typeface="Arial" pitchFamily="34" charset="0"/>
              <a:buNone/>
              <a:defRPr/>
            </a:pPr>
            <a:endParaRPr lang="en-GB" i="1" dirty="0"/>
          </a:p>
          <a:p>
            <a:pPr marL="0" indent="0" algn="just" fontAlgn="auto">
              <a:spcAft>
                <a:spcPts val="0"/>
              </a:spcAft>
              <a:buFont typeface="Arial" pitchFamily="34" charset="0"/>
              <a:buNone/>
              <a:defRPr/>
            </a:pPr>
            <a:r>
              <a:rPr lang="en-GB" i="1" dirty="0" smtClean="0"/>
              <a:t>The Foundation seeks to achieve this through the development and exchange of ideas among academics, researchers, managers, clinicians, policy makers and users and carers of services throughout the World.</a:t>
            </a:r>
            <a:endParaRPr lang="en-GB" dirty="0" smtClean="0"/>
          </a:p>
          <a:p>
            <a:pPr marL="0" indent="0" fontAlgn="auto">
              <a:spcAft>
                <a:spcPts val="0"/>
              </a:spcAft>
              <a:buFont typeface="Arial" pitchFamily="34" charset="0"/>
              <a:buNone/>
              <a:defRPr/>
            </a:pPr>
            <a:endParaRPr lang="en-GB" dirty="0" smtClean="0"/>
          </a:p>
        </p:txBody>
      </p:sp>
      <p:sp>
        <p:nvSpPr>
          <p:cNvPr id="2053" name="Text Placeholder 7"/>
          <p:cNvSpPr>
            <a:spLocks noGrp="1"/>
          </p:cNvSpPr>
          <p:nvPr>
            <p:ph type="body" sz="quarter" idx="3"/>
          </p:nvPr>
        </p:nvSpPr>
        <p:spPr>
          <a:xfrm>
            <a:off x="4645025" y="1196975"/>
            <a:ext cx="4041775" cy="647700"/>
          </a:xfrm>
        </p:spPr>
        <p:txBody>
          <a:bodyPr/>
          <a:lstStyle/>
          <a:p>
            <a:pPr algn="ctr"/>
            <a:r>
              <a:rPr lang="en-GB" smtClean="0"/>
              <a:t>Our Purpose</a:t>
            </a:r>
          </a:p>
        </p:txBody>
      </p:sp>
      <p:sp>
        <p:nvSpPr>
          <p:cNvPr id="2054" name="Content Placeholder 8"/>
          <p:cNvSpPr>
            <a:spLocks noGrp="1"/>
          </p:cNvSpPr>
          <p:nvPr>
            <p:ph sz="quarter" idx="4"/>
          </p:nvPr>
        </p:nvSpPr>
        <p:spPr>
          <a:xfrm>
            <a:off x="4645025" y="1989138"/>
            <a:ext cx="4041775" cy="4176166"/>
          </a:xfrm>
        </p:spPr>
        <p:txBody>
          <a:bodyPr/>
          <a:lstStyle/>
          <a:p>
            <a:r>
              <a:rPr lang="en-GB" sz="1800" dirty="0" smtClean="0"/>
              <a:t>To develop a membership network that provides a central, authoritative, resource for information and expertise on integrated care</a:t>
            </a:r>
          </a:p>
          <a:p>
            <a:r>
              <a:rPr lang="en-GB" sz="1800" dirty="0" smtClean="0"/>
              <a:t>To advance the study and science of integrated care</a:t>
            </a:r>
          </a:p>
          <a:p>
            <a:r>
              <a:rPr lang="en-GB" sz="1800" dirty="0" smtClean="0"/>
              <a:t>To develop knowledge on the evidence for, and application of, successful approaches to integration</a:t>
            </a:r>
          </a:p>
          <a:p>
            <a:r>
              <a:rPr lang="en-GB" sz="1800" dirty="0" smtClean="0"/>
              <a:t>To bring people together from a range of backgrounds to network and exchange ideas to promote integrated care</a:t>
            </a:r>
          </a:p>
        </p:txBody>
      </p:sp>
      <p:pic>
        <p:nvPicPr>
          <p:cNvPr id="8" name="Picture 7" descr="Home">
            <a:hlinkClick r:id="rId3" tooltip="Home"/>
          </p:cNvPr>
          <p:cNvPicPr/>
          <p:nvPr/>
        </p:nvPicPr>
        <p:blipFill>
          <a:blip r:embed="rId4">
            <a:extLst>
              <a:ext uri="{28A0092B-C50C-407E-A947-70E740481C1C}">
                <a14:useLocalDpi xmlns:a14="http://schemas.microsoft.com/office/drawing/2010/main" val="0"/>
              </a:ext>
            </a:extLst>
          </a:blip>
          <a:srcRect/>
          <a:stretch>
            <a:fillRect/>
          </a:stretch>
        </p:blipFill>
        <p:spPr bwMode="auto">
          <a:xfrm>
            <a:off x="6583424" y="5912668"/>
            <a:ext cx="2232248" cy="684884"/>
          </a:xfrm>
          <a:prstGeom prst="rect">
            <a:avLst/>
          </a:prstGeom>
          <a:noFill/>
          <a:ln>
            <a:noFill/>
          </a:ln>
        </p:spPr>
      </p:pic>
    </p:spTree>
    <p:extLst>
      <p:ext uri="{BB962C8B-B14F-4D97-AF65-F5344CB8AC3E}">
        <p14:creationId xmlns:p14="http://schemas.microsoft.com/office/powerpoint/2010/main" val="3490274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International Drive to Develop </a:t>
            </a:r>
            <a:br>
              <a:rPr lang="en-GB" sz="3200" b="1" dirty="0" smtClean="0"/>
            </a:br>
            <a:r>
              <a:rPr lang="en-GB" sz="3200" b="1" dirty="0" smtClean="0"/>
              <a:t>Quality Measures for Integrated Care</a:t>
            </a:r>
            <a:endParaRPr lang="en-GB" sz="3200" b="1" dirty="0"/>
          </a:p>
        </p:txBody>
      </p:sp>
      <p:sp>
        <p:nvSpPr>
          <p:cNvPr id="3" name="Content Placeholder 2"/>
          <p:cNvSpPr>
            <a:spLocks noGrp="1"/>
          </p:cNvSpPr>
          <p:nvPr>
            <p:ph idx="1"/>
          </p:nvPr>
        </p:nvSpPr>
        <p:spPr>
          <a:xfrm>
            <a:off x="539552" y="1600200"/>
            <a:ext cx="8147248" cy="4525963"/>
          </a:xfrm>
        </p:spPr>
        <p:txBody>
          <a:bodyPr>
            <a:normAutofit fontScale="85000" lnSpcReduction="20000"/>
          </a:bodyPr>
          <a:lstStyle/>
          <a:p>
            <a:pPr marL="0" indent="0">
              <a:buNone/>
            </a:pPr>
            <a:r>
              <a:rPr lang="en-US" sz="2400" dirty="0" smtClean="0"/>
              <a:t>Policy </a:t>
            </a:r>
            <a:r>
              <a:rPr lang="en-US" sz="2400" dirty="0"/>
              <a:t>reforms to support </a:t>
            </a:r>
            <a:r>
              <a:rPr lang="en-US" sz="2400" dirty="0" smtClean="0"/>
              <a:t>integrated care have </a:t>
            </a:r>
            <a:r>
              <a:rPr lang="en-US" sz="2400" dirty="0"/>
              <a:t>also seen attention placed on how to develop </a:t>
            </a:r>
            <a:r>
              <a:rPr lang="en-US" sz="2400" dirty="0" smtClean="0"/>
              <a:t>a </a:t>
            </a:r>
            <a:r>
              <a:rPr lang="en-US" sz="2400" dirty="0"/>
              <a:t>set of quality indicators through which to monitor system performance. For example:</a:t>
            </a:r>
            <a:endParaRPr lang="en-GB" sz="2400" dirty="0"/>
          </a:p>
          <a:p>
            <a:r>
              <a:rPr lang="en-US" sz="2400" dirty="0" smtClean="0"/>
              <a:t>In </a:t>
            </a:r>
            <a:r>
              <a:rPr lang="en-US" sz="2400" b="1" dirty="0"/>
              <a:t>New Zealand</a:t>
            </a:r>
            <a:r>
              <a:rPr lang="en-US" sz="2400" dirty="0"/>
              <a:t>, the </a:t>
            </a:r>
            <a:r>
              <a:rPr lang="en-US" sz="2400" i="1" dirty="0"/>
              <a:t>Integrated Performance and Incentive Framework </a:t>
            </a:r>
            <a:r>
              <a:rPr lang="en-US" sz="2400" dirty="0"/>
              <a:t>was drafted in 2013 containing an inventory of measures intended to support District Health Boards identify and use locally relevant system-level measurements indicating progress towards care integration and improved health and equity for all population groups (HIIRF, 2013)</a:t>
            </a:r>
            <a:endParaRPr lang="en-GB" sz="2400" dirty="0"/>
          </a:p>
          <a:p>
            <a:pPr lvl="0"/>
            <a:r>
              <a:rPr lang="en-US" sz="2400" dirty="0"/>
              <a:t>In </a:t>
            </a:r>
            <a:r>
              <a:rPr lang="en-US" sz="2400" b="1" dirty="0"/>
              <a:t>England</a:t>
            </a:r>
            <a:r>
              <a:rPr lang="en-US" sz="2400" dirty="0"/>
              <a:t>, a range of generic indicators for measuring the quality of integrated care has also been developed. This includes 35 specific indicators across six key domains of quality (Raleigh et al, 2014). </a:t>
            </a:r>
            <a:endParaRPr lang="en-GB" sz="2400" dirty="0"/>
          </a:p>
          <a:p>
            <a:pPr lvl="0"/>
            <a:r>
              <a:rPr lang="en-US" sz="2400" dirty="0"/>
              <a:t>In the </a:t>
            </a:r>
            <a:r>
              <a:rPr lang="en-US" sz="2400" b="1" dirty="0"/>
              <a:t>USA</a:t>
            </a:r>
            <a:r>
              <a:rPr lang="en-US" sz="2400" dirty="0"/>
              <a:t>, NQF indicators relevant to patient-centered and integrated care include a range of endorsed measurements of patient centered care and  care coordination (National Quality Forum, 2014), </a:t>
            </a:r>
            <a:endParaRPr lang="en-US" sz="2400" dirty="0" smtClean="0"/>
          </a:p>
          <a:p>
            <a:pPr lvl="0"/>
            <a:r>
              <a:rPr lang="en-US" sz="2400" dirty="0" smtClean="0"/>
              <a:t>In the </a:t>
            </a:r>
            <a:r>
              <a:rPr lang="en-US" sz="2400" b="1" dirty="0" smtClean="0"/>
              <a:t>USA</a:t>
            </a:r>
            <a:r>
              <a:rPr lang="en-US" sz="2400" dirty="0" smtClean="0"/>
              <a:t>, The </a:t>
            </a:r>
            <a:r>
              <a:rPr lang="en-US" sz="2400" dirty="0"/>
              <a:t>AHRQ have also created a framework through which to assess care co-ordination, including a range of measurement domains (McDonald et al, 2007)</a:t>
            </a:r>
            <a:endParaRPr lang="en-GB" sz="2400" dirty="0"/>
          </a:p>
          <a:p>
            <a:pPr lvl="0"/>
            <a:endParaRPr lang="en-GB" sz="2400" dirty="0"/>
          </a:p>
        </p:txBody>
      </p:sp>
    </p:spTree>
    <p:extLst>
      <p:ext uri="{BB962C8B-B14F-4D97-AF65-F5344CB8AC3E}">
        <p14:creationId xmlns:p14="http://schemas.microsoft.com/office/powerpoint/2010/main" val="7028579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sz="3200" b="1" smtClean="0"/>
              <a:t>Care Co-ordination Measures Atlas</a:t>
            </a:r>
          </a:p>
        </p:txBody>
      </p:sp>
      <p:pic>
        <p:nvPicPr>
          <p:cNvPr id="13315"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68313" y="1341438"/>
            <a:ext cx="3544887" cy="4656137"/>
          </a:xfrm>
          <a:noFill/>
        </p:spPr>
      </p:pic>
      <p:pic>
        <p:nvPicPr>
          <p:cNvPr id="13316"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284663" y="1484313"/>
            <a:ext cx="4649787" cy="4321175"/>
          </a:xfrm>
          <a:noFill/>
        </p:spPr>
      </p:pic>
      <p:sp>
        <p:nvSpPr>
          <p:cNvPr id="13317" name="Rectangle 6"/>
          <p:cNvSpPr>
            <a:spLocks noChangeArrowheads="1"/>
          </p:cNvSpPr>
          <p:nvPr/>
        </p:nvSpPr>
        <p:spPr bwMode="auto">
          <a:xfrm>
            <a:off x="323850" y="6092825"/>
            <a:ext cx="85693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altLang="en-US" sz="1000"/>
              <a:t>McDonald KM, Schultz E, Albin L, Pineda N, Lonhart J, Sundaram V, Smith-Spangler C, </a:t>
            </a:r>
            <a:r>
              <a:rPr lang="en-GB" altLang="en-US" sz="1000"/>
              <a:t>Brustrom J, and Malcolm E. Care Coordination Atlas Version 3 AHRQ Publication No.11-0023-EF. Rockville, MD: Agency for Healthcare Research and Quality. November 2010. </a:t>
            </a:r>
            <a:r>
              <a:rPr lang="en-GB" altLang="en-US" sz="1000" b="1" u="sng">
                <a:hlinkClick r:id="rId4"/>
              </a:rPr>
              <a:t>http://www.ahrq.gov/qual/careatlas/careatlas.pdf</a:t>
            </a:r>
            <a:r>
              <a:rPr lang="en-GB" altLang="en-US" sz="1000" b="1"/>
              <a:t> and ht</a:t>
            </a:r>
            <a:r>
              <a:rPr lang="en-GB" altLang="en-US" sz="1000" b="1" u="sng">
                <a:hlinkClick r:id="rId5"/>
              </a:rPr>
              <a:t>tp://www.ahrq.gov/qual/careatlas/careap4.pdf</a:t>
            </a:r>
            <a:r>
              <a:rPr lang="en-GB" altLang="en-US" sz="1000" b="1"/>
              <a:t> - </a:t>
            </a:r>
            <a:r>
              <a:rPr lang="en-GB" altLang="en-US" sz="1000"/>
              <a:t>64 different survey tools</a:t>
            </a:r>
          </a:p>
        </p:txBody>
      </p:sp>
    </p:spTree>
    <p:extLst>
      <p:ext uri="{BB962C8B-B14F-4D97-AF65-F5344CB8AC3E}">
        <p14:creationId xmlns:p14="http://schemas.microsoft.com/office/powerpoint/2010/main" val="23793296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sz="3200" b="1" smtClean="0"/>
              <a:t>Domains for measuring care co-ordination</a:t>
            </a:r>
          </a:p>
        </p:txBody>
      </p:sp>
      <p:sp>
        <p:nvSpPr>
          <p:cNvPr id="14339" name="Content Placeholder 2"/>
          <p:cNvSpPr>
            <a:spLocks noGrp="1"/>
          </p:cNvSpPr>
          <p:nvPr>
            <p:ph sz="half" idx="1"/>
          </p:nvPr>
        </p:nvSpPr>
        <p:spPr>
          <a:xfrm>
            <a:off x="457200" y="1268413"/>
            <a:ext cx="4038600" cy="4857750"/>
          </a:xfrm>
        </p:spPr>
        <p:txBody>
          <a:bodyPr/>
          <a:lstStyle/>
          <a:p>
            <a:pPr>
              <a:buFont typeface="Arial" pitchFamily="34" charset="0"/>
              <a:buNone/>
            </a:pPr>
            <a:r>
              <a:rPr lang="en-GB" altLang="en-US" sz="2000" b="1" smtClean="0"/>
              <a:t>Co-ordination activity:</a:t>
            </a:r>
          </a:p>
          <a:p>
            <a:pPr>
              <a:buFont typeface="Wingdings" pitchFamily="2" charset="2"/>
              <a:buChar char="§"/>
            </a:pPr>
            <a:r>
              <a:rPr lang="en-GB" altLang="en-US" sz="1800" smtClean="0"/>
              <a:t>Establish accountability/negotiate responsibility</a:t>
            </a:r>
          </a:p>
          <a:p>
            <a:pPr>
              <a:buFont typeface="Wingdings" pitchFamily="2" charset="2"/>
              <a:buChar char="§"/>
            </a:pPr>
            <a:r>
              <a:rPr lang="en-GB" altLang="en-US" sz="1800" smtClean="0"/>
              <a:t>Communication – informational and inter-personal</a:t>
            </a:r>
          </a:p>
          <a:p>
            <a:pPr>
              <a:buFont typeface="Wingdings" pitchFamily="2" charset="2"/>
              <a:buChar char="§"/>
            </a:pPr>
            <a:r>
              <a:rPr lang="en-GB" altLang="en-US" sz="1800" smtClean="0"/>
              <a:t>Facilitate transitions – e.g. across settings or as coordination needs change</a:t>
            </a:r>
          </a:p>
          <a:p>
            <a:pPr>
              <a:buFont typeface="Wingdings" pitchFamily="2" charset="2"/>
              <a:buChar char="§"/>
            </a:pPr>
            <a:r>
              <a:rPr lang="en-GB" altLang="en-US" sz="1800" smtClean="0"/>
              <a:t>Assess multiple needs and goals</a:t>
            </a:r>
          </a:p>
          <a:p>
            <a:pPr>
              <a:buFont typeface="Wingdings" pitchFamily="2" charset="2"/>
              <a:buChar char="§"/>
            </a:pPr>
            <a:r>
              <a:rPr lang="en-GB" altLang="en-US" sz="1800" smtClean="0"/>
              <a:t>Pro-active care planning</a:t>
            </a:r>
          </a:p>
          <a:p>
            <a:pPr>
              <a:buFont typeface="Wingdings" pitchFamily="2" charset="2"/>
              <a:buChar char="§"/>
            </a:pPr>
            <a:r>
              <a:rPr lang="en-GB" altLang="en-US" sz="1800" smtClean="0"/>
              <a:t>Monitor, follow-up, review</a:t>
            </a:r>
          </a:p>
          <a:p>
            <a:pPr>
              <a:buFont typeface="Wingdings" pitchFamily="2" charset="2"/>
              <a:buChar char="§"/>
            </a:pPr>
            <a:r>
              <a:rPr lang="en-GB" altLang="en-US" sz="1800" smtClean="0"/>
              <a:t>Support self-management</a:t>
            </a:r>
          </a:p>
          <a:p>
            <a:pPr>
              <a:buFont typeface="Wingdings" pitchFamily="2" charset="2"/>
              <a:buChar char="§"/>
            </a:pPr>
            <a:r>
              <a:rPr lang="en-GB" altLang="en-US" sz="1800" smtClean="0"/>
              <a:t>Link or refer to community resources</a:t>
            </a:r>
          </a:p>
          <a:p>
            <a:pPr>
              <a:buFont typeface="Wingdings" pitchFamily="2" charset="2"/>
              <a:buChar char="§"/>
            </a:pPr>
            <a:r>
              <a:rPr lang="en-GB" altLang="en-US" sz="1800" smtClean="0"/>
              <a:t>Align resources to meet individual or community needs</a:t>
            </a:r>
          </a:p>
          <a:p>
            <a:pPr>
              <a:buFont typeface="Wingdings" pitchFamily="2" charset="2"/>
              <a:buChar char="§"/>
            </a:pPr>
            <a:endParaRPr lang="en-GB" altLang="en-US" sz="2000" smtClean="0"/>
          </a:p>
          <a:p>
            <a:endParaRPr lang="en-GB" altLang="en-US" sz="1800" smtClean="0"/>
          </a:p>
        </p:txBody>
      </p:sp>
      <p:sp>
        <p:nvSpPr>
          <p:cNvPr id="14340" name="Content Placeholder 3"/>
          <p:cNvSpPr>
            <a:spLocks noGrp="1"/>
          </p:cNvSpPr>
          <p:nvPr>
            <p:ph sz="half" idx="2"/>
          </p:nvPr>
        </p:nvSpPr>
        <p:spPr>
          <a:xfrm>
            <a:off x="4648200" y="1268413"/>
            <a:ext cx="4038600" cy="4857750"/>
          </a:xfrm>
        </p:spPr>
        <p:txBody>
          <a:bodyPr/>
          <a:lstStyle/>
          <a:p>
            <a:pPr>
              <a:buFont typeface="Arial" pitchFamily="34" charset="0"/>
              <a:buNone/>
            </a:pPr>
            <a:r>
              <a:rPr lang="en-GB" altLang="en-US" sz="2000" b="1" smtClean="0"/>
              <a:t>Service delivery approaches:</a:t>
            </a:r>
          </a:p>
          <a:p>
            <a:pPr>
              <a:buFont typeface="Wingdings" pitchFamily="2" charset="2"/>
              <a:buChar char="§"/>
            </a:pPr>
            <a:r>
              <a:rPr lang="en-GB" altLang="en-US" sz="1800" smtClean="0"/>
              <a:t>Care management</a:t>
            </a:r>
          </a:p>
          <a:p>
            <a:pPr>
              <a:buFont typeface="Wingdings" pitchFamily="2" charset="2"/>
              <a:buChar char="§"/>
            </a:pPr>
            <a:r>
              <a:rPr lang="en-GB" altLang="en-US" sz="1800" smtClean="0"/>
              <a:t>Medicines management</a:t>
            </a:r>
          </a:p>
          <a:p>
            <a:pPr>
              <a:buFont typeface="Wingdings" pitchFamily="2" charset="2"/>
              <a:buChar char="§"/>
            </a:pPr>
            <a:r>
              <a:rPr lang="en-GB" altLang="en-US" sz="1800" smtClean="0"/>
              <a:t>Healthcare at Home</a:t>
            </a:r>
          </a:p>
          <a:p>
            <a:pPr>
              <a:buFont typeface="Wingdings" pitchFamily="2" charset="2"/>
              <a:buChar char="§"/>
            </a:pPr>
            <a:r>
              <a:rPr lang="en-GB" altLang="en-US" sz="1800" smtClean="0"/>
              <a:t>Multi-disciplinary teams</a:t>
            </a:r>
          </a:p>
          <a:p>
            <a:pPr>
              <a:buFont typeface="Wingdings" pitchFamily="2" charset="2"/>
              <a:buChar char="§"/>
            </a:pPr>
            <a:r>
              <a:rPr lang="en-GB" altLang="en-US" sz="1800" smtClean="0"/>
              <a:t>ICT-enabled integrated care (e.g. telehealth)</a:t>
            </a:r>
          </a:p>
          <a:p>
            <a:pPr>
              <a:buFont typeface="Wingdings" pitchFamily="2" charset="2"/>
              <a:buChar char="§"/>
            </a:pPr>
            <a:endParaRPr lang="en-GB" altLang="en-US" sz="1800" smtClean="0"/>
          </a:p>
          <a:p>
            <a:pPr>
              <a:buFont typeface="Arial" pitchFamily="34" charset="0"/>
              <a:buNone/>
            </a:pPr>
            <a:endParaRPr lang="en-GB" altLang="en-US" sz="1800" smtClean="0"/>
          </a:p>
          <a:p>
            <a:pPr algn="ctr">
              <a:buFont typeface="Arial" pitchFamily="34" charset="0"/>
              <a:buNone/>
            </a:pPr>
            <a:r>
              <a:rPr lang="en-GB" altLang="en-US" sz="1800" i="1" smtClean="0"/>
              <a:t>Perspectives:</a:t>
            </a:r>
          </a:p>
          <a:p>
            <a:pPr algn="ctr">
              <a:buFont typeface="Arial" pitchFamily="34" charset="0"/>
              <a:buNone/>
            </a:pPr>
            <a:r>
              <a:rPr lang="en-GB" altLang="en-US" sz="1800" i="1" smtClean="0"/>
              <a:t>Family/patient</a:t>
            </a:r>
          </a:p>
          <a:p>
            <a:pPr algn="ctr">
              <a:buFont typeface="Arial" pitchFamily="34" charset="0"/>
              <a:buNone/>
            </a:pPr>
            <a:r>
              <a:rPr lang="en-GB" altLang="en-US" sz="1800" i="1" smtClean="0"/>
              <a:t>Professional</a:t>
            </a:r>
          </a:p>
          <a:p>
            <a:pPr algn="ctr">
              <a:buFont typeface="Arial" pitchFamily="34" charset="0"/>
              <a:buNone/>
            </a:pPr>
            <a:r>
              <a:rPr lang="en-GB" altLang="en-US" sz="1800" i="1" smtClean="0"/>
              <a:t>System/organisation</a:t>
            </a:r>
          </a:p>
          <a:p>
            <a:pPr>
              <a:buFont typeface="Arial" pitchFamily="34" charset="0"/>
              <a:buNone/>
            </a:pPr>
            <a:endParaRPr lang="en-GB" altLang="en-US" sz="2000" smtClean="0"/>
          </a:p>
        </p:txBody>
      </p:sp>
    </p:spTree>
    <p:extLst>
      <p:ext uri="{BB962C8B-B14F-4D97-AF65-F5344CB8AC3E}">
        <p14:creationId xmlns:p14="http://schemas.microsoft.com/office/powerpoint/2010/main" val="21234390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Key Domains and Indicators for Integrated Care</a:t>
            </a:r>
            <a:endParaRPr lang="en-GB" sz="3200" b="1" dirty="0"/>
          </a:p>
        </p:txBody>
      </p:sp>
      <p:sp>
        <p:nvSpPr>
          <p:cNvPr id="3" name="Content Placeholder 2"/>
          <p:cNvSpPr>
            <a:spLocks noGrp="1"/>
          </p:cNvSpPr>
          <p:nvPr>
            <p:ph idx="1"/>
          </p:nvPr>
        </p:nvSpPr>
        <p:spPr/>
        <p:txBody>
          <a:bodyPr>
            <a:normAutofit fontScale="85000" lnSpcReduction="20000"/>
          </a:bodyPr>
          <a:lstStyle/>
          <a:p>
            <a:pPr lvl="0">
              <a:buFont typeface="Wingdings" panose="05000000000000000000" pitchFamily="2" charset="2"/>
              <a:buChar char="Ø"/>
            </a:pPr>
            <a:r>
              <a:rPr lang="en-US" b="1" dirty="0"/>
              <a:t>System-level measures of community wellbeing and population health </a:t>
            </a:r>
            <a:r>
              <a:rPr lang="en-US" dirty="0"/>
              <a:t>including</a:t>
            </a:r>
            <a:r>
              <a:rPr lang="en-US" b="1" dirty="0"/>
              <a:t> </a:t>
            </a:r>
            <a:r>
              <a:rPr lang="en-US" dirty="0"/>
              <a:t>reductions in avoidable deaths for treatable conditions, improved mental health and wellbeing, and the proportion of populations engaged in healthy lifestyle behavior;</a:t>
            </a:r>
            <a:endParaRPr lang="en-GB" dirty="0"/>
          </a:p>
          <a:p>
            <a:pPr lvl="0">
              <a:buFont typeface="Wingdings" panose="05000000000000000000" pitchFamily="2" charset="2"/>
              <a:buChar char="Ø"/>
            </a:pPr>
            <a:r>
              <a:rPr lang="en-US" b="1" dirty="0"/>
              <a:t>Service proxies for improved health outcomes </a:t>
            </a:r>
            <a:r>
              <a:rPr lang="en-US" dirty="0"/>
              <a:t>such as avoidable admissions to hospitals, lengths of hospital stay, and reductions in adverse events;</a:t>
            </a:r>
            <a:endParaRPr lang="en-GB" dirty="0"/>
          </a:p>
          <a:p>
            <a:pPr lvl="0">
              <a:buFont typeface="Wingdings" panose="05000000000000000000" pitchFamily="2" charset="2"/>
              <a:buChar char="Ø"/>
            </a:pPr>
            <a:r>
              <a:rPr lang="en-US" b="1" dirty="0"/>
              <a:t>Personal health outcomes</a:t>
            </a:r>
            <a:r>
              <a:rPr lang="en-US" dirty="0"/>
              <a:t> to people and communities, primarily relating to measures of improved quality of life, remaining independent, and reducing risk factors to better manage existing health conditions;</a:t>
            </a:r>
            <a:endParaRPr lang="en-GB" dirty="0"/>
          </a:p>
          <a:p>
            <a:pPr marL="0" indent="0">
              <a:buNone/>
            </a:pPr>
            <a:endParaRPr lang="en-GB" dirty="0"/>
          </a:p>
        </p:txBody>
      </p:sp>
    </p:spTree>
    <p:extLst>
      <p:ext uri="{BB962C8B-B14F-4D97-AF65-F5344CB8AC3E}">
        <p14:creationId xmlns:p14="http://schemas.microsoft.com/office/powerpoint/2010/main" val="5169309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Key Domains and Indicators for Integrated Care</a:t>
            </a:r>
            <a:endParaRPr lang="en-GB" sz="3200" b="1" dirty="0"/>
          </a:p>
        </p:txBody>
      </p:sp>
      <p:sp>
        <p:nvSpPr>
          <p:cNvPr id="3" name="Content Placeholder 2"/>
          <p:cNvSpPr>
            <a:spLocks noGrp="1"/>
          </p:cNvSpPr>
          <p:nvPr>
            <p:ph idx="1"/>
          </p:nvPr>
        </p:nvSpPr>
        <p:spPr/>
        <p:txBody>
          <a:bodyPr>
            <a:normAutofit fontScale="77500" lnSpcReduction="20000"/>
          </a:bodyPr>
          <a:lstStyle/>
          <a:p>
            <a:pPr lvl="0">
              <a:buFont typeface="Wingdings" panose="05000000000000000000" pitchFamily="2" charset="2"/>
              <a:buChar char="Ø"/>
            </a:pPr>
            <a:r>
              <a:rPr lang="en-US" b="1" dirty="0"/>
              <a:t>Resource utilization</a:t>
            </a:r>
            <a:r>
              <a:rPr lang="en-US" dirty="0"/>
              <a:t> that seeks to describe measures which demonstrate the reorientation of activities towards primary and community care, for example in terms of the balance of financial and human resources;</a:t>
            </a:r>
            <a:endParaRPr lang="en-GB" dirty="0"/>
          </a:p>
          <a:p>
            <a:pPr lvl="0">
              <a:buFont typeface="Wingdings" panose="05000000000000000000" pitchFamily="2" charset="2"/>
              <a:buChar char="Ø"/>
            </a:pPr>
            <a:r>
              <a:rPr lang="en-US" b="1" dirty="0"/>
              <a:t>Organizational processes</a:t>
            </a:r>
            <a:r>
              <a:rPr lang="en-US" dirty="0"/>
              <a:t> and characteristics that support evidence that systems to support high-quality PCIHS are in place, for example in improving access to care, care planning, better care transitions, self-care support, care management and medications reconciliation;</a:t>
            </a:r>
            <a:endParaRPr lang="en-GB" dirty="0"/>
          </a:p>
          <a:p>
            <a:pPr lvl="0">
              <a:buFont typeface="Wingdings" panose="05000000000000000000" pitchFamily="2" charset="2"/>
              <a:buChar char="Ø"/>
            </a:pPr>
            <a:r>
              <a:rPr lang="en-US" b="1" dirty="0"/>
              <a:t>User and </a:t>
            </a:r>
            <a:r>
              <a:rPr lang="en-US" b="1" dirty="0" err="1"/>
              <a:t>carer</a:t>
            </a:r>
            <a:r>
              <a:rPr lang="en-US" b="1" dirty="0"/>
              <a:t> experiences </a:t>
            </a:r>
            <a:r>
              <a:rPr lang="en-US" dirty="0"/>
              <a:t>of, for example, shared decision-making, care planning, communication and information sharing, and care co-ordination.</a:t>
            </a:r>
            <a:endParaRPr lang="en-GB" dirty="0"/>
          </a:p>
          <a:p>
            <a:pPr marL="0" indent="0">
              <a:buNone/>
            </a:pPr>
            <a:endParaRPr lang="en-GB" dirty="0" smtClean="0"/>
          </a:p>
        </p:txBody>
      </p:sp>
    </p:spTree>
    <p:extLst>
      <p:ext uri="{BB962C8B-B14F-4D97-AF65-F5344CB8AC3E}">
        <p14:creationId xmlns:p14="http://schemas.microsoft.com/office/powerpoint/2010/main" val="17656974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2026568" cy="922337"/>
          </a:xfrm>
        </p:spPr>
        <p:txBody>
          <a:bodyPr>
            <a:noAutofit/>
          </a:bodyPr>
          <a:lstStyle/>
          <a:p>
            <a:r>
              <a:rPr lang="en-GB" altLang="en-US" sz="2000" b="1" dirty="0" smtClean="0"/>
              <a:t>Domain 1: System level Measures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436104426"/>
              </p:ext>
            </p:extLst>
          </p:nvPr>
        </p:nvGraphicFramePr>
        <p:xfrm>
          <a:off x="2555776" y="260648"/>
          <a:ext cx="6192688" cy="6368279"/>
        </p:xfrm>
        <a:graphic>
          <a:graphicData uri="http://schemas.openxmlformats.org/drawingml/2006/table">
            <a:tbl>
              <a:tblPr firstRow="1" firstCol="1" bandRow="1">
                <a:tableStyleId>{5C22544A-7EE6-4342-B048-85BDC9FD1C3A}</a:tableStyleId>
              </a:tblPr>
              <a:tblGrid>
                <a:gridCol w="1183704"/>
                <a:gridCol w="5008984"/>
              </a:tblGrid>
              <a:tr h="677300">
                <a:tc>
                  <a:txBody>
                    <a:bodyPr/>
                    <a:lstStyle/>
                    <a:p>
                      <a:pPr>
                        <a:spcAft>
                          <a:spcPts val="0"/>
                        </a:spcAft>
                      </a:pPr>
                      <a:r>
                        <a:rPr lang="en-US" sz="1200" dirty="0">
                          <a:effectLst/>
                        </a:rPr>
                        <a:t> </a:t>
                      </a:r>
                      <a:endParaRPr lang="en-GB" sz="1200" dirty="0">
                        <a:effectLst/>
                      </a:endParaRPr>
                    </a:p>
                    <a:p>
                      <a:pPr algn="ctr">
                        <a:spcAft>
                          <a:spcPts val="0"/>
                        </a:spcAft>
                      </a:pPr>
                      <a:r>
                        <a:rPr lang="en-US" sz="1200" dirty="0">
                          <a:effectLst/>
                        </a:rPr>
                        <a:t>AREA</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58993" marR="58993" marT="0" marB="0"/>
                </a:tc>
                <a:tc>
                  <a:txBody>
                    <a:bodyPr/>
                    <a:lstStyle/>
                    <a:p>
                      <a:pPr>
                        <a:spcAft>
                          <a:spcPts val="0"/>
                        </a:spcAft>
                      </a:pPr>
                      <a:r>
                        <a:rPr lang="en-US" sz="1200" dirty="0" smtClean="0">
                          <a:effectLst/>
                        </a:rPr>
                        <a:t> </a:t>
                      </a:r>
                      <a:endParaRPr lang="en-GB" sz="1200" dirty="0" smtClean="0">
                        <a:effectLst/>
                      </a:endParaRPr>
                    </a:p>
                    <a:p>
                      <a:pPr algn="ctr">
                        <a:spcAft>
                          <a:spcPts val="0"/>
                        </a:spcAft>
                      </a:pPr>
                      <a:r>
                        <a:rPr lang="en-US" sz="1200" dirty="0" smtClean="0">
                          <a:effectLst/>
                        </a:rPr>
                        <a:t>EXAMPLES OF POTENTIAL MEASURES</a:t>
                      </a:r>
                      <a:endParaRPr lang="en-GB" sz="1200" dirty="0" smtClean="0">
                        <a:effectLst/>
                      </a:endParaRPr>
                    </a:p>
                    <a:p>
                      <a:pPr algn="ctr">
                        <a:spcAft>
                          <a:spcPts val="0"/>
                        </a:spcAft>
                      </a:pPr>
                      <a:r>
                        <a:rPr lang="en-US" sz="1200" dirty="0" smtClean="0">
                          <a:effectLst/>
                        </a:rPr>
                        <a:t> </a:t>
                      </a:r>
                      <a:endParaRPr lang="en-GB" sz="1200" dirty="0">
                        <a:effectLst/>
                        <a:latin typeface="Cambria"/>
                        <a:ea typeface="MS Mincho"/>
                        <a:cs typeface="Arial"/>
                      </a:endParaRPr>
                    </a:p>
                  </a:txBody>
                  <a:tcPr marL="58993" marR="58993" marT="0" marB="0"/>
                </a:tc>
              </a:tr>
              <a:tr h="1359078">
                <a:tc>
                  <a:txBody>
                    <a:bodyPr/>
                    <a:lstStyle/>
                    <a:p>
                      <a:pPr algn="ctr">
                        <a:spcAft>
                          <a:spcPts val="0"/>
                        </a:spcAft>
                      </a:pPr>
                      <a:r>
                        <a:rPr lang="en-US" sz="1200" dirty="0">
                          <a:effectLst/>
                        </a:rPr>
                        <a:t> </a:t>
                      </a:r>
                      <a:endParaRPr lang="en-GB" sz="1200" dirty="0">
                        <a:effectLst/>
                      </a:endParaRPr>
                    </a:p>
                    <a:p>
                      <a:pPr algn="ctr">
                        <a:spcAft>
                          <a:spcPts val="0"/>
                        </a:spcAft>
                      </a:pPr>
                      <a:r>
                        <a:rPr lang="en-US" sz="1200" dirty="0">
                          <a:effectLst/>
                        </a:rPr>
                        <a:t>Amenable Mortality</a:t>
                      </a:r>
                      <a:endParaRPr lang="en-GB" sz="1200" dirty="0">
                        <a:effectLst/>
                      </a:endParaRPr>
                    </a:p>
                    <a:p>
                      <a:pPr algn="ctr">
                        <a:spcAft>
                          <a:spcPts val="0"/>
                        </a:spcAft>
                      </a:pPr>
                      <a:r>
                        <a:rPr lang="en-US" sz="1200" dirty="0">
                          <a:effectLst/>
                        </a:rPr>
                        <a:t> </a:t>
                      </a:r>
                      <a:endParaRPr lang="en-GB" sz="1200" dirty="0">
                        <a:effectLst/>
                        <a:latin typeface="Cambria"/>
                        <a:ea typeface="MS Mincho"/>
                        <a:cs typeface="Arial"/>
                      </a:endParaRPr>
                    </a:p>
                  </a:txBody>
                  <a:tcPr marL="58993" marR="58993" marT="0" marB="0"/>
                </a:tc>
                <a:tc>
                  <a:txBody>
                    <a:bodyPr/>
                    <a:lstStyle/>
                    <a:p>
                      <a:pPr>
                        <a:spcAft>
                          <a:spcPts val="0"/>
                        </a:spcAft>
                      </a:pPr>
                      <a:r>
                        <a:rPr lang="en-US" sz="1200" dirty="0">
                          <a:effectLst/>
                        </a:rPr>
                        <a:t> </a:t>
                      </a:r>
                      <a:endParaRPr lang="en-GB" sz="1200" dirty="0">
                        <a:effectLst/>
                      </a:endParaRPr>
                    </a:p>
                    <a:p>
                      <a:pPr>
                        <a:spcAft>
                          <a:spcPts val="0"/>
                        </a:spcAft>
                      </a:pPr>
                      <a:r>
                        <a:rPr lang="en-US" sz="1200" dirty="0">
                          <a:effectLst/>
                        </a:rPr>
                        <a:t>Numbers of avoidable deaths for treatable conditions, including:</a:t>
                      </a:r>
                      <a:endParaRPr lang="en-GB" sz="1200" dirty="0">
                        <a:effectLst/>
                      </a:endParaRPr>
                    </a:p>
                    <a:p>
                      <a:pPr marL="342900" lvl="0" indent="-342900">
                        <a:spcAft>
                          <a:spcPts val="0"/>
                        </a:spcAft>
                        <a:buFont typeface="Symbol"/>
                        <a:buChar char=""/>
                      </a:pPr>
                      <a:r>
                        <a:rPr lang="en-US" sz="1200" dirty="0" smtClean="0">
                          <a:effectLst/>
                        </a:rPr>
                        <a:t>Infections; Cancers</a:t>
                      </a:r>
                      <a:r>
                        <a:rPr lang="en-GB" sz="1200" dirty="0" smtClean="0">
                          <a:effectLst/>
                        </a:rPr>
                        <a:t>;</a:t>
                      </a:r>
                      <a:r>
                        <a:rPr lang="en-GB" sz="1200" baseline="0" dirty="0" smtClean="0">
                          <a:effectLst/>
                        </a:rPr>
                        <a:t> </a:t>
                      </a:r>
                      <a:r>
                        <a:rPr lang="en-US" sz="1200" dirty="0" smtClean="0">
                          <a:effectLst/>
                        </a:rPr>
                        <a:t>Cardiovascular disease</a:t>
                      </a:r>
                      <a:r>
                        <a:rPr lang="en-GB" sz="1200" dirty="0" smtClean="0">
                          <a:effectLst/>
                        </a:rPr>
                        <a:t>;</a:t>
                      </a:r>
                      <a:r>
                        <a:rPr lang="en-GB" sz="1200" baseline="0" dirty="0" smtClean="0">
                          <a:effectLst/>
                        </a:rPr>
                        <a:t> </a:t>
                      </a:r>
                      <a:r>
                        <a:rPr lang="en-US" sz="1200" dirty="0" smtClean="0">
                          <a:effectLst/>
                        </a:rPr>
                        <a:t>Diabetes</a:t>
                      </a:r>
                      <a:r>
                        <a:rPr lang="en-GB" sz="1200" dirty="0" smtClean="0">
                          <a:effectLst/>
                        </a:rPr>
                        <a:t>;</a:t>
                      </a:r>
                      <a:r>
                        <a:rPr lang="en-GB" sz="1200" baseline="0" dirty="0" smtClean="0">
                          <a:effectLst/>
                        </a:rPr>
                        <a:t> </a:t>
                      </a:r>
                      <a:r>
                        <a:rPr lang="en-US" sz="1200" dirty="0" smtClean="0">
                          <a:effectLst/>
                        </a:rPr>
                        <a:t>Injuries</a:t>
                      </a:r>
                      <a:r>
                        <a:rPr lang="en-GB" sz="1200" dirty="0" smtClean="0">
                          <a:effectLst/>
                        </a:rPr>
                        <a:t>;</a:t>
                      </a:r>
                      <a:r>
                        <a:rPr lang="en-GB" sz="1200" baseline="0" dirty="0" smtClean="0">
                          <a:effectLst/>
                        </a:rPr>
                        <a:t> </a:t>
                      </a:r>
                      <a:r>
                        <a:rPr lang="en-US" sz="1200" dirty="0" smtClean="0">
                          <a:effectLst/>
                        </a:rPr>
                        <a:t>Maternal </a:t>
                      </a:r>
                      <a:r>
                        <a:rPr lang="en-US" sz="1200" dirty="0">
                          <a:effectLst/>
                        </a:rPr>
                        <a:t>and infant conditions [B]</a:t>
                      </a:r>
                      <a:endParaRPr lang="en-GB" sz="1200" dirty="0">
                        <a:effectLst/>
                      </a:endParaRPr>
                    </a:p>
                    <a:p>
                      <a:pPr>
                        <a:spcAft>
                          <a:spcPts val="0"/>
                        </a:spcAft>
                      </a:pPr>
                      <a:r>
                        <a:rPr lang="en-US" sz="1200" dirty="0">
                          <a:effectLst/>
                        </a:rPr>
                        <a:t>Excess winter deaths [A]</a:t>
                      </a:r>
                      <a:endParaRPr lang="en-GB" sz="1200" dirty="0">
                        <a:effectLst/>
                      </a:endParaRPr>
                    </a:p>
                    <a:p>
                      <a:pPr>
                        <a:spcAft>
                          <a:spcPts val="0"/>
                        </a:spcAft>
                      </a:pPr>
                      <a:r>
                        <a:rPr lang="en-US" sz="1200" dirty="0">
                          <a:effectLst/>
                        </a:rPr>
                        <a:t>Excess mortality for people with severe mental illness and schizophrenia [D]</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58993" marR="58993" marT="0" marB="0"/>
                </a:tc>
              </a:tr>
              <a:tr h="2456737">
                <a:tc>
                  <a:txBody>
                    <a:bodyPr/>
                    <a:lstStyle/>
                    <a:p>
                      <a:pPr algn="ctr">
                        <a:spcAft>
                          <a:spcPts val="0"/>
                        </a:spcAft>
                      </a:pPr>
                      <a:r>
                        <a:rPr lang="en-US" sz="1200">
                          <a:effectLst/>
                        </a:rPr>
                        <a:t> </a:t>
                      </a:r>
                      <a:endParaRPr lang="en-GB" sz="1200">
                        <a:effectLst/>
                      </a:endParaRPr>
                    </a:p>
                    <a:p>
                      <a:pPr algn="ctr">
                        <a:spcAft>
                          <a:spcPts val="0"/>
                        </a:spcAft>
                      </a:pPr>
                      <a:r>
                        <a:rPr lang="en-US" sz="1200">
                          <a:effectLst/>
                        </a:rPr>
                        <a:t>Healthy </a:t>
                      </a:r>
                      <a:endParaRPr lang="en-GB" sz="1200">
                        <a:effectLst/>
                      </a:endParaRPr>
                    </a:p>
                    <a:p>
                      <a:pPr algn="ctr">
                        <a:spcAft>
                          <a:spcPts val="0"/>
                        </a:spcAft>
                      </a:pPr>
                      <a:r>
                        <a:rPr lang="en-US" sz="1200">
                          <a:effectLst/>
                        </a:rPr>
                        <a:t>Lifestyles</a:t>
                      </a:r>
                      <a:endParaRPr lang="en-GB" sz="1200">
                        <a:effectLst/>
                      </a:endParaRPr>
                    </a:p>
                    <a:p>
                      <a:pPr algn="ctr">
                        <a:spcAft>
                          <a:spcPts val="0"/>
                        </a:spcAft>
                      </a:pPr>
                      <a:r>
                        <a:rPr lang="en-US" sz="1200">
                          <a:effectLst/>
                        </a:rPr>
                        <a:t> </a:t>
                      </a:r>
                      <a:endParaRPr lang="en-GB" sz="1200">
                        <a:effectLst/>
                        <a:latin typeface="Cambria"/>
                        <a:ea typeface="MS Mincho"/>
                        <a:cs typeface="Arial"/>
                      </a:endParaRPr>
                    </a:p>
                  </a:txBody>
                  <a:tcPr marL="58993" marR="58993" marT="0" marB="0"/>
                </a:tc>
                <a:tc>
                  <a:txBody>
                    <a:bodyPr/>
                    <a:lstStyle/>
                    <a:p>
                      <a:pPr>
                        <a:spcAft>
                          <a:spcPts val="0"/>
                        </a:spcAft>
                      </a:pPr>
                      <a:r>
                        <a:rPr lang="en-US" sz="1200" dirty="0">
                          <a:effectLst/>
                        </a:rPr>
                        <a:t> </a:t>
                      </a:r>
                      <a:endParaRPr lang="en-GB" sz="1200" dirty="0">
                        <a:effectLst/>
                      </a:endParaRPr>
                    </a:p>
                    <a:p>
                      <a:pPr>
                        <a:spcAft>
                          <a:spcPts val="0"/>
                        </a:spcAft>
                      </a:pPr>
                      <a:r>
                        <a:rPr lang="en-US" sz="1200" dirty="0">
                          <a:effectLst/>
                        </a:rPr>
                        <a:t>Amenable morbidity (obesity) [B]</a:t>
                      </a:r>
                      <a:endParaRPr lang="en-GB" sz="1200" dirty="0">
                        <a:effectLst/>
                      </a:endParaRPr>
                    </a:p>
                    <a:p>
                      <a:pPr>
                        <a:spcAft>
                          <a:spcPts val="0"/>
                        </a:spcAft>
                      </a:pPr>
                      <a:r>
                        <a:rPr lang="en-US" sz="1200" dirty="0">
                          <a:effectLst/>
                        </a:rPr>
                        <a:t>Proportion of physically active and inactive adults [A], and children</a:t>
                      </a:r>
                      <a:endParaRPr lang="en-GB" sz="1200" dirty="0">
                        <a:effectLst/>
                      </a:endParaRPr>
                    </a:p>
                    <a:p>
                      <a:pPr>
                        <a:spcAft>
                          <a:spcPts val="0"/>
                        </a:spcAft>
                      </a:pPr>
                      <a:r>
                        <a:rPr lang="en-US" sz="1200" dirty="0">
                          <a:effectLst/>
                        </a:rPr>
                        <a:t>Proportion of the population experiencing positive mental health [B]</a:t>
                      </a:r>
                      <a:endParaRPr lang="en-GB" sz="1200" dirty="0">
                        <a:effectLst/>
                      </a:endParaRPr>
                    </a:p>
                    <a:p>
                      <a:pPr>
                        <a:spcAft>
                          <a:spcPts val="0"/>
                        </a:spcAft>
                      </a:pPr>
                      <a:r>
                        <a:rPr lang="en-US" sz="1200" dirty="0">
                          <a:effectLst/>
                        </a:rPr>
                        <a:t>Proportion of the population engaged in responsible sexual behavior [B]</a:t>
                      </a:r>
                      <a:endParaRPr lang="en-GB" sz="1200" dirty="0">
                        <a:effectLst/>
                      </a:endParaRPr>
                    </a:p>
                    <a:p>
                      <a:pPr>
                        <a:spcAft>
                          <a:spcPts val="0"/>
                        </a:spcAft>
                      </a:pPr>
                      <a:r>
                        <a:rPr lang="en-US" sz="1200" dirty="0">
                          <a:effectLst/>
                        </a:rPr>
                        <a:t>Proportion of the population engaged in substance misuse [B]</a:t>
                      </a:r>
                      <a:endParaRPr lang="en-GB" sz="1200" dirty="0">
                        <a:effectLst/>
                      </a:endParaRPr>
                    </a:p>
                    <a:p>
                      <a:pPr>
                        <a:spcAft>
                          <a:spcPts val="0"/>
                        </a:spcAft>
                      </a:pPr>
                      <a:r>
                        <a:rPr lang="en-US" sz="1200" dirty="0">
                          <a:effectLst/>
                        </a:rPr>
                        <a:t>Proportion of the population engaged in healthy </a:t>
                      </a:r>
                      <a:r>
                        <a:rPr lang="en-US" sz="1200" dirty="0" err="1">
                          <a:effectLst/>
                        </a:rPr>
                        <a:t>behaviours</a:t>
                      </a:r>
                      <a:r>
                        <a:rPr lang="en-US" sz="1200" dirty="0">
                          <a:effectLst/>
                        </a:rPr>
                        <a:t> (composite measure) [B]</a:t>
                      </a:r>
                      <a:endParaRPr lang="en-GB" sz="1200" dirty="0">
                        <a:effectLst/>
                      </a:endParaRPr>
                    </a:p>
                    <a:p>
                      <a:pPr>
                        <a:spcAft>
                          <a:spcPts val="0"/>
                        </a:spcAft>
                      </a:pPr>
                      <a:r>
                        <a:rPr lang="en-US" sz="1200" dirty="0">
                          <a:effectLst/>
                        </a:rPr>
                        <a:t>Smoking rates</a:t>
                      </a:r>
                      <a:endParaRPr lang="en-GB" sz="1200" dirty="0">
                        <a:effectLst/>
                      </a:endParaRPr>
                    </a:p>
                    <a:p>
                      <a:pPr marL="342900" lvl="0" indent="-342900">
                        <a:spcAft>
                          <a:spcPts val="0"/>
                        </a:spcAft>
                        <a:buFont typeface="Symbol"/>
                        <a:buChar char=""/>
                      </a:pPr>
                      <a:r>
                        <a:rPr lang="en-US" sz="1200" dirty="0">
                          <a:effectLst/>
                        </a:rPr>
                        <a:t>Smoking </a:t>
                      </a:r>
                      <a:r>
                        <a:rPr lang="en-US" sz="1200" dirty="0" smtClean="0">
                          <a:effectLst/>
                        </a:rPr>
                        <a:t>status; % </a:t>
                      </a:r>
                      <a:r>
                        <a:rPr lang="en-US" sz="1200" dirty="0">
                          <a:effectLst/>
                        </a:rPr>
                        <a:t>of smokers given or referred to cessation </a:t>
                      </a:r>
                      <a:r>
                        <a:rPr lang="en-US" sz="1200" dirty="0" smtClean="0">
                          <a:effectLst/>
                        </a:rPr>
                        <a:t>support; % </a:t>
                      </a:r>
                      <a:r>
                        <a:rPr lang="en-US" sz="1200" dirty="0">
                          <a:effectLst/>
                        </a:rPr>
                        <a:t>of hospitalized smokers provided with cessation </a:t>
                      </a:r>
                      <a:r>
                        <a:rPr lang="en-US" sz="1200" dirty="0" smtClean="0">
                          <a:effectLst/>
                        </a:rPr>
                        <a:t>advice; Smoking </a:t>
                      </a:r>
                      <a:r>
                        <a:rPr lang="en-US" sz="1200" dirty="0">
                          <a:effectLst/>
                        </a:rPr>
                        <a:t>rates in people with asthma [B]</a:t>
                      </a:r>
                      <a:endParaRPr lang="en-GB" sz="1200" dirty="0">
                        <a:effectLst/>
                      </a:endParaRPr>
                    </a:p>
                    <a:p>
                      <a:pPr>
                        <a:spcAft>
                          <a:spcPts val="0"/>
                        </a:spcAft>
                      </a:pPr>
                      <a:r>
                        <a:rPr lang="en-US" sz="1200" dirty="0">
                          <a:effectLst/>
                        </a:rPr>
                        <a:t>Proportion of the population that experience injury [B], including self-harm</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58993" marR="58993" marT="0" marB="0"/>
                </a:tc>
              </a:tr>
              <a:tr h="1771581">
                <a:tc>
                  <a:txBody>
                    <a:bodyPr/>
                    <a:lstStyle/>
                    <a:p>
                      <a:pPr algn="ctr">
                        <a:spcAft>
                          <a:spcPts val="0"/>
                        </a:spcAft>
                      </a:pPr>
                      <a:r>
                        <a:rPr lang="en-US" sz="1200">
                          <a:effectLst/>
                        </a:rPr>
                        <a:t> </a:t>
                      </a:r>
                      <a:endParaRPr lang="en-GB" sz="1200">
                        <a:effectLst/>
                      </a:endParaRPr>
                    </a:p>
                    <a:p>
                      <a:pPr algn="ctr">
                        <a:spcAft>
                          <a:spcPts val="0"/>
                        </a:spcAft>
                      </a:pPr>
                      <a:r>
                        <a:rPr lang="en-US" sz="1200">
                          <a:effectLst/>
                        </a:rPr>
                        <a:t>Population </a:t>
                      </a:r>
                      <a:endParaRPr lang="en-GB" sz="1200">
                        <a:effectLst/>
                      </a:endParaRPr>
                    </a:p>
                    <a:p>
                      <a:pPr algn="ctr">
                        <a:spcAft>
                          <a:spcPts val="0"/>
                        </a:spcAft>
                      </a:pPr>
                      <a:r>
                        <a:rPr lang="en-US" sz="1200">
                          <a:effectLst/>
                        </a:rPr>
                        <a:t>Health</a:t>
                      </a:r>
                      <a:endParaRPr lang="en-GB" sz="1200">
                        <a:effectLst/>
                      </a:endParaRPr>
                    </a:p>
                    <a:p>
                      <a:pPr algn="ctr">
                        <a:spcAft>
                          <a:spcPts val="0"/>
                        </a:spcAft>
                      </a:pPr>
                      <a:r>
                        <a:rPr lang="en-US" sz="1200">
                          <a:effectLst/>
                        </a:rPr>
                        <a:t> </a:t>
                      </a:r>
                      <a:endParaRPr lang="en-GB" sz="1200">
                        <a:effectLst/>
                        <a:latin typeface="Cambria"/>
                        <a:ea typeface="MS Mincho"/>
                        <a:cs typeface="Arial"/>
                      </a:endParaRPr>
                    </a:p>
                  </a:txBody>
                  <a:tcPr marL="58993" marR="58993" marT="0" marB="0"/>
                </a:tc>
                <a:tc>
                  <a:txBody>
                    <a:bodyPr/>
                    <a:lstStyle/>
                    <a:p>
                      <a:pPr>
                        <a:spcAft>
                          <a:spcPts val="0"/>
                        </a:spcAft>
                      </a:pPr>
                      <a:r>
                        <a:rPr lang="en-US" sz="1200" dirty="0">
                          <a:effectLst/>
                        </a:rPr>
                        <a:t> </a:t>
                      </a:r>
                      <a:endParaRPr lang="en-GB" sz="1200" dirty="0">
                        <a:effectLst/>
                      </a:endParaRPr>
                    </a:p>
                    <a:p>
                      <a:pPr>
                        <a:spcAft>
                          <a:spcPts val="0"/>
                        </a:spcAft>
                      </a:pPr>
                      <a:r>
                        <a:rPr lang="en-US" sz="1200" dirty="0">
                          <a:effectLst/>
                        </a:rPr>
                        <a:t>Prevalence of mortality for chronic disease [B]</a:t>
                      </a:r>
                      <a:endParaRPr lang="en-GB" sz="1200" dirty="0">
                        <a:effectLst/>
                      </a:endParaRPr>
                    </a:p>
                    <a:p>
                      <a:pPr>
                        <a:spcAft>
                          <a:spcPts val="0"/>
                        </a:spcAft>
                      </a:pPr>
                      <a:r>
                        <a:rPr lang="en-US" sz="1200" dirty="0">
                          <a:effectLst/>
                        </a:rPr>
                        <a:t>Healthy births – e.g. measured by low birth weight [B]</a:t>
                      </a:r>
                      <a:endParaRPr lang="en-GB" sz="1200" dirty="0">
                        <a:effectLst/>
                      </a:endParaRPr>
                    </a:p>
                    <a:p>
                      <a:pPr>
                        <a:spcAft>
                          <a:spcPts val="0"/>
                        </a:spcAft>
                      </a:pPr>
                      <a:r>
                        <a:rPr lang="en-US" sz="1200" dirty="0">
                          <a:effectLst/>
                        </a:rPr>
                        <a:t>Vaccination coverage</a:t>
                      </a:r>
                      <a:endParaRPr lang="en-GB" sz="1200" dirty="0">
                        <a:effectLst/>
                      </a:endParaRPr>
                    </a:p>
                    <a:p>
                      <a:pPr marL="342900" lvl="0" indent="-342900">
                        <a:spcAft>
                          <a:spcPts val="0"/>
                        </a:spcAft>
                        <a:buFont typeface="Symbol"/>
                        <a:buChar char=""/>
                      </a:pPr>
                      <a:r>
                        <a:rPr lang="en-US" sz="1200" dirty="0">
                          <a:effectLst/>
                        </a:rPr>
                        <a:t>For influenza in older people [B, D</a:t>
                      </a:r>
                      <a:r>
                        <a:rPr lang="en-US" sz="1200" dirty="0" smtClean="0">
                          <a:effectLst/>
                        </a:rPr>
                        <a:t>]; For </a:t>
                      </a:r>
                      <a:r>
                        <a:rPr lang="en-US" sz="1200" dirty="0">
                          <a:effectLst/>
                        </a:rPr>
                        <a:t>measles in children [D</a:t>
                      </a:r>
                      <a:r>
                        <a:rPr lang="en-US" sz="1200" dirty="0" smtClean="0">
                          <a:effectLst/>
                        </a:rPr>
                        <a:t>]; For </a:t>
                      </a:r>
                      <a:r>
                        <a:rPr lang="en-US" sz="1200" dirty="0">
                          <a:effectLst/>
                        </a:rPr>
                        <a:t>pertussis in children [D]</a:t>
                      </a:r>
                      <a:endParaRPr lang="en-GB" sz="1200" dirty="0">
                        <a:effectLst/>
                      </a:endParaRPr>
                    </a:p>
                    <a:p>
                      <a:pPr>
                        <a:spcAft>
                          <a:spcPts val="0"/>
                        </a:spcAft>
                      </a:pPr>
                      <a:r>
                        <a:rPr lang="en-US" sz="1200" dirty="0">
                          <a:effectLst/>
                        </a:rPr>
                        <a:t>Management of skin infections in primary care [B]</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58993" marR="58993" marT="0" marB="0"/>
                </a:tc>
              </a:tr>
            </a:tbl>
          </a:graphicData>
        </a:graphic>
      </p:graphicFrame>
      <p:sp>
        <p:nvSpPr>
          <p:cNvPr id="4" name="Rectangle 1"/>
          <p:cNvSpPr>
            <a:spLocks noChangeArrowheads="1"/>
          </p:cNvSpPr>
          <p:nvPr/>
        </p:nvSpPr>
        <p:spPr bwMode="auto">
          <a:xfrm>
            <a:off x="1987550" y="1025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39408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1810544" cy="922337"/>
          </a:xfrm>
        </p:spPr>
        <p:txBody>
          <a:bodyPr>
            <a:normAutofit/>
          </a:bodyPr>
          <a:lstStyle/>
          <a:p>
            <a:r>
              <a:rPr lang="en-GB" altLang="en-US" sz="2000" b="1" dirty="0" smtClean="0"/>
              <a:t>Domain 2: Service Proxies</a:t>
            </a:r>
          </a:p>
        </p:txBody>
      </p:sp>
      <p:sp>
        <p:nvSpPr>
          <p:cNvPr id="4" name="Rectangle 1"/>
          <p:cNvSpPr>
            <a:spLocks noChangeArrowheads="1"/>
          </p:cNvSpPr>
          <p:nvPr/>
        </p:nvSpPr>
        <p:spPr bwMode="auto">
          <a:xfrm>
            <a:off x="1987550" y="1025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71905119"/>
              </p:ext>
            </p:extLst>
          </p:nvPr>
        </p:nvGraphicFramePr>
        <p:xfrm>
          <a:off x="2555776" y="213360"/>
          <a:ext cx="6048672" cy="6492240"/>
        </p:xfrm>
        <a:graphic>
          <a:graphicData uri="http://schemas.openxmlformats.org/drawingml/2006/table">
            <a:tbl>
              <a:tblPr firstRow="1" firstCol="1" bandRow="1">
                <a:tableStyleId>{5C22544A-7EE6-4342-B048-85BDC9FD1C3A}</a:tableStyleId>
              </a:tblPr>
              <a:tblGrid>
                <a:gridCol w="1156177"/>
                <a:gridCol w="4892495"/>
              </a:tblGrid>
              <a:tr h="432048">
                <a:tc>
                  <a:txBody>
                    <a:bodyPr/>
                    <a:lstStyle/>
                    <a:p>
                      <a:pPr>
                        <a:spcAft>
                          <a:spcPts val="0"/>
                        </a:spcAft>
                      </a:pPr>
                      <a:r>
                        <a:rPr lang="en-US" sz="1200" dirty="0">
                          <a:effectLst/>
                        </a:rPr>
                        <a:t> </a:t>
                      </a:r>
                      <a:endParaRPr lang="en-GB" sz="1200" dirty="0">
                        <a:effectLst/>
                      </a:endParaRPr>
                    </a:p>
                    <a:p>
                      <a:pPr algn="ctr">
                        <a:spcAft>
                          <a:spcPts val="0"/>
                        </a:spcAft>
                      </a:pPr>
                      <a:r>
                        <a:rPr lang="en-US" sz="1200" dirty="0">
                          <a:effectLst/>
                        </a:rPr>
                        <a:t>AREA</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44482" marR="44482" marT="0" marB="0"/>
                </a:tc>
                <a:tc>
                  <a:txBody>
                    <a:bodyPr/>
                    <a:lstStyle/>
                    <a:p>
                      <a:pPr>
                        <a:spcAft>
                          <a:spcPts val="0"/>
                        </a:spcAft>
                      </a:pPr>
                      <a:r>
                        <a:rPr lang="en-US" sz="800" dirty="0">
                          <a:effectLst/>
                        </a:rPr>
                        <a:t> </a:t>
                      </a:r>
                      <a:endParaRPr lang="en-GB" sz="800" dirty="0">
                        <a:effectLst/>
                      </a:endParaRPr>
                    </a:p>
                    <a:p>
                      <a:pPr algn="ctr">
                        <a:spcAft>
                          <a:spcPts val="0"/>
                        </a:spcAft>
                      </a:pPr>
                      <a:r>
                        <a:rPr lang="en-US" sz="1200" dirty="0">
                          <a:effectLst/>
                        </a:rPr>
                        <a:t>EXAMPLES OF POTENTIAL MEASURES</a:t>
                      </a:r>
                      <a:endParaRPr lang="en-GB" sz="1200" dirty="0">
                        <a:effectLst/>
                      </a:endParaRPr>
                    </a:p>
                    <a:p>
                      <a:pPr algn="ctr">
                        <a:spcAft>
                          <a:spcPts val="0"/>
                        </a:spcAft>
                      </a:pPr>
                      <a:r>
                        <a:rPr lang="en-US" sz="800" dirty="0">
                          <a:effectLst/>
                        </a:rPr>
                        <a:t> </a:t>
                      </a:r>
                      <a:endParaRPr lang="en-GB" sz="800" dirty="0">
                        <a:effectLst/>
                        <a:latin typeface="Cambria"/>
                        <a:ea typeface="MS Mincho"/>
                        <a:cs typeface="Arial"/>
                      </a:endParaRPr>
                    </a:p>
                  </a:txBody>
                  <a:tcPr marL="44482" marR="44482" marT="0" marB="0"/>
                </a:tc>
              </a:tr>
              <a:tr h="2113376">
                <a:tc>
                  <a:txBody>
                    <a:bodyPr/>
                    <a:lstStyle/>
                    <a:p>
                      <a:pPr algn="ctr">
                        <a:spcAft>
                          <a:spcPts val="0"/>
                        </a:spcAft>
                      </a:pPr>
                      <a:r>
                        <a:rPr lang="en-US" sz="1200" dirty="0">
                          <a:effectLst/>
                        </a:rPr>
                        <a:t> </a:t>
                      </a:r>
                      <a:endParaRPr lang="en-GB" sz="1200" dirty="0">
                        <a:effectLst/>
                      </a:endParaRPr>
                    </a:p>
                    <a:p>
                      <a:pPr algn="ctr">
                        <a:spcAft>
                          <a:spcPts val="0"/>
                        </a:spcAft>
                      </a:pPr>
                      <a:r>
                        <a:rPr lang="en-US" sz="1200" dirty="0">
                          <a:effectLst/>
                        </a:rPr>
                        <a:t>Hospital Admissions</a:t>
                      </a:r>
                      <a:endParaRPr lang="en-GB" sz="1200" dirty="0">
                        <a:effectLst/>
                      </a:endParaRPr>
                    </a:p>
                    <a:p>
                      <a:pPr algn="ctr">
                        <a:spcAft>
                          <a:spcPts val="0"/>
                        </a:spcAft>
                      </a:pPr>
                      <a:r>
                        <a:rPr lang="en-US" sz="1200" dirty="0">
                          <a:effectLst/>
                        </a:rPr>
                        <a:t> </a:t>
                      </a:r>
                      <a:endParaRPr lang="en-GB" sz="1200" dirty="0">
                        <a:effectLst/>
                        <a:latin typeface="Cambria"/>
                        <a:ea typeface="MS Mincho"/>
                        <a:cs typeface="Arial"/>
                      </a:endParaRPr>
                    </a:p>
                  </a:txBody>
                  <a:tcPr marL="44482" marR="44482" marT="0" marB="0"/>
                </a:tc>
                <a:tc>
                  <a:txBody>
                    <a:bodyPr/>
                    <a:lstStyle/>
                    <a:p>
                      <a:pPr>
                        <a:spcAft>
                          <a:spcPts val="0"/>
                        </a:spcAft>
                      </a:pPr>
                      <a:r>
                        <a:rPr lang="en-US" sz="1000" dirty="0">
                          <a:effectLst/>
                        </a:rPr>
                        <a:t> </a:t>
                      </a:r>
                      <a:endParaRPr lang="en-GB" sz="1000" dirty="0">
                        <a:effectLst/>
                      </a:endParaRPr>
                    </a:p>
                    <a:p>
                      <a:pPr>
                        <a:spcAft>
                          <a:spcPts val="0"/>
                        </a:spcAft>
                      </a:pPr>
                      <a:r>
                        <a:rPr lang="en-US" sz="1000" dirty="0">
                          <a:effectLst/>
                        </a:rPr>
                        <a:t>Numbers of emergency admissions, stratified by age and risk group [A]</a:t>
                      </a:r>
                      <a:endParaRPr lang="en-GB" sz="1000" dirty="0">
                        <a:effectLst/>
                      </a:endParaRPr>
                    </a:p>
                    <a:p>
                      <a:pPr>
                        <a:spcAft>
                          <a:spcPts val="0"/>
                        </a:spcAft>
                      </a:pPr>
                      <a:r>
                        <a:rPr lang="en-US" sz="1000" dirty="0">
                          <a:effectLst/>
                        </a:rPr>
                        <a:t>Avoidable inpatient activity for people with ambulatory condition sensitive (ACS) admissions </a:t>
                      </a:r>
                      <a:endParaRPr lang="en-GB" sz="1000" dirty="0">
                        <a:effectLst/>
                      </a:endParaRPr>
                    </a:p>
                    <a:p>
                      <a:pPr>
                        <a:spcAft>
                          <a:spcPts val="0"/>
                        </a:spcAft>
                      </a:pPr>
                      <a:r>
                        <a:rPr lang="en-US" sz="1000" dirty="0">
                          <a:effectLst/>
                        </a:rPr>
                        <a:t>ACS hospital admissions that could have been avoided in both children and adults [B]:</a:t>
                      </a:r>
                      <a:endParaRPr lang="en-GB" sz="1000" dirty="0">
                        <a:effectLst/>
                      </a:endParaRPr>
                    </a:p>
                    <a:p>
                      <a:pPr marL="342900" lvl="0" indent="-342900">
                        <a:spcAft>
                          <a:spcPts val="0"/>
                        </a:spcAft>
                        <a:buFont typeface="Symbol"/>
                        <a:buChar char=""/>
                      </a:pPr>
                      <a:r>
                        <a:rPr lang="en-US" sz="1000" dirty="0">
                          <a:effectLst/>
                        </a:rPr>
                        <a:t>Asthma in older adults [B</a:t>
                      </a:r>
                      <a:r>
                        <a:rPr lang="en-US" sz="1000" dirty="0" smtClean="0">
                          <a:effectLst/>
                        </a:rPr>
                        <a:t>]; Asthma </a:t>
                      </a:r>
                      <a:r>
                        <a:rPr lang="en-US" sz="1000" dirty="0">
                          <a:effectLst/>
                        </a:rPr>
                        <a:t>in young children [B</a:t>
                      </a:r>
                      <a:r>
                        <a:rPr lang="en-US" sz="1000" dirty="0" smtClean="0">
                          <a:effectLst/>
                        </a:rPr>
                        <a:t>]; Asthma </a:t>
                      </a:r>
                      <a:r>
                        <a:rPr lang="en-US" sz="1000" dirty="0">
                          <a:effectLst/>
                        </a:rPr>
                        <a:t>hospital admission rates [D]</a:t>
                      </a:r>
                      <a:endParaRPr lang="en-GB" sz="1000" dirty="0">
                        <a:effectLst/>
                      </a:endParaRPr>
                    </a:p>
                    <a:p>
                      <a:pPr marL="342900" lvl="0" indent="-342900">
                        <a:spcAft>
                          <a:spcPts val="0"/>
                        </a:spcAft>
                        <a:buFont typeface="Symbol"/>
                        <a:buChar char=""/>
                      </a:pPr>
                      <a:r>
                        <a:rPr lang="en-US" sz="1000" dirty="0">
                          <a:effectLst/>
                        </a:rPr>
                        <a:t>COPD in older adults [B</a:t>
                      </a:r>
                      <a:r>
                        <a:rPr lang="en-US" sz="1000" dirty="0" smtClean="0">
                          <a:effectLst/>
                        </a:rPr>
                        <a:t>]; COPD </a:t>
                      </a:r>
                      <a:r>
                        <a:rPr lang="en-US" sz="1000" dirty="0">
                          <a:effectLst/>
                        </a:rPr>
                        <a:t>hospital admission rates [D]</a:t>
                      </a:r>
                      <a:endParaRPr lang="en-GB" sz="1000" dirty="0">
                        <a:effectLst/>
                      </a:endParaRPr>
                    </a:p>
                    <a:p>
                      <a:pPr marL="342900" lvl="0" indent="-342900">
                        <a:spcAft>
                          <a:spcPts val="0"/>
                        </a:spcAft>
                        <a:buFont typeface="Symbol"/>
                        <a:buChar char=""/>
                      </a:pPr>
                      <a:r>
                        <a:rPr lang="en-US" sz="1000" dirty="0">
                          <a:effectLst/>
                        </a:rPr>
                        <a:t>Heart failure admission rates [B, D</a:t>
                      </a:r>
                      <a:r>
                        <a:rPr lang="en-US" sz="1000" dirty="0" smtClean="0">
                          <a:effectLst/>
                        </a:rPr>
                        <a:t>]; Angina </a:t>
                      </a:r>
                      <a:r>
                        <a:rPr lang="en-US" sz="1000" dirty="0">
                          <a:effectLst/>
                        </a:rPr>
                        <a:t>without procedure admission rates [B]</a:t>
                      </a:r>
                      <a:endParaRPr lang="en-GB" sz="1000" dirty="0">
                        <a:effectLst/>
                      </a:endParaRPr>
                    </a:p>
                    <a:p>
                      <a:pPr marL="342900" lvl="0" indent="-342900">
                        <a:spcAft>
                          <a:spcPts val="0"/>
                        </a:spcAft>
                        <a:buFont typeface="Symbol"/>
                        <a:buChar char=""/>
                      </a:pPr>
                      <a:r>
                        <a:rPr lang="en-US" sz="1000" dirty="0">
                          <a:effectLst/>
                        </a:rPr>
                        <a:t>Hypertension admission rates [B]</a:t>
                      </a:r>
                      <a:endParaRPr lang="en-GB" sz="1000" dirty="0">
                        <a:effectLst/>
                      </a:endParaRPr>
                    </a:p>
                    <a:p>
                      <a:pPr marL="342900" lvl="0" indent="-342900">
                        <a:spcAft>
                          <a:spcPts val="0"/>
                        </a:spcAft>
                        <a:buFont typeface="Symbol"/>
                        <a:buChar char=""/>
                      </a:pPr>
                      <a:r>
                        <a:rPr lang="en-US" sz="1000" dirty="0">
                          <a:effectLst/>
                        </a:rPr>
                        <a:t>Diabetes short-term and long-term complications admission rates [B</a:t>
                      </a:r>
                      <a:r>
                        <a:rPr lang="en-US" sz="1000" dirty="0" smtClean="0">
                          <a:effectLst/>
                        </a:rPr>
                        <a:t>]; Uncontrolled </a:t>
                      </a:r>
                      <a:r>
                        <a:rPr lang="en-US" sz="1000" dirty="0">
                          <a:effectLst/>
                        </a:rPr>
                        <a:t>diabetes admission rates [B</a:t>
                      </a:r>
                      <a:r>
                        <a:rPr lang="en-US" sz="1000" dirty="0" smtClean="0">
                          <a:effectLst/>
                        </a:rPr>
                        <a:t>]; Overall </a:t>
                      </a:r>
                      <a:r>
                        <a:rPr lang="en-US" sz="1000" dirty="0">
                          <a:effectLst/>
                        </a:rPr>
                        <a:t>diabetes admission rates [D]</a:t>
                      </a:r>
                      <a:endParaRPr lang="en-GB" sz="1000" dirty="0">
                        <a:effectLst/>
                      </a:endParaRPr>
                    </a:p>
                    <a:p>
                      <a:pPr marL="342900" lvl="0" indent="-342900">
                        <a:spcAft>
                          <a:spcPts val="0"/>
                        </a:spcAft>
                        <a:buFont typeface="Symbol"/>
                        <a:buChar char=""/>
                      </a:pPr>
                      <a:r>
                        <a:rPr lang="en-US" sz="1000" dirty="0">
                          <a:effectLst/>
                        </a:rPr>
                        <a:t>Bacterial pneumonia admission rates [B]</a:t>
                      </a:r>
                      <a:endParaRPr lang="en-GB" sz="1000" dirty="0">
                        <a:effectLst/>
                      </a:endParaRPr>
                    </a:p>
                    <a:p>
                      <a:pPr marL="342900" lvl="0" indent="-342900">
                        <a:spcAft>
                          <a:spcPts val="0"/>
                        </a:spcAft>
                        <a:buFont typeface="Symbol"/>
                        <a:buChar char=""/>
                      </a:pPr>
                      <a:r>
                        <a:rPr lang="en-US" sz="1000" dirty="0">
                          <a:effectLst/>
                        </a:rPr>
                        <a:t>UTI admission rates [B]</a:t>
                      </a:r>
                      <a:endParaRPr lang="en-GB" sz="1000" dirty="0">
                        <a:effectLst/>
                      </a:endParaRPr>
                    </a:p>
                    <a:p>
                      <a:pPr>
                        <a:spcAft>
                          <a:spcPts val="0"/>
                        </a:spcAft>
                      </a:pPr>
                      <a:r>
                        <a:rPr lang="en-US" sz="1000" dirty="0">
                          <a:effectLst/>
                        </a:rPr>
                        <a:t>Acute care hospitalization, risk adjusted [C</a:t>
                      </a:r>
                      <a:r>
                        <a:rPr lang="en-US" sz="1000" dirty="0" smtClean="0">
                          <a:effectLst/>
                        </a:rPr>
                        <a:t>]; Acute </a:t>
                      </a:r>
                      <a:r>
                        <a:rPr lang="en-US" sz="1000" dirty="0">
                          <a:effectLst/>
                        </a:rPr>
                        <a:t>care hospitalization rate for ACS conditions [H]</a:t>
                      </a:r>
                      <a:endParaRPr lang="en-GB" sz="1000" dirty="0">
                        <a:effectLst/>
                      </a:endParaRPr>
                    </a:p>
                    <a:p>
                      <a:pPr>
                        <a:spcAft>
                          <a:spcPts val="0"/>
                        </a:spcAft>
                      </a:pPr>
                      <a:r>
                        <a:rPr lang="en-US" sz="1000" dirty="0">
                          <a:effectLst/>
                        </a:rPr>
                        <a:t>Average lengths of stay [B</a:t>
                      </a:r>
                      <a:r>
                        <a:rPr lang="en-US" sz="1000" dirty="0" smtClean="0">
                          <a:effectLst/>
                        </a:rPr>
                        <a:t>]; Occupied </a:t>
                      </a:r>
                      <a:r>
                        <a:rPr lang="en-US" sz="1000" dirty="0">
                          <a:effectLst/>
                        </a:rPr>
                        <a:t>bed days [B]</a:t>
                      </a:r>
                      <a:endParaRPr lang="en-GB" sz="1000" dirty="0">
                        <a:effectLst/>
                      </a:endParaRPr>
                    </a:p>
                    <a:p>
                      <a:pPr>
                        <a:spcAft>
                          <a:spcPts val="0"/>
                        </a:spcAft>
                      </a:pPr>
                      <a:r>
                        <a:rPr lang="en-US" sz="1000" dirty="0">
                          <a:effectLst/>
                        </a:rPr>
                        <a:t> </a:t>
                      </a:r>
                      <a:endParaRPr lang="en-GB" sz="1000" dirty="0">
                        <a:effectLst/>
                        <a:latin typeface="Cambria"/>
                        <a:ea typeface="MS Mincho"/>
                        <a:cs typeface="Arial"/>
                      </a:endParaRPr>
                    </a:p>
                  </a:txBody>
                  <a:tcPr marL="44482" marR="44482" marT="0" marB="0"/>
                </a:tc>
              </a:tr>
              <a:tr h="1123719">
                <a:tc>
                  <a:txBody>
                    <a:bodyPr/>
                    <a:lstStyle/>
                    <a:p>
                      <a:pPr algn="ctr">
                        <a:spcAft>
                          <a:spcPts val="0"/>
                        </a:spcAft>
                      </a:pPr>
                      <a:r>
                        <a:rPr lang="en-US" sz="1200" dirty="0">
                          <a:effectLst/>
                        </a:rPr>
                        <a:t> </a:t>
                      </a:r>
                      <a:endParaRPr lang="en-GB" sz="1200" dirty="0">
                        <a:effectLst/>
                      </a:endParaRPr>
                    </a:p>
                    <a:p>
                      <a:pPr algn="ctr">
                        <a:spcAft>
                          <a:spcPts val="0"/>
                        </a:spcAft>
                      </a:pPr>
                      <a:r>
                        <a:rPr lang="en-US" sz="1200" dirty="0">
                          <a:effectLst/>
                        </a:rPr>
                        <a:t>Hospital Readmissions</a:t>
                      </a:r>
                      <a:endParaRPr lang="en-GB" sz="1200" dirty="0">
                        <a:effectLst/>
                      </a:endParaRPr>
                    </a:p>
                    <a:p>
                      <a:pPr algn="ctr">
                        <a:spcAft>
                          <a:spcPts val="0"/>
                        </a:spcAft>
                      </a:pPr>
                      <a:r>
                        <a:rPr lang="en-US" sz="1200" dirty="0">
                          <a:effectLst/>
                        </a:rPr>
                        <a:t> </a:t>
                      </a:r>
                      <a:endParaRPr lang="en-GB" sz="1200" dirty="0">
                        <a:effectLst/>
                        <a:latin typeface="Cambria"/>
                        <a:ea typeface="MS Mincho"/>
                        <a:cs typeface="Arial"/>
                      </a:endParaRPr>
                    </a:p>
                  </a:txBody>
                  <a:tcPr marL="44482" marR="44482" marT="0" marB="0"/>
                </a:tc>
                <a:tc>
                  <a:txBody>
                    <a:bodyPr/>
                    <a:lstStyle/>
                    <a:p>
                      <a:pPr>
                        <a:spcAft>
                          <a:spcPts val="0"/>
                        </a:spcAft>
                      </a:pPr>
                      <a:r>
                        <a:rPr lang="en-US" sz="1000" dirty="0">
                          <a:effectLst/>
                        </a:rPr>
                        <a:t> </a:t>
                      </a:r>
                      <a:endParaRPr lang="en-GB" sz="1000" dirty="0">
                        <a:effectLst/>
                      </a:endParaRPr>
                    </a:p>
                    <a:p>
                      <a:pPr>
                        <a:spcAft>
                          <a:spcPts val="0"/>
                        </a:spcAft>
                      </a:pPr>
                      <a:r>
                        <a:rPr lang="en-US" sz="1000" dirty="0">
                          <a:effectLst/>
                        </a:rPr>
                        <a:t>People with multiple admissions to hospital per year by specific age </a:t>
                      </a:r>
                      <a:r>
                        <a:rPr lang="en-US" sz="1000" dirty="0" smtClean="0">
                          <a:effectLst/>
                        </a:rPr>
                        <a:t>group;</a:t>
                      </a:r>
                      <a:endParaRPr lang="en-GB" sz="1000" dirty="0">
                        <a:effectLst/>
                      </a:endParaRPr>
                    </a:p>
                    <a:p>
                      <a:pPr>
                        <a:spcAft>
                          <a:spcPts val="0"/>
                        </a:spcAft>
                      </a:pPr>
                      <a:r>
                        <a:rPr lang="en-US" sz="1000" dirty="0">
                          <a:effectLst/>
                        </a:rPr>
                        <a:t>Readmission rates for selected patient groups [A]</a:t>
                      </a:r>
                      <a:endParaRPr lang="en-GB" sz="1000" dirty="0">
                        <a:effectLst/>
                      </a:endParaRPr>
                    </a:p>
                    <a:p>
                      <a:pPr marL="342900" lvl="0" indent="-342900">
                        <a:spcAft>
                          <a:spcPts val="0"/>
                        </a:spcAft>
                        <a:buFont typeface="Symbol"/>
                        <a:buChar char=""/>
                      </a:pPr>
                      <a:r>
                        <a:rPr lang="en-US" sz="1000" dirty="0">
                          <a:effectLst/>
                        </a:rPr>
                        <a:t>Diabetes readmission rate [B</a:t>
                      </a:r>
                      <a:r>
                        <a:rPr lang="en-US" sz="1000" dirty="0" smtClean="0">
                          <a:effectLst/>
                        </a:rPr>
                        <a:t>]; Heart </a:t>
                      </a:r>
                      <a:r>
                        <a:rPr lang="en-US" sz="1000" dirty="0">
                          <a:effectLst/>
                        </a:rPr>
                        <a:t>failure readmission rate [B</a:t>
                      </a:r>
                      <a:r>
                        <a:rPr lang="en-US" sz="1000" dirty="0" smtClean="0">
                          <a:effectLst/>
                        </a:rPr>
                        <a:t>]; Mental </a:t>
                      </a:r>
                      <a:r>
                        <a:rPr lang="en-US" sz="1000" dirty="0">
                          <a:effectLst/>
                        </a:rPr>
                        <a:t>health readmission rate [B]</a:t>
                      </a:r>
                      <a:endParaRPr lang="en-GB" sz="1000" dirty="0">
                        <a:effectLst/>
                      </a:endParaRPr>
                    </a:p>
                    <a:p>
                      <a:pPr>
                        <a:spcAft>
                          <a:spcPts val="0"/>
                        </a:spcAft>
                      </a:pPr>
                      <a:r>
                        <a:rPr lang="en-US" sz="1000" dirty="0">
                          <a:effectLst/>
                        </a:rPr>
                        <a:t>Unplanned or unexpected hospital readmissions [B]</a:t>
                      </a:r>
                      <a:endParaRPr lang="en-GB" sz="1000" dirty="0">
                        <a:effectLst/>
                      </a:endParaRPr>
                    </a:p>
                    <a:p>
                      <a:pPr>
                        <a:spcAft>
                          <a:spcPts val="0"/>
                        </a:spcAft>
                      </a:pPr>
                      <a:r>
                        <a:rPr lang="en-US" sz="1000" dirty="0">
                          <a:effectLst/>
                        </a:rPr>
                        <a:t>Emergency readmissions to hospital within 28 days of discharge [H]</a:t>
                      </a:r>
                      <a:endParaRPr lang="en-GB" sz="1000" dirty="0">
                        <a:effectLst/>
                      </a:endParaRPr>
                    </a:p>
                    <a:p>
                      <a:pPr>
                        <a:spcAft>
                          <a:spcPts val="0"/>
                        </a:spcAft>
                      </a:pPr>
                      <a:r>
                        <a:rPr lang="en-US" sz="1000" dirty="0">
                          <a:effectLst/>
                        </a:rPr>
                        <a:t>Overall numbers of hospital readmissions [D]</a:t>
                      </a:r>
                      <a:endParaRPr lang="en-GB" sz="1000" dirty="0">
                        <a:effectLst/>
                      </a:endParaRPr>
                    </a:p>
                    <a:p>
                      <a:pPr>
                        <a:spcAft>
                          <a:spcPts val="0"/>
                        </a:spcAft>
                      </a:pPr>
                      <a:r>
                        <a:rPr lang="en-US" sz="1000" dirty="0">
                          <a:effectLst/>
                        </a:rPr>
                        <a:t> </a:t>
                      </a:r>
                      <a:endParaRPr lang="en-GB" sz="1000" dirty="0">
                        <a:effectLst/>
                        <a:latin typeface="Cambria"/>
                        <a:ea typeface="MS Mincho"/>
                        <a:cs typeface="Arial"/>
                      </a:endParaRPr>
                    </a:p>
                  </a:txBody>
                  <a:tcPr marL="44482" marR="44482" marT="0" marB="0"/>
                </a:tc>
              </a:tr>
              <a:tr h="777959">
                <a:tc>
                  <a:txBody>
                    <a:bodyPr/>
                    <a:lstStyle/>
                    <a:p>
                      <a:pPr algn="ctr">
                        <a:spcAft>
                          <a:spcPts val="0"/>
                        </a:spcAft>
                      </a:pPr>
                      <a:r>
                        <a:rPr lang="en-US" sz="1200" dirty="0">
                          <a:effectLst/>
                        </a:rPr>
                        <a:t> </a:t>
                      </a:r>
                      <a:endParaRPr lang="en-GB" sz="1200" dirty="0">
                        <a:effectLst/>
                      </a:endParaRPr>
                    </a:p>
                    <a:p>
                      <a:pPr algn="ctr">
                        <a:spcAft>
                          <a:spcPts val="0"/>
                        </a:spcAft>
                      </a:pPr>
                      <a:r>
                        <a:rPr lang="en-US" sz="1200" dirty="0">
                          <a:effectLst/>
                        </a:rPr>
                        <a:t>Community Based Care</a:t>
                      </a:r>
                      <a:endParaRPr lang="en-GB" sz="1200" dirty="0">
                        <a:effectLst/>
                      </a:endParaRPr>
                    </a:p>
                    <a:p>
                      <a:pPr algn="ctr">
                        <a:spcAft>
                          <a:spcPts val="0"/>
                        </a:spcAft>
                      </a:pPr>
                      <a:r>
                        <a:rPr lang="en-US" sz="1200" dirty="0">
                          <a:effectLst/>
                        </a:rPr>
                        <a:t> </a:t>
                      </a:r>
                      <a:endParaRPr lang="en-GB" sz="1200" dirty="0">
                        <a:effectLst/>
                        <a:latin typeface="Cambria"/>
                        <a:ea typeface="MS Mincho"/>
                        <a:cs typeface="Arial"/>
                      </a:endParaRPr>
                    </a:p>
                  </a:txBody>
                  <a:tcPr marL="44482" marR="44482" marT="0" marB="0"/>
                </a:tc>
                <a:tc>
                  <a:txBody>
                    <a:bodyPr/>
                    <a:lstStyle/>
                    <a:p>
                      <a:pPr>
                        <a:spcAft>
                          <a:spcPts val="0"/>
                        </a:spcAft>
                      </a:pPr>
                      <a:r>
                        <a:rPr lang="en-US" sz="1000" dirty="0">
                          <a:effectLst/>
                        </a:rPr>
                        <a:t> </a:t>
                      </a:r>
                      <a:endParaRPr lang="en-GB" sz="1000" dirty="0">
                        <a:effectLst/>
                      </a:endParaRPr>
                    </a:p>
                    <a:p>
                      <a:pPr>
                        <a:spcAft>
                          <a:spcPts val="0"/>
                        </a:spcAft>
                      </a:pPr>
                      <a:r>
                        <a:rPr lang="en-US" sz="1000" dirty="0">
                          <a:effectLst/>
                        </a:rPr>
                        <a:t>Persons discharged from hospital for rehabilitation per 100k of the older population [A]</a:t>
                      </a:r>
                      <a:endParaRPr lang="en-GB" sz="1000" dirty="0">
                        <a:effectLst/>
                      </a:endParaRPr>
                    </a:p>
                    <a:p>
                      <a:pPr>
                        <a:spcAft>
                          <a:spcPts val="0"/>
                        </a:spcAft>
                      </a:pPr>
                      <a:r>
                        <a:rPr lang="en-US" sz="1000" dirty="0">
                          <a:effectLst/>
                        </a:rPr>
                        <a:t>Deaths after discharge from suicide among people with severe mental disorders [D]</a:t>
                      </a:r>
                      <a:endParaRPr lang="en-GB" sz="1000" dirty="0">
                        <a:effectLst/>
                      </a:endParaRPr>
                    </a:p>
                    <a:p>
                      <a:pPr>
                        <a:spcAft>
                          <a:spcPts val="0"/>
                        </a:spcAft>
                      </a:pPr>
                      <a:r>
                        <a:rPr lang="en-US" sz="1000" dirty="0">
                          <a:effectLst/>
                        </a:rPr>
                        <a:t>Quality of family planning services:</a:t>
                      </a:r>
                      <a:endParaRPr lang="en-GB" sz="1000" dirty="0">
                        <a:effectLst/>
                      </a:endParaRPr>
                    </a:p>
                    <a:p>
                      <a:pPr marL="342900" lvl="0" indent="-342900">
                        <a:spcAft>
                          <a:spcPts val="0"/>
                        </a:spcAft>
                        <a:buFont typeface="Symbol"/>
                        <a:buChar char=""/>
                      </a:pPr>
                      <a:r>
                        <a:rPr lang="en-US" sz="1000" dirty="0">
                          <a:effectLst/>
                        </a:rPr>
                        <a:t>Informed choice to users</a:t>
                      </a:r>
                      <a:endParaRPr lang="en-GB" sz="1000" dirty="0">
                        <a:effectLst/>
                      </a:endParaRPr>
                    </a:p>
                    <a:p>
                      <a:pPr marL="342900" lvl="0" indent="-342900">
                        <a:spcAft>
                          <a:spcPts val="0"/>
                        </a:spcAft>
                        <a:buFont typeface="Symbol"/>
                        <a:buChar char=""/>
                      </a:pPr>
                      <a:r>
                        <a:rPr lang="en-US" sz="1000" dirty="0">
                          <a:effectLst/>
                        </a:rPr>
                        <a:t>Contraceptive  methods mix offered in care facilities [H]</a:t>
                      </a:r>
                      <a:endParaRPr lang="en-GB" sz="1000" dirty="0">
                        <a:effectLst/>
                      </a:endParaRPr>
                    </a:p>
                    <a:p>
                      <a:pPr>
                        <a:spcAft>
                          <a:spcPts val="0"/>
                        </a:spcAft>
                      </a:pPr>
                      <a:r>
                        <a:rPr lang="en-US" sz="1000" dirty="0">
                          <a:effectLst/>
                        </a:rPr>
                        <a:t> </a:t>
                      </a:r>
                      <a:endParaRPr lang="en-GB" sz="1000" dirty="0">
                        <a:effectLst/>
                        <a:latin typeface="Cambria"/>
                        <a:ea typeface="MS Mincho"/>
                        <a:cs typeface="Arial"/>
                      </a:endParaRPr>
                    </a:p>
                  </a:txBody>
                  <a:tcPr marL="44482" marR="44482" marT="0" marB="0"/>
                </a:tc>
              </a:tr>
              <a:tr h="711967">
                <a:tc>
                  <a:txBody>
                    <a:bodyPr/>
                    <a:lstStyle/>
                    <a:p>
                      <a:pPr algn="ctr">
                        <a:spcAft>
                          <a:spcPts val="0"/>
                        </a:spcAft>
                      </a:pPr>
                      <a:r>
                        <a:rPr lang="en-US" sz="1200" dirty="0">
                          <a:effectLst/>
                        </a:rPr>
                        <a:t> </a:t>
                      </a:r>
                      <a:endParaRPr lang="en-GB" sz="1200" dirty="0">
                        <a:effectLst/>
                      </a:endParaRPr>
                    </a:p>
                    <a:p>
                      <a:pPr algn="ctr">
                        <a:spcAft>
                          <a:spcPts val="0"/>
                        </a:spcAft>
                      </a:pPr>
                      <a:r>
                        <a:rPr lang="en-US" sz="1200" dirty="0">
                          <a:effectLst/>
                        </a:rPr>
                        <a:t>Patient Safety</a:t>
                      </a:r>
                      <a:endParaRPr lang="en-GB" sz="1200" dirty="0">
                        <a:effectLst/>
                      </a:endParaRPr>
                    </a:p>
                    <a:p>
                      <a:pPr algn="ctr">
                        <a:spcAft>
                          <a:spcPts val="0"/>
                        </a:spcAft>
                      </a:pPr>
                      <a:r>
                        <a:rPr lang="en-US" sz="1200" dirty="0">
                          <a:effectLst/>
                        </a:rPr>
                        <a:t> </a:t>
                      </a:r>
                      <a:endParaRPr lang="en-GB" sz="1200" dirty="0">
                        <a:effectLst/>
                        <a:latin typeface="Cambria"/>
                        <a:ea typeface="MS Mincho"/>
                        <a:cs typeface="Arial"/>
                      </a:endParaRPr>
                    </a:p>
                  </a:txBody>
                  <a:tcPr marL="44482" marR="44482" marT="0" marB="0"/>
                </a:tc>
                <a:tc>
                  <a:txBody>
                    <a:bodyPr/>
                    <a:lstStyle/>
                    <a:p>
                      <a:pPr>
                        <a:spcAft>
                          <a:spcPts val="0"/>
                        </a:spcAft>
                      </a:pPr>
                      <a:r>
                        <a:rPr lang="en-US" sz="1000" dirty="0">
                          <a:effectLst/>
                        </a:rPr>
                        <a:t> </a:t>
                      </a:r>
                      <a:endParaRPr lang="en-GB" sz="1000" dirty="0">
                        <a:effectLst/>
                      </a:endParaRPr>
                    </a:p>
                    <a:p>
                      <a:pPr>
                        <a:spcAft>
                          <a:spcPts val="0"/>
                        </a:spcAft>
                      </a:pPr>
                      <a:r>
                        <a:rPr lang="en-US" sz="1000" dirty="0">
                          <a:effectLst/>
                        </a:rPr>
                        <a:t>Reduction in adverse events [B]</a:t>
                      </a:r>
                      <a:endParaRPr lang="en-GB" sz="1000" dirty="0">
                        <a:effectLst/>
                      </a:endParaRPr>
                    </a:p>
                    <a:p>
                      <a:pPr>
                        <a:spcAft>
                          <a:spcPts val="0"/>
                        </a:spcAft>
                      </a:pPr>
                      <a:r>
                        <a:rPr lang="en-US" sz="1000" dirty="0">
                          <a:effectLst/>
                        </a:rPr>
                        <a:t>Unintended harm from medications in people aged over 65 dispensed with five or more long-term medications [B]</a:t>
                      </a:r>
                      <a:endParaRPr lang="en-GB" sz="1000" dirty="0">
                        <a:effectLst/>
                      </a:endParaRPr>
                    </a:p>
                    <a:p>
                      <a:pPr>
                        <a:spcAft>
                          <a:spcPts val="0"/>
                        </a:spcAft>
                      </a:pPr>
                      <a:r>
                        <a:rPr lang="en-US" sz="1000" dirty="0">
                          <a:effectLst/>
                        </a:rPr>
                        <a:t>NSAID use in older people [B]</a:t>
                      </a:r>
                      <a:endParaRPr lang="en-GB" sz="1000" dirty="0">
                        <a:effectLst/>
                      </a:endParaRPr>
                    </a:p>
                    <a:p>
                      <a:pPr>
                        <a:spcAft>
                          <a:spcPts val="0"/>
                        </a:spcAft>
                      </a:pPr>
                      <a:r>
                        <a:rPr lang="en-US" sz="1000" dirty="0">
                          <a:effectLst/>
                        </a:rPr>
                        <a:t> </a:t>
                      </a:r>
                      <a:endParaRPr lang="en-GB" sz="1000" dirty="0">
                        <a:effectLst/>
                        <a:latin typeface="Cambria"/>
                        <a:ea typeface="MS Mincho"/>
                        <a:cs typeface="Arial"/>
                      </a:endParaRPr>
                    </a:p>
                  </a:txBody>
                  <a:tcPr marL="44482" marR="44482" marT="0" marB="0"/>
                </a:tc>
              </a:tr>
            </a:tbl>
          </a:graphicData>
        </a:graphic>
      </p:graphicFrame>
    </p:spTree>
    <p:extLst>
      <p:ext uri="{BB962C8B-B14F-4D97-AF65-F5344CB8AC3E}">
        <p14:creationId xmlns:p14="http://schemas.microsoft.com/office/powerpoint/2010/main" val="32340687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1810544" cy="922337"/>
          </a:xfrm>
        </p:spPr>
        <p:txBody>
          <a:bodyPr>
            <a:normAutofit fontScale="90000"/>
          </a:bodyPr>
          <a:lstStyle/>
          <a:p>
            <a:r>
              <a:rPr lang="en-GB" altLang="en-US" sz="2000" b="1" dirty="0" smtClean="0"/>
              <a:t>Domain 3: Personal Health Outcomes</a:t>
            </a:r>
          </a:p>
        </p:txBody>
      </p:sp>
      <p:sp>
        <p:nvSpPr>
          <p:cNvPr id="4" name="Rectangle 1"/>
          <p:cNvSpPr>
            <a:spLocks noChangeArrowheads="1"/>
          </p:cNvSpPr>
          <p:nvPr/>
        </p:nvSpPr>
        <p:spPr bwMode="auto">
          <a:xfrm>
            <a:off x="1987550" y="1025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02023060"/>
              </p:ext>
            </p:extLst>
          </p:nvPr>
        </p:nvGraphicFramePr>
        <p:xfrm>
          <a:off x="2339752" y="332656"/>
          <a:ext cx="6336704" cy="5547360"/>
        </p:xfrm>
        <a:graphic>
          <a:graphicData uri="http://schemas.openxmlformats.org/drawingml/2006/table">
            <a:tbl>
              <a:tblPr firstRow="1" firstCol="1" bandRow="1">
                <a:tableStyleId>{5C22544A-7EE6-4342-B048-85BDC9FD1C3A}</a:tableStyleId>
              </a:tblPr>
              <a:tblGrid>
                <a:gridCol w="1148715"/>
                <a:gridCol w="5187989"/>
              </a:tblGrid>
              <a:tr h="0">
                <a:tc>
                  <a:txBody>
                    <a:bodyPr/>
                    <a:lstStyle/>
                    <a:p>
                      <a:pPr>
                        <a:spcAft>
                          <a:spcPts val="0"/>
                        </a:spcAft>
                      </a:pPr>
                      <a:r>
                        <a:rPr lang="en-US" sz="1400" dirty="0">
                          <a:effectLst/>
                        </a:rPr>
                        <a:t> </a:t>
                      </a:r>
                      <a:endParaRPr lang="en-GB" sz="1400" dirty="0">
                        <a:effectLst/>
                      </a:endParaRPr>
                    </a:p>
                    <a:p>
                      <a:pPr algn="ctr">
                        <a:spcAft>
                          <a:spcPts val="0"/>
                        </a:spcAft>
                      </a:pPr>
                      <a:r>
                        <a:rPr lang="en-US" sz="1400" dirty="0">
                          <a:effectLst/>
                        </a:rPr>
                        <a:t>AREA</a:t>
                      </a:r>
                      <a:endParaRPr lang="en-GB" sz="1400" dirty="0">
                        <a:effectLst/>
                      </a:endParaRPr>
                    </a:p>
                    <a:p>
                      <a:pPr>
                        <a:spcAft>
                          <a:spcPts val="0"/>
                        </a:spcAft>
                      </a:pPr>
                      <a:r>
                        <a:rPr lang="en-US" sz="1400" dirty="0">
                          <a:effectLst/>
                        </a:rPr>
                        <a:t> </a:t>
                      </a:r>
                      <a:endParaRPr lang="en-GB" sz="1400" dirty="0">
                        <a:effectLst/>
                        <a:latin typeface="Cambria"/>
                        <a:ea typeface="MS Mincho"/>
                        <a:cs typeface="Arial"/>
                      </a:endParaRPr>
                    </a:p>
                  </a:txBody>
                  <a:tcPr marL="68580" marR="68580" marT="0" marB="0"/>
                </a:tc>
                <a:tc>
                  <a:txBody>
                    <a:bodyPr/>
                    <a:lstStyle/>
                    <a:p>
                      <a:pPr>
                        <a:spcAft>
                          <a:spcPts val="0"/>
                        </a:spcAft>
                      </a:pPr>
                      <a:r>
                        <a:rPr lang="en-US" sz="1400">
                          <a:effectLst/>
                        </a:rPr>
                        <a:t> </a:t>
                      </a:r>
                      <a:endParaRPr lang="en-GB" sz="1400">
                        <a:effectLst/>
                      </a:endParaRPr>
                    </a:p>
                    <a:p>
                      <a:pPr algn="ctr">
                        <a:spcAft>
                          <a:spcPts val="0"/>
                        </a:spcAft>
                      </a:pPr>
                      <a:r>
                        <a:rPr lang="en-US" sz="1400">
                          <a:effectLst/>
                        </a:rPr>
                        <a:t>EXAMPLES OF POTENTIAL MEASURES</a:t>
                      </a:r>
                      <a:endParaRPr lang="en-GB" sz="1400">
                        <a:effectLst/>
                      </a:endParaRPr>
                    </a:p>
                    <a:p>
                      <a:pPr algn="ctr">
                        <a:spcAft>
                          <a:spcPts val="0"/>
                        </a:spcAft>
                      </a:pPr>
                      <a:r>
                        <a:rPr lang="en-US" sz="1400">
                          <a:effectLst/>
                        </a:rPr>
                        <a:t> </a:t>
                      </a:r>
                      <a:endParaRPr lang="en-GB" sz="1400">
                        <a:effectLst/>
                        <a:latin typeface="Cambria"/>
                        <a:ea typeface="MS Mincho"/>
                        <a:cs typeface="Arial"/>
                      </a:endParaRPr>
                    </a:p>
                  </a:txBody>
                  <a:tcPr marL="68580" marR="68580" marT="0" marB="0"/>
                </a:tc>
              </a:tr>
              <a:tr h="0">
                <a:tc>
                  <a:txBody>
                    <a:bodyPr/>
                    <a:lstStyle/>
                    <a:p>
                      <a:pPr algn="ctr">
                        <a:spcAft>
                          <a:spcPts val="0"/>
                        </a:spcAft>
                      </a:pPr>
                      <a:r>
                        <a:rPr lang="en-US" sz="1400" dirty="0">
                          <a:effectLst/>
                        </a:rPr>
                        <a:t> </a:t>
                      </a:r>
                      <a:endParaRPr lang="en-GB" sz="1400" dirty="0">
                        <a:effectLst/>
                      </a:endParaRPr>
                    </a:p>
                    <a:p>
                      <a:pPr algn="ctr">
                        <a:spcAft>
                          <a:spcPts val="0"/>
                        </a:spcAft>
                      </a:pPr>
                      <a:r>
                        <a:rPr lang="en-US" sz="1400" dirty="0">
                          <a:effectLst/>
                        </a:rPr>
                        <a:t>Quality of life</a:t>
                      </a:r>
                      <a:endParaRPr lang="en-GB" sz="1400" dirty="0">
                        <a:effectLst/>
                      </a:endParaRPr>
                    </a:p>
                    <a:p>
                      <a:pPr algn="ctr">
                        <a:spcAft>
                          <a:spcPts val="0"/>
                        </a:spcAft>
                      </a:pPr>
                      <a:r>
                        <a:rPr lang="en-US" sz="1400" dirty="0">
                          <a:effectLst/>
                        </a:rPr>
                        <a:t> </a:t>
                      </a:r>
                      <a:endParaRPr lang="en-GB" sz="1400" dirty="0">
                        <a:effectLst/>
                        <a:latin typeface="Cambria"/>
                        <a:ea typeface="MS Mincho"/>
                        <a:cs typeface="Arial"/>
                      </a:endParaRPr>
                    </a:p>
                  </a:txBody>
                  <a:tcPr marL="68580" marR="68580" marT="0" marB="0"/>
                </a:tc>
                <a:tc>
                  <a:txBody>
                    <a:bodyPr/>
                    <a:lstStyle/>
                    <a:p>
                      <a:pPr>
                        <a:spcAft>
                          <a:spcPts val="0"/>
                        </a:spcAft>
                      </a:pPr>
                      <a:r>
                        <a:rPr lang="en-US" sz="1400" dirty="0">
                          <a:effectLst/>
                        </a:rPr>
                        <a:t> </a:t>
                      </a:r>
                      <a:endParaRPr lang="en-GB" sz="1400" dirty="0">
                        <a:effectLst/>
                      </a:endParaRPr>
                    </a:p>
                    <a:p>
                      <a:pPr>
                        <a:spcAft>
                          <a:spcPts val="0"/>
                        </a:spcAft>
                      </a:pPr>
                      <a:r>
                        <a:rPr lang="en-US" sz="1400" dirty="0">
                          <a:effectLst/>
                        </a:rPr>
                        <a:t>Self-reported quality of life [A]</a:t>
                      </a:r>
                      <a:endParaRPr lang="en-GB" sz="1400" dirty="0">
                        <a:effectLst/>
                      </a:endParaRPr>
                    </a:p>
                    <a:p>
                      <a:pPr>
                        <a:spcAft>
                          <a:spcPts val="0"/>
                        </a:spcAft>
                      </a:pPr>
                      <a:r>
                        <a:rPr lang="en-US" sz="1400" dirty="0" err="1">
                          <a:effectLst/>
                        </a:rPr>
                        <a:t>Carer</a:t>
                      </a:r>
                      <a:r>
                        <a:rPr lang="en-US" sz="1400" dirty="0">
                          <a:effectLst/>
                        </a:rPr>
                        <a:t> reported quality of life [A]</a:t>
                      </a:r>
                      <a:endParaRPr lang="en-GB" sz="1400" dirty="0">
                        <a:effectLst/>
                      </a:endParaRPr>
                    </a:p>
                    <a:p>
                      <a:pPr>
                        <a:spcAft>
                          <a:spcPts val="0"/>
                        </a:spcAft>
                      </a:pPr>
                      <a:r>
                        <a:rPr lang="en-US" sz="1400" dirty="0">
                          <a:effectLst/>
                        </a:rPr>
                        <a:t>Improved mental health status and mood</a:t>
                      </a:r>
                      <a:endParaRPr lang="en-GB" sz="1400" dirty="0">
                        <a:effectLst/>
                      </a:endParaRPr>
                    </a:p>
                    <a:p>
                      <a:pPr>
                        <a:spcAft>
                          <a:spcPts val="0"/>
                        </a:spcAft>
                      </a:pPr>
                      <a:r>
                        <a:rPr lang="en-US" sz="1400" dirty="0">
                          <a:effectLst/>
                        </a:rPr>
                        <a:t> </a:t>
                      </a:r>
                      <a:endParaRPr lang="en-GB" sz="1400" dirty="0">
                        <a:effectLst/>
                        <a:latin typeface="Cambria"/>
                        <a:ea typeface="MS Mincho"/>
                        <a:cs typeface="Arial"/>
                      </a:endParaRPr>
                    </a:p>
                  </a:txBody>
                  <a:tcPr marL="68580" marR="68580" marT="0" marB="0"/>
                </a:tc>
              </a:tr>
              <a:tr h="0">
                <a:tc>
                  <a:txBody>
                    <a:bodyPr/>
                    <a:lstStyle/>
                    <a:p>
                      <a:pPr algn="ctr">
                        <a:spcAft>
                          <a:spcPts val="0"/>
                        </a:spcAft>
                      </a:pPr>
                      <a:r>
                        <a:rPr lang="en-US" sz="1400">
                          <a:effectLst/>
                        </a:rPr>
                        <a:t> </a:t>
                      </a:r>
                      <a:endParaRPr lang="en-GB" sz="1400">
                        <a:effectLst/>
                      </a:endParaRPr>
                    </a:p>
                    <a:p>
                      <a:pPr algn="ctr">
                        <a:spcAft>
                          <a:spcPts val="0"/>
                        </a:spcAft>
                      </a:pPr>
                      <a:r>
                        <a:rPr lang="en-US" sz="1400">
                          <a:effectLst/>
                        </a:rPr>
                        <a:t>Independent living</a:t>
                      </a:r>
                      <a:endParaRPr lang="en-GB" sz="1400">
                        <a:effectLst/>
                      </a:endParaRPr>
                    </a:p>
                    <a:p>
                      <a:pPr algn="ctr">
                        <a:spcAft>
                          <a:spcPts val="0"/>
                        </a:spcAft>
                      </a:pPr>
                      <a:r>
                        <a:rPr lang="en-US" sz="1400">
                          <a:effectLst/>
                        </a:rPr>
                        <a:t> </a:t>
                      </a:r>
                      <a:endParaRPr lang="en-GB" sz="1400">
                        <a:effectLst/>
                        <a:latin typeface="Cambria"/>
                        <a:ea typeface="MS Mincho"/>
                        <a:cs typeface="Arial"/>
                      </a:endParaRPr>
                    </a:p>
                  </a:txBody>
                  <a:tcPr marL="68580" marR="68580" marT="0" marB="0"/>
                </a:tc>
                <a:tc>
                  <a:txBody>
                    <a:bodyPr/>
                    <a:lstStyle/>
                    <a:p>
                      <a:pPr>
                        <a:spcAft>
                          <a:spcPts val="0"/>
                        </a:spcAft>
                      </a:pPr>
                      <a:r>
                        <a:rPr lang="en-US" sz="1400" dirty="0">
                          <a:effectLst/>
                        </a:rPr>
                        <a:t> </a:t>
                      </a:r>
                      <a:endParaRPr lang="en-GB" sz="1400" dirty="0">
                        <a:effectLst/>
                      </a:endParaRPr>
                    </a:p>
                    <a:p>
                      <a:pPr>
                        <a:spcAft>
                          <a:spcPts val="0"/>
                        </a:spcAft>
                      </a:pPr>
                      <a:r>
                        <a:rPr lang="en-US" sz="1400" dirty="0">
                          <a:effectLst/>
                        </a:rPr>
                        <a:t>Proportion of older people (&gt;65) who remain in own home after 91 days after discharge from hospital into rehabilitation services [A]</a:t>
                      </a:r>
                      <a:endParaRPr lang="en-GB" sz="1400" dirty="0">
                        <a:effectLst/>
                      </a:endParaRPr>
                    </a:p>
                    <a:p>
                      <a:pPr>
                        <a:spcAft>
                          <a:spcPts val="0"/>
                        </a:spcAft>
                      </a:pPr>
                      <a:r>
                        <a:rPr lang="en-US" sz="1400" dirty="0">
                          <a:effectLst/>
                        </a:rPr>
                        <a:t>Injuries due to falls in people aged over 65 [A]</a:t>
                      </a:r>
                      <a:endParaRPr lang="en-GB" sz="1400" dirty="0">
                        <a:effectLst/>
                      </a:endParaRPr>
                    </a:p>
                    <a:p>
                      <a:pPr>
                        <a:spcAft>
                          <a:spcPts val="0"/>
                        </a:spcAft>
                      </a:pPr>
                      <a:r>
                        <a:rPr lang="en-US" sz="1400" dirty="0">
                          <a:effectLst/>
                        </a:rPr>
                        <a:t>Proportion of patients with fragility fractures recovering to their previous levels of mobility [A]</a:t>
                      </a:r>
                      <a:endParaRPr lang="en-GB" sz="1400" dirty="0">
                        <a:effectLst/>
                      </a:endParaRPr>
                    </a:p>
                    <a:p>
                      <a:pPr>
                        <a:spcAft>
                          <a:spcPts val="0"/>
                        </a:spcAft>
                      </a:pPr>
                      <a:r>
                        <a:rPr lang="en-US" sz="1400" dirty="0">
                          <a:effectLst/>
                        </a:rPr>
                        <a:t>Improved mobility and independence [EQ5D]</a:t>
                      </a:r>
                      <a:endParaRPr lang="en-GB" sz="1400" dirty="0">
                        <a:effectLst/>
                      </a:endParaRPr>
                    </a:p>
                    <a:p>
                      <a:pPr>
                        <a:spcAft>
                          <a:spcPts val="0"/>
                        </a:spcAft>
                      </a:pPr>
                      <a:r>
                        <a:rPr lang="en-US" sz="1400" dirty="0">
                          <a:effectLst/>
                        </a:rPr>
                        <a:t> </a:t>
                      </a:r>
                      <a:endParaRPr lang="en-GB" sz="1400" dirty="0">
                        <a:effectLst/>
                        <a:latin typeface="Cambria"/>
                        <a:ea typeface="MS Mincho"/>
                        <a:cs typeface="Arial"/>
                      </a:endParaRPr>
                    </a:p>
                  </a:txBody>
                  <a:tcPr marL="68580" marR="68580" marT="0" marB="0"/>
                </a:tc>
              </a:tr>
              <a:tr h="0">
                <a:tc>
                  <a:txBody>
                    <a:bodyPr/>
                    <a:lstStyle/>
                    <a:p>
                      <a:pPr algn="ctr">
                        <a:spcAft>
                          <a:spcPts val="0"/>
                        </a:spcAft>
                      </a:pPr>
                      <a:r>
                        <a:rPr lang="en-US" sz="1400">
                          <a:effectLst/>
                        </a:rPr>
                        <a:t> </a:t>
                      </a:r>
                      <a:endParaRPr lang="en-GB" sz="1400">
                        <a:effectLst/>
                      </a:endParaRPr>
                    </a:p>
                    <a:p>
                      <a:pPr algn="ctr">
                        <a:spcAft>
                          <a:spcPts val="0"/>
                        </a:spcAft>
                      </a:pPr>
                      <a:r>
                        <a:rPr lang="en-US" sz="1400">
                          <a:effectLst/>
                        </a:rPr>
                        <a:t>Self </a:t>
                      </a:r>
                      <a:endParaRPr lang="en-GB" sz="1400">
                        <a:effectLst/>
                      </a:endParaRPr>
                    </a:p>
                    <a:p>
                      <a:pPr algn="ctr">
                        <a:spcAft>
                          <a:spcPts val="0"/>
                        </a:spcAft>
                      </a:pPr>
                      <a:r>
                        <a:rPr lang="en-US" sz="1400">
                          <a:effectLst/>
                        </a:rPr>
                        <a:t>management</a:t>
                      </a:r>
                      <a:endParaRPr lang="en-GB" sz="1400">
                        <a:effectLst/>
                      </a:endParaRPr>
                    </a:p>
                    <a:p>
                      <a:pPr algn="ctr">
                        <a:spcAft>
                          <a:spcPts val="0"/>
                        </a:spcAft>
                      </a:pPr>
                      <a:r>
                        <a:rPr lang="en-US" sz="1400">
                          <a:effectLst/>
                        </a:rPr>
                        <a:t> </a:t>
                      </a:r>
                      <a:endParaRPr lang="en-GB" sz="1400">
                        <a:effectLst/>
                        <a:latin typeface="Cambria"/>
                        <a:ea typeface="MS Mincho"/>
                        <a:cs typeface="Arial"/>
                      </a:endParaRPr>
                    </a:p>
                  </a:txBody>
                  <a:tcPr marL="68580" marR="68580" marT="0" marB="0"/>
                </a:tc>
                <a:tc>
                  <a:txBody>
                    <a:bodyPr/>
                    <a:lstStyle/>
                    <a:p>
                      <a:pPr>
                        <a:spcAft>
                          <a:spcPts val="0"/>
                        </a:spcAft>
                      </a:pPr>
                      <a:r>
                        <a:rPr lang="en-US" sz="1400" dirty="0">
                          <a:effectLst/>
                        </a:rPr>
                        <a:t> </a:t>
                      </a:r>
                      <a:endParaRPr lang="en-GB" sz="1400" dirty="0">
                        <a:effectLst/>
                      </a:endParaRPr>
                    </a:p>
                    <a:p>
                      <a:pPr>
                        <a:spcAft>
                          <a:spcPts val="0"/>
                        </a:spcAft>
                      </a:pPr>
                      <a:r>
                        <a:rPr lang="en-US" sz="1400" dirty="0">
                          <a:effectLst/>
                        </a:rPr>
                        <a:t>Proportion of people feeling supported to manage their (long term) condition [A]</a:t>
                      </a:r>
                      <a:endParaRPr lang="en-GB" sz="1400" dirty="0">
                        <a:effectLst/>
                      </a:endParaRPr>
                    </a:p>
                    <a:p>
                      <a:pPr>
                        <a:spcAft>
                          <a:spcPts val="0"/>
                        </a:spcAft>
                      </a:pPr>
                      <a:r>
                        <a:rPr lang="en-US" sz="1400" dirty="0">
                          <a:effectLst/>
                        </a:rPr>
                        <a:t>People aged over 65 with more than 8 long-term conditions [B]</a:t>
                      </a:r>
                      <a:endParaRPr lang="en-GB" sz="1400" dirty="0">
                        <a:effectLst/>
                      </a:endParaRPr>
                    </a:p>
                    <a:p>
                      <a:pPr>
                        <a:spcAft>
                          <a:spcPts val="0"/>
                        </a:spcAft>
                      </a:pPr>
                      <a:r>
                        <a:rPr lang="en-US" sz="1400" dirty="0">
                          <a:effectLst/>
                        </a:rPr>
                        <a:t>Management of risk factors in chronic disease [QOF]:</a:t>
                      </a:r>
                      <a:endParaRPr lang="en-GB" sz="1400" dirty="0">
                        <a:effectLst/>
                      </a:endParaRPr>
                    </a:p>
                    <a:p>
                      <a:pPr marL="342900" lvl="0" indent="-342900">
                        <a:spcAft>
                          <a:spcPts val="0"/>
                        </a:spcAft>
                        <a:buFont typeface="Symbol"/>
                        <a:buChar char=""/>
                      </a:pPr>
                      <a:r>
                        <a:rPr lang="en-US" sz="1400" dirty="0">
                          <a:effectLst/>
                        </a:rPr>
                        <a:t>Blood glucose and cholesterol control in people with diabetes</a:t>
                      </a:r>
                      <a:endParaRPr lang="en-GB" sz="1400" dirty="0">
                        <a:effectLst/>
                      </a:endParaRPr>
                    </a:p>
                    <a:p>
                      <a:pPr marL="342900" lvl="0" indent="-342900">
                        <a:spcAft>
                          <a:spcPts val="0"/>
                        </a:spcAft>
                        <a:buFont typeface="Symbol"/>
                        <a:buChar char=""/>
                      </a:pPr>
                      <a:r>
                        <a:rPr lang="en-US" sz="1400" dirty="0">
                          <a:effectLst/>
                        </a:rPr>
                        <a:t>Blood pressure control in people with stroke, TIA, heart disease, CKD and hypertension</a:t>
                      </a:r>
                      <a:endParaRPr lang="en-GB" sz="1400" dirty="0">
                        <a:effectLst/>
                      </a:endParaRPr>
                    </a:p>
                    <a:p>
                      <a:pPr marL="342900" lvl="0" indent="-342900">
                        <a:spcAft>
                          <a:spcPts val="0"/>
                        </a:spcAft>
                        <a:buFont typeface="Symbol"/>
                        <a:buChar char=""/>
                      </a:pPr>
                      <a:r>
                        <a:rPr lang="en-US" sz="1400" dirty="0">
                          <a:effectLst/>
                        </a:rPr>
                        <a:t>Diet, nutrition and weight management in under- / over-weight</a:t>
                      </a:r>
                      <a:endParaRPr lang="en-GB" sz="1400" dirty="0">
                        <a:effectLst/>
                      </a:endParaRPr>
                    </a:p>
                    <a:p>
                      <a:pPr>
                        <a:spcAft>
                          <a:spcPts val="0"/>
                        </a:spcAft>
                      </a:pPr>
                      <a:r>
                        <a:rPr lang="en-US" sz="1400" dirty="0">
                          <a:effectLst/>
                        </a:rPr>
                        <a:t> </a:t>
                      </a:r>
                      <a:endParaRPr lang="en-GB" sz="1400" dirty="0">
                        <a:effectLst/>
                        <a:latin typeface="Cambria"/>
                        <a:ea typeface="MS Mincho"/>
                        <a:cs typeface="Arial"/>
                      </a:endParaRPr>
                    </a:p>
                  </a:txBody>
                  <a:tcPr marL="68580" marR="68580" marT="0" marB="0"/>
                </a:tc>
              </a:tr>
            </a:tbl>
          </a:graphicData>
        </a:graphic>
      </p:graphicFrame>
    </p:spTree>
    <p:extLst>
      <p:ext uri="{BB962C8B-B14F-4D97-AF65-F5344CB8AC3E}">
        <p14:creationId xmlns:p14="http://schemas.microsoft.com/office/powerpoint/2010/main" val="3914421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1810544" cy="922337"/>
          </a:xfrm>
        </p:spPr>
        <p:txBody>
          <a:bodyPr>
            <a:normAutofit fontScale="90000"/>
          </a:bodyPr>
          <a:lstStyle/>
          <a:p>
            <a:r>
              <a:rPr lang="en-GB" altLang="en-US" sz="2000" b="1" dirty="0" smtClean="0"/>
              <a:t>Domain 4: Resource Utilization</a:t>
            </a:r>
          </a:p>
        </p:txBody>
      </p:sp>
      <p:sp>
        <p:nvSpPr>
          <p:cNvPr id="4" name="Rectangle 1"/>
          <p:cNvSpPr>
            <a:spLocks noChangeArrowheads="1"/>
          </p:cNvSpPr>
          <p:nvPr/>
        </p:nvSpPr>
        <p:spPr bwMode="auto">
          <a:xfrm>
            <a:off x="1987550" y="1025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00178697"/>
              </p:ext>
            </p:extLst>
          </p:nvPr>
        </p:nvGraphicFramePr>
        <p:xfrm>
          <a:off x="2267744" y="243840"/>
          <a:ext cx="6480720" cy="6614160"/>
        </p:xfrm>
        <a:graphic>
          <a:graphicData uri="http://schemas.openxmlformats.org/drawingml/2006/table">
            <a:tbl>
              <a:tblPr firstRow="1" firstCol="1" bandRow="1">
                <a:tableStyleId>{5C22544A-7EE6-4342-B048-85BDC9FD1C3A}</a:tableStyleId>
              </a:tblPr>
              <a:tblGrid>
                <a:gridCol w="1238760"/>
                <a:gridCol w="5241960"/>
              </a:tblGrid>
              <a:tr h="515616">
                <a:tc>
                  <a:txBody>
                    <a:bodyPr/>
                    <a:lstStyle/>
                    <a:p>
                      <a:pPr>
                        <a:spcAft>
                          <a:spcPts val="0"/>
                        </a:spcAft>
                      </a:pPr>
                      <a:r>
                        <a:rPr lang="en-US" sz="1400" dirty="0">
                          <a:effectLst/>
                        </a:rPr>
                        <a:t> </a:t>
                      </a:r>
                      <a:endParaRPr lang="en-GB" sz="1400" dirty="0">
                        <a:effectLst/>
                      </a:endParaRPr>
                    </a:p>
                    <a:p>
                      <a:pPr algn="ctr">
                        <a:spcAft>
                          <a:spcPts val="0"/>
                        </a:spcAft>
                      </a:pPr>
                      <a:r>
                        <a:rPr lang="en-US" sz="1400" dirty="0">
                          <a:effectLst/>
                        </a:rPr>
                        <a:t>AREA</a:t>
                      </a:r>
                      <a:endParaRPr lang="en-GB" sz="1400" dirty="0">
                        <a:effectLst/>
                      </a:endParaRPr>
                    </a:p>
                    <a:p>
                      <a:pPr>
                        <a:spcAft>
                          <a:spcPts val="0"/>
                        </a:spcAft>
                      </a:pPr>
                      <a:r>
                        <a:rPr lang="en-US" sz="1400" dirty="0">
                          <a:effectLst/>
                        </a:rPr>
                        <a:t> </a:t>
                      </a:r>
                      <a:endParaRPr lang="en-GB" sz="1400" dirty="0">
                        <a:effectLst/>
                        <a:latin typeface="Cambria"/>
                        <a:ea typeface="MS Mincho"/>
                        <a:cs typeface="Arial"/>
                      </a:endParaRPr>
                    </a:p>
                  </a:txBody>
                  <a:tcPr marL="64452" marR="64452" marT="0" marB="0"/>
                </a:tc>
                <a:tc>
                  <a:txBody>
                    <a:bodyPr/>
                    <a:lstStyle/>
                    <a:p>
                      <a:pPr>
                        <a:spcAft>
                          <a:spcPts val="0"/>
                        </a:spcAft>
                      </a:pPr>
                      <a:r>
                        <a:rPr lang="en-US" sz="1400">
                          <a:effectLst/>
                        </a:rPr>
                        <a:t> </a:t>
                      </a:r>
                      <a:endParaRPr lang="en-GB" sz="1400">
                        <a:effectLst/>
                      </a:endParaRPr>
                    </a:p>
                    <a:p>
                      <a:pPr algn="ctr">
                        <a:spcAft>
                          <a:spcPts val="0"/>
                        </a:spcAft>
                      </a:pPr>
                      <a:r>
                        <a:rPr lang="en-US" sz="1400">
                          <a:effectLst/>
                        </a:rPr>
                        <a:t>EXAMPLES OF POTENTIAL MEASURES</a:t>
                      </a:r>
                      <a:endParaRPr lang="en-GB" sz="1400">
                        <a:effectLst/>
                      </a:endParaRPr>
                    </a:p>
                    <a:p>
                      <a:pPr algn="ctr">
                        <a:spcAft>
                          <a:spcPts val="0"/>
                        </a:spcAft>
                      </a:pPr>
                      <a:r>
                        <a:rPr lang="en-US" sz="1400">
                          <a:effectLst/>
                        </a:rPr>
                        <a:t> </a:t>
                      </a:r>
                      <a:endParaRPr lang="en-GB" sz="1400">
                        <a:effectLst/>
                        <a:latin typeface="Cambria"/>
                        <a:ea typeface="MS Mincho"/>
                        <a:cs typeface="Arial"/>
                      </a:endParaRPr>
                    </a:p>
                  </a:txBody>
                  <a:tcPr marL="64452" marR="64452" marT="0" marB="0"/>
                </a:tc>
              </a:tr>
              <a:tr h="716133">
                <a:tc>
                  <a:txBody>
                    <a:bodyPr/>
                    <a:lstStyle/>
                    <a:p>
                      <a:pPr algn="ctr">
                        <a:spcAft>
                          <a:spcPts val="0"/>
                        </a:spcAft>
                      </a:pPr>
                      <a:r>
                        <a:rPr lang="en-US" sz="1400" dirty="0">
                          <a:effectLst/>
                        </a:rPr>
                        <a:t> </a:t>
                      </a:r>
                      <a:endParaRPr lang="en-GB" sz="1400" dirty="0">
                        <a:effectLst/>
                      </a:endParaRPr>
                    </a:p>
                    <a:p>
                      <a:pPr algn="ctr">
                        <a:spcAft>
                          <a:spcPts val="0"/>
                        </a:spcAft>
                      </a:pPr>
                      <a:r>
                        <a:rPr lang="en-US" sz="1400" dirty="0">
                          <a:effectLst/>
                        </a:rPr>
                        <a:t>Hospital </a:t>
                      </a:r>
                      <a:r>
                        <a:rPr lang="en-US" sz="1400" dirty="0" err="1" smtClean="0">
                          <a:effectLst/>
                        </a:rPr>
                        <a:t>utilisation</a:t>
                      </a:r>
                      <a:endParaRPr lang="en-GB" sz="1400" dirty="0">
                        <a:effectLst/>
                      </a:endParaRPr>
                    </a:p>
                    <a:p>
                      <a:pPr algn="ctr">
                        <a:spcAft>
                          <a:spcPts val="0"/>
                        </a:spcAft>
                      </a:pPr>
                      <a:r>
                        <a:rPr lang="en-US" sz="1400" dirty="0">
                          <a:effectLst/>
                        </a:rPr>
                        <a:t> </a:t>
                      </a:r>
                      <a:endParaRPr lang="en-GB" sz="1400" dirty="0">
                        <a:effectLst/>
                        <a:latin typeface="Cambria"/>
                        <a:ea typeface="MS Mincho"/>
                        <a:cs typeface="Arial"/>
                      </a:endParaRPr>
                    </a:p>
                  </a:txBody>
                  <a:tcPr marL="64452" marR="64452" marT="0" marB="0"/>
                </a:tc>
                <a:tc>
                  <a:txBody>
                    <a:bodyPr/>
                    <a:lstStyle/>
                    <a:p>
                      <a:pPr>
                        <a:spcAft>
                          <a:spcPts val="0"/>
                        </a:spcAft>
                      </a:pPr>
                      <a:r>
                        <a:rPr lang="en-US" sz="1400" dirty="0">
                          <a:effectLst/>
                        </a:rPr>
                        <a:t> </a:t>
                      </a:r>
                      <a:endParaRPr lang="en-GB" sz="1400" dirty="0">
                        <a:effectLst/>
                      </a:endParaRPr>
                    </a:p>
                    <a:p>
                      <a:pPr>
                        <a:spcAft>
                          <a:spcPts val="0"/>
                        </a:spcAft>
                      </a:pPr>
                      <a:r>
                        <a:rPr lang="en-US" sz="1400" dirty="0">
                          <a:effectLst/>
                        </a:rPr>
                        <a:t>Bed days for selected patient types [A]</a:t>
                      </a:r>
                      <a:endParaRPr lang="en-GB" sz="1400" dirty="0">
                        <a:effectLst/>
                      </a:endParaRPr>
                    </a:p>
                    <a:p>
                      <a:pPr>
                        <a:spcAft>
                          <a:spcPts val="0"/>
                        </a:spcAft>
                      </a:pPr>
                      <a:r>
                        <a:rPr lang="en-US" sz="1400" dirty="0">
                          <a:effectLst/>
                        </a:rPr>
                        <a:t>Hospital use in last 100 days of life [A] </a:t>
                      </a:r>
                      <a:r>
                        <a:rPr lang="en-US" sz="1400" dirty="0" smtClean="0">
                          <a:effectLst/>
                        </a:rPr>
                        <a:t>; in </a:t>
                      </a:r>
                      <a:r>
                        <a:rPr lang="en-US" sz="1400" dirty="0">
                          <a:effectLst/>
                        </a:rPr>
                        <a:t>last 6 months of life [B]</a:t>
                      </a:r>
                      <a:endParaRPr lang="en-GB" sz="1400" dirty="0">
                        <a:effectLst/>
                      </a:endParaRPr>
                    </a:p>
                    <a:p>
                      <a:pPr>
                        <a:spcAft>
                          <a:spcPts val="0"/>
                        </a:spcAft>
                      </a:pPr>
                      <a:r>
                        <a:rPr lang="en-US" sz="1400" dirty="0">
                          <a:effectLst/>
                        </a:rPr>
                        <a:t> </a:t>
                      </a:r>
                      <a:endParaRPr lang="en-GB" sz="1400" dirty="0">
                        <a:effectLst/>
                        <a:latin typeface="Cambria"/>
                        <a:ea typeface="MS Mincho"/>
                        <a:cs typeface="Arial"/>
                      </a:endParaRPr>
                    </a:p>
                  </a:txBody>
                  <a:tcPr marL="64452" marR="64452" marT="0" marB="0"/>
                </a:tc>
              </a:tr>
              <a:tr h="1289040">
                <a:tc>
                  <a:txBody>
                    <a:bodyPr/>
                    <a:lstStyle/>
                    <a:p>
                      <a:pPr algn="ctr">
                        <a:spcAft>
                          <a:spcPts val="0"/>
                        </a:spcAft>
                      </a:pPr>
                      <a:r>
                        <a:rPr lang="en-US" sz="1400">
                          <a:effectLst/>
                        </a:rPr>
                        <a:t> </a:t>
                      </a:r>
                      <a:endParaRPr lang="en-GB" sz="1400">
                        <a:effectLst/>
                      </a:endParaRPr>
                    </a:p>
                    <a:p>
                      <a:pPr algn="ctr">
                        <a:spcAft>
                          <a:spcPts val="0"/>
                        </a:spcAft>
                      </a:pPr>
                      <a:r>
                        <a:rPr lang="en-US" sz="1400">
                          <a:effectLst/>
                        </a:rPr>
                        <a:t>Residential and long term care</a:t>
                      </a:r>
                      <a:endParaRPr lang="en-GB" sz="1400">
                        <a:effectLst/>
                      </a:endParaRPr>
                    </a:p>
                    <a:p>
                      <a:pPr algn="ctr">
                        <a:spcAft>
                          <a:spcPts val="0"/>
                        </a:spcAft>
                      </a:pPr>
                      <a:r>
                        <a:rPr lang="en-US" sz="1400">
                          <a:effectLst/>
                        </a:rPr>
                        <a:t>utilisation</a:t>
                      </a:r>
                      <a:endParaRPr lang="en-GB" sz="1400">
                        <a:effectLst/>
                        <a:latin typeface="Cambria"/>
                        <a:ea typeface="MS Mincho"/>
                        <a:cs typeface="Arial"/>
                      </a:endParaRPr>
                    </a:p>
                  </a:txBody>
                  <a:tcPr marL="64452" marR="64452" marT="0" marB="0"/>
                </a:tc>
                <a:tc>
                  <a:txBody>
                    <a:bodyPr/>
                    <a:lstStyle/>
                    <a:p>
                      <a:pPr>
                        <a:spcAft>
                          <a:spcPts val="0"/>
                        </a:spcAft>
                      </a:pPr>
                      <a:r>
                        <a:rPr lang="en-US" sz="1400" dirty="0">
                          <a:effectLst/>
                        </a:rPr>
                        <a:t> </a:t>
                      </a:r>
                      <a:endParaRPr lang="en-GB" sz="1400" dirty="0">
                        <a:effectLst/>
                      </a:endParaRPr>
                    </a:p>
                    <a:p>
                      <a:pPr>
                        <a:spcAft>
                          <a:spcPts val="0"/>
                        </a:spcAft>
                      </a:pPr>
                      <a:r>
                        <a:rPr lang="en-US" sz="1400" dirty="0" smtClean="0">
                          <a:effectLst/>
                        </a:rPr>
                        <a:t>Residential </a:t>
                      </a:r>
                      <a:r>
                        <a:rPr lang="en-US" sz="1400" dirty="0">
                          <a:effectLst/>
                        </a:rPr>
                        <a:t>and nursing care expenditures per 100k older </a:t>
                      </a:r>
                      <a:r>
                        <a:rPr lang="en-US" sz="1400" dirty="0" smtClean="0">
                          <a:effectLst/>
                        </a:rPr>
                        <a:t>population</a:t>
                      </a:r>
                      <a:endParaRPr lang="en-GB" sz="1400" dirty="0">
                        <a:effectLst/>
                      </a:endParaRPr>
                    </a:p>
                    <a:p>
                      <a:pPr>
                        <a:spcAft>
                          <a:spcPts val="0"/>
                        </a:spcAft>
                      </a:pPr>
                      <a:r>
                        <a:rPr lang="en-US" sz="1400" dirty="0">
                          <a:effectLst/>
                        </a:rPr>
                        <a:t>Numbers receiving long-term community-based care as a proportion of total numbers of people receiving long-term care services [A]</a:t>
                      </a:r>
                      <a:endParaRPr lang="en-GB" sz="1400" dirty="0">
                        <a:effectLst/>
                      </a:endParaRPr>
                    </a:p>
                    <a:p>
                      <a:pPr>
                        <a:spcAft>
                          <a:spcPts val="0"/>
                        </a:spcAft>
                      </a:pPr>
                      <a:r>
                        <a:rPr lang="en-US" sz="1400" dirty="0">
                          <a:effectLst/>
                        </a:rPr>
                        <a:t>Numbers receiving long-term social care as a proportion of the sum of numbers receiving emergency hospital care and numbers receiving long term social care [A]</a:t>
                      </a:r>
                      <a:endParaRPr lang="en-GB" sz="1400" dirty="0">
                        <a:effectLst/>
                      </a:endParaRPr>
                    </a:p>
                    <a:p>
                      <a:pPr>
                        <a:spcAft>
                          <a:spcPts val="0"/>
                        </a:spcAft>
                      </a:pPr>
                      <a:r>
                        <a:rPr lang="en-US" sz="1400" dirty="0">
                          <a:effectLst/>
                        </a:rPr>
                        <a:t>Numbers of people receiving long-term community-based social care relative to population [A]</a:t>
                      </a:r>
                      <a:endParaRPr lang="en-GB" sz="1400" dirty="0">
                        <a:effectLst/>
                      </a:endParaRPr>
                    </a:p>
                    <a:p>
                      <a:pPr>
                        <a:spcAft>
                          <a:spcPts val="0"/>
                        </a:spcAft>
                      </a:pPr>
                      <a:r>
                        <a:rPr lang="en-US" sz="1400" dirty="0">
                          <a:effectLst/>
                        </a:rPr>
                        <a:t> </a:t>
                      </a:r>
                      <a:endParaRPr lang="en-GB" sz="1400" dirty="0">
                        <a:effectLst/>
                        <a:latin typeface="Cambria"/>
                        <a:ea typeface="MS Mincho"/>
                        <a:cs typeface="Arial"/>
                      </a:endParaRPr>
                    </a:p>
                  </a:txBody>
                  <a:tcPr marL="64452" marR="64452" marT="0" marB="0"/>
                </a:tc>
              </a:tr>
              <a:tr h="765368">
                <a:tc>
                  <a:txBody>
                    <a:bodyPr/>
                    <a:lstStyle/>
                    <a:p>
                      <a:pPr algn="ctr">
                        <a:spcAft>
                          <a:spcPts val="0"/>
                        </a:spcAft>
                      </a:pPr>
                      <a:r>
                        <a:rPr lang="en-US" sz="1400">
                          <a:effectLst/>
                        </a:rPr>
                        <a:t> </a:t>
                      </a:r>
                      <a:endParaRPr lang="en-GB" sz="1400">
                        <a:effectLst/>
                      </a:endParaRPr>
                    </a:p>
                    <a:p>
                      <a:pPr algn="ctr">
                        <a:spcAft>
                          <a:spcPts val="0"/>
                        </a:spcAft>
                      </a:pPr>
                      <a:r>
                        <a:rPr lang="en-US" sz="1400">
                          <a:effectLst/>
                        </a:rPr>
                        <a:t>Primary care utilisation</a:t>
                      </a:r>
                      <a:endParaRPr lang="en-GB" sz="1400">
                        <a:effectLst/>
                      </a:endParaRPr>
                    </a:p>
                    <a:p>
                      <a:pPr algn="ctr">
                        <a:spcAft>
                          <a:spcPts val="0"/>
                        </a:spcAft>
                      </a:pPr>
                      <a:r>
                        <a:rPr lang="en-US" sz="1400">
                          <a:effectLst/>
                        </a:rPr>
                        <a:t> </a:t>
                      </a:r>
                      <a:endParaRPr lang="en-GB" sz="1400">
                        <a:effectLst/>
                        <a:latin typeface="Cambria"/>
                        <a:ea typeface="MS Mincho"/>
                        <a:cs typeface="Arial"/>
                      </a:endParaRPr>
                    </a:p>
                  </a:txBody>
                  <a:tcPr marL="64452" marR="64452" marT="0" marB="0"/>
                </a:tc>
                <a:tc>
                  <a:txBody>
                    <a:bodyPr/>
                    <a:lstStyle/>
                    <a:p>
                      <a:pPr>
                        <a:spcAft>
                          <a:spcPts val="0"/>
                        </a:spcAft>
                      </a:pPr>
                      <a:r>
                        <a:rPr lang="en-US" sz="1400" dirty="0">
                          <a:effectLst/>
                        </a:rPr>
                        <a:t> </a:t>
                      </a:r>
                      <a:endParaRPr lang="en-GB" sz="1400" dirty="0">
                        <a:effectLst/>
                      </a:endParaRPr>
                    </a:p>
                    <a:p>
                      <a:pPr>
                        <a:spcAft>
                          <a:spcPts val="0"/>
                        </a:spcAft>
                      </a:pPr>
                      <a:r>
                        <a:rPr lang="en-US" sz="1400" dirty="0">
                          <a:effectLst/>
                        </a:rPr>
                        <a:t>Enrolment in a GP/primary care practice [B] </a:t>
                      </a:r>
                      <a:endParaRPr lang="en-GB" sz="1400" dirty="0">
                        <a:effectLst/>
                      </a:endParaRPr>
                    </a:p>
                    <a:p>
                      <a:pPr marL="342900" lvl="0" indent="-342900">
                        <a:spcAft>
                          <a:spcPts val="0"/>
                        </a:spcAft>
                        <a:buFont typeface="Symbol"/>
                        <a:buChar char=""/>
                      </a:pPr>
                      <a:r>
                        <a:rPr lang="en-US" sz="1400" dirty="0">
                          <a:effectLst/>
                        </a:rPr>
                        <a:t>for infants in the first 4 weeks of life [B]</a:t>
                      </a:r>
                      <a:endParaRPr lang="en-GB" sz="1400" dirty="0">
                        <a:effectLst/>
                      </a:endParaRPr>
                    </a:p>
                    <a:p>
                      <a:pPr>
                        <a:spcAft>
                          <a:spcPts val="0"/>
                        </a:spcAft>
                      </a:pPr>
                      <a:r>
                        <a:rPr lang="en-US" sz="1400" dirty="0">
                          <a:effectLst/>
                        </a:rPr>
                        <a:t> </a:t>
                      </a:r>
                      <a:endParaRPr lang="en-GB" sz="1400" dirty="0">
                        <a:effectLst/>
                        <a:latin typeface="Cambria"/>
                        <a:ea typeface="MS Mincho"/>
                        <a:cs typeface="Arial"/>
                      </a:endParaRPr>
                    </a:p>
                  </a:txBody>
                  <a:tcPr marL="64452" marR="64452" marT="0" marB="0"/>
                </a:tc>
              </a:tr>
              <a:tr h="1208072">
                <a:tc>
                  <a:txBody>
                    <a:bodyPr/>
                    <a:lstStyle/>
                    <a:p>
                      <a:pPr algn="ctr">
                        <a:spcAft>
                          <a:spcPts val="0"/>
                        </a:spcAft>
                      </a:pPr>
                      <a:r>
                        <a:rPr lang="en-US" sz="1400">
                          <a:effectLst/>
                        </a:rPr>
                        <a:t> </a:t>
                      </a:r>
                      <a:endParaRPr lang="en-GB" sz="1400">
                        <a:effectLst/>
                      </a:endParaRPr>
                    </a:p>
                    <a:p>
                      <a:pPr algn="ctr">
                        <a:spcAft>
                          <a:spcPts val="0"/>
                        </a:spcAft>
                      </a:pPr>
                      <a:r>
                        <a:rPr lang="en-US" sz="1400">
                          <a:effectLst/>
                        </a:rPr>
                        <a:t>Health care </a:t>
                      </a:r>
                      <a:endParaRPr lang="en-GB" sz="1400">
                        <a:effectLst/>
                      </a:endParaRPr>
                    </a:p>
                    <a:p>
                      <a:pPr algn="ctr">
                        <a:spcAft>
                          <a:spcPts val="0"/>
                        </a:spcAft>
                      </a:pPr>
                      <a:r>
                        <a:rPr lang="en-US" sz="1400">
                          <a:effectLst/>
                        </a:rPr>
                        <a:t>costs</a:t>
                      </a:r>
                      <a:endParaRPr lang="en-GB" sz="1400">
                        <a:effectLst/>
                      </a:endParaRPr>
                    </a:p>
                    <a:p>
                      <a:pPr algn="ctr">
                        <a:spcAft>
                          <a:spcPts val="0"/>
                        </a:spcAft>
                      </a:pPr>
                      <a:r>
                        <a:rPr lang="en-US" sz="1400">
                          <a:effectLst/>
                        </a:rPr>
                        <a:t> </a:t>
                      </a:r>
                      <a:endParaRPr lang="en-GB" sz="1400">
                        <a:effectLst/>
                        <a:latin typeface="Cambria"/>
                        <a:ea typeface="MS Mincho"/>
                        <a:cs typeface="Arial"/>
                      </a:endParaRPr>
                    </a:p>
                  </a:txBody>
                  <a:tcPr marL="64452" marR="64452" marT="0" marB="0"/>
                </a:tc>
                <a:tc>
                  <a:txBody>
                    <a:bodyPr/>
                    <a:lstStyle/>
                    <a:p>
                      <a:pPr>
                        <a:spcAft>
                          <a:spcPts val="0"/>
                        </a:spcAft>
                      </a:pPr>
                      <a:r>
                        <a:rPr lang="en-US" sz="1400" dirty="0">
                          <a:effectLst/>
                        </a:rPr>
                        <a:t> </a:t>
                      </a:r>
                      <a:endParaRPr lang="en-GB" sz="1400" dirty="0">
                        <a:effectLst/>
                      </a:endParaRPr>
                    </a:p>
                    <a:p>
                      <a:pPr>
                        <a:spcAft>
                          <a:spcPts val="0"/>
                        </a:spcAft>
                      </a:pPr>
                      <a:r>
                        <a:rPr lang="en-US" sz="1400" dirty="0">
                          <a:effectLst/>
                        </a:rPr>
                        <a:t>Health care cost per capita [B]</a:t>
                      </a:r>
                      <a:endParaRPr lang="en-GB" sz="1400" dirty="0">
                        <a:effectLst/>
                      </a:endParaRPr>
                    </a:p>
                    <a:p>
                      <a:pPr>
                        <a:spcAft>
                          <a:spcPts val="0"/>
                        </a:spcAft>
                      </a:pPr>
                      <a:r>
                        <a:rPr lang="en-US" sz="1400" dirty="0">
                          <a:effectLst/>
                        </a:rPr>
                        <a:t>Rational use of finite resources / value for money and effectiveness [B] </a:t>
                      </a:r>
                      <a:endParaRPr lang="en-GB" sz="1400" dirty="0">
                        <a:effectLst/>
                      </a:endParaRPr>
                    </a:p>
                    <a:p>
                      <a:pPr>
                        <a:spcAft>
                          <a:spcPts val="0"/>
                        </a:spcAft>
                      </a:pPr>
                      <a:r>
                        <a:rPr lang="en-US" sz="1400" dirty="0">
                          <a:effectLst/>
                        </a:rPr>
                        <a:t>GP referred pharmaceutical expenditure [B] </a:t>
                      </a:r>
                      <a:endParaRPr lang="en-GB" sz="1400" dirty="0">
                        <a:effectLst/>
                      </a:endParaRPr>
                    </a:p>
                    <a:p>
                      <a:pPr>
                        <a:spcAft>
                          <a:spcPts val="0"/>
                        </a:spcAft>
                      </a:pPr>
                      <a:r>
                        <a:rPr lang="en-US" sz="1400" dirty="0">
                          <a:effectLst/>
                        </a:rPr>
                        <a:t>Alignment of resources to population needs [D]</a:t>
                      </a:r>
                      <a:endParaRPr lang="en-GB" sz="1400" dirty="0">
                        <a:effectLst/>
                      </a:endParaRPr>
                    </a:p>
                    <a:p>
                      <a:pPr>
                        <a:spcAft>
                          <a:spcPts val="0"/>
                        </a:spcAft>
                      </a:pPr>
                      <a:r>
                        <a:rPr lang="en-US" sz="1400" dirty="0">
                          <a:effectLst/>
                        </a:rPr>
                        <a:t> </a:t>
                      </a:r>
                      <a:endParaRPr lang="en-GB" sz="1400" dirty="0">
                        <a:effectLst/>
                        <a:latin typeface="Cambria"/>
                        <a:ea typeface="MS Mincho"/>
                        <a:cs typeface="Arial"/>
                      </a:endParaRPr>
                    </a:p>
                  </a:txBody>
                  <a:tcPr marL="64452" marR="64452" marT="0" marB="0"/>
                </a:tc>
              </a:tr>
              <a:tr h="572907">
                <a:tc>
                  <a:txBody>
                    <a:bodyPr/>
                    <a:lstStyle/>
                    <a:p>
                      <a:pPr algn="ctr">
                        <a:spcAft>
                          <a:spcPts val="0"/>
                        </a:spcAft>
                      </a:pPr>
                      <a:r>
                        <a:rPr lang="en-US" sz="1400">
                          <a:effectLst/>
                        </a:rPr>
                        <a:t> </a:t>
                      </a:r>
                      <a:endParaRPr lang="en-GB" sz="1400">
                        <a:effectLst/>
                      </a:endParaRPr>
                    </a:p>
                    <a:p>
                      <a:pPr algn="ctr">
                        <a:spcAft>
                          <a:spcPts val="0"/>
                        </a:spcAft>
                      </a:pPr>
                      <a:r>
                        <a:rPr lang="en-US" sz="1400">
                          <a:effectLst/>
                        </a:rPr>
                        <a:t>Balance of </a:t>
                      </a:r>
                      <a:endParaRPr lang="en-GB" sz="1400">
                        <a:effectLst/>
                      </a:endParaRPr>
                    </a:p>
                    <a:p>
                      <a:pPr algn="ctr">
                        <a:spcAft>
                          <a:spcPts val="0"/>
                        </a:spcAft>
                      </a:pPr>
                      <a:r>
                        <a:rPr lang="en-US" sz="1400">
                          <a:effectLst/>
                        </a:rPr>
                        <a:t>care</a:t>
                      </a:r>
                      <a:endParaRPr lang="en-GB" sz="1400">
                        <a:effectLst/>
                      </a:endParaRPr>
                    </a:p>
                    <a:p>
                      <a:pPr algn="ctr">
                        <a:spcAft>
                          <a:spcPts val="0"/>
                        </a:spcAft>
                      </a:pPr>
                      <a:r>
                        <a:rPr lang="en-US" sz="1400">
                          <a:effectLst/>
                        </a:rPr>
                        <a:t> </a:t>
                      </a:r>
                      <a:endParaRPr lang="en-GB" sz="1400">
                        <a:effectLst/>
                        <a:latin typeface="Cambria"/>
                        <a:ea typeface="MS Mincho"/>
                        <a:cs typeface="Arial"/>
                      </a:endParaRPr>
                    </a:p>
                  </a:txBody>
                  <a:tcPr marL="64452" marR="64452" marT="0" marB="0"/>
                </a:tc>
                <a:tc>
                  <a:txBody>
                    <a:bodyPr/>
                    <a:lstStyle/>
                    <a:p>
                      <a:pPr>
                        <a:spcAft>
                          <a:spcPts val="0"/>
                        </a:spcAft>
                      </a:pPr>
                      <a:r>
                        <a:rPr lang="en-US" sz="1400" dirty="0">
                          <a:effectLst/>
                        </a:rPr>
                        <a:t> </a:t>
                      </a:r>
                      <a:endParaRPr lang="en-GB" sz="1400" dirty="0">
                        <a:effectLst/>
                      </a:endParaRPr>
                    </a:p>
                    <a:p>
                      <a:pPr>
                        <a:spcAft>
                          <a:spcPts val="0"/>
                        </a:spcAft>
                      </a:pPr>
                      <a:r>
                        <a:rPr lang="en-US" sz="1400" dirty="0">
                          <a:effectLst/>
                        </a:rPr>
                        <a:t>Ratio of primary care professionals (e.g. GPs) to specialists</a:t>
                      </a:r>
                      <a:endParaRPr lang="en-GB" sz="1400" dirty="0">
                        <a:effectLst/>
                      </a:endParaRPr>
                    </a:p>
                    <a:p>
                      <a:pPr>
                        <a:spcAft>
                          <a:spcPts val="0"/>
                        </a:spcAft>
                      </a:pPr>
                      <a:r>
                        <a:rPr lang="en-US" sz="1400" dirty="0">
                          <a:effectLst/>
                        </a:rPr>
                        <a:t>Relative spend on primary, community, secondary and tertiary care</a:t>
                      </a:r>
                      <a:endParaRPr lang="en-GB" sz="1400" dirty="0">
                        <a:effectLst/>
                      </a:endParaRPr>
                    </a:p>
                    <a:p>
                      <a:pPr>
                        <a:spcAft>
                          <a:spcPts val="0"/>
                        </a:spcAft>
                      </a:pPr>
                      <a:r>
                        <a:rPr lang="en-US" sz="1400" dirty="0">
                          <a:effectLst/>
                        </a:rPr>
                        <a:t> </a:t>
                      </a:r>
                      <a:endParaRPr lang="en-GB" sz="1400" dirty="0">
                        <a:effectLst/>
                        <a:latin typeface="Cambria"/>
                        <a:ea typeface="MS Mincho"/>
                        <a:cs typeface="Arial"/>
                      </a:endParaRPr>
                    </a:p>
                  </a:txBody>
                  <a:tcPr marL="64452" marR="64452" marT="0" marB="0"/>
                </a:tc>
              </a:tr>
            </a:tbl>
          </a:graphicData>
        </a:graphic>
      </p:graphicFrame>
    </p:spTree>
    <p:extLst>
      <p:ext uri="{BB962C8B-B14F-4D97-AF65-F5344CB8AC3E}">
        <p14:creationId xmlns:p14="http://schemas.microsoft.com/office/powerpoint/2010/main" val="42756618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1810544" cy="922337"/>
          </a:xfrm>
        </p:spPr>
        <p:txBody>
          <a:bodyPr>
            <a:normAutofit fontScale="90000"/>
          </a:bodyPr>
          <a:lstStyle/>
          <a:p>
            <a:r>
              <a:rPr lang="en-GB" altLang="en-US" sz="2000" b="1" dirty="0" smtClean="0"/>
              <a:t>Domain 5: Organisational Processes 1</a:t>
            </a:r>
          </a:p>
        </p:txBody>
      </p:sp>
      <p:sp>
        <p:nvSpPr>
          <p:cNvPr id="4" name="Rectangle 1"/>
          <p:cNvSpPr>
            <a:spLocks noChangeArrowheads="1"/>
          </p:cNvSpPr>
          <p:nvPr/>
        </p:nvSpPr>
        <p:spPr bwMode="auto">
          <a:xfrm>
            <a:off x="1987550" y="1025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009172536"/>
              </p:ext>
            </p:extLst>
          </p:nvPr>
        </p:nvGraphicFramePr>
        <p:xfrm>
          <a:off x="2411760" y="260648"/>
          <a:ext cx="6192688" cy="5852160"/>
        </p:xfrm>
        <a:graphic>
          <a:graphicData uri="http://schemas.openxmlformats.org/drawingml/2006/table">
            <a:tbl>
              <a:tblPr firstRow="1" firstCol="1" bandRow="1">
                <a:tableStyleId>{5C22544A-7EE6-4342-B048-85BDC9FD1C3A}</a:tableStyleId>
              </a:tblPr>
              <a:tblGrid>
                <a:gridCol w="1183704"/>
                <a:gridCol w="5008984"/>
              </a:tblGrid>
              <a:tr h="244647">
                <a:tc>
                  <a:txBody>
                    <a:bodyPr/>
                    <a:lstStyle/>
                    <a:p>
                      <a:pPr>
                        <a:spcAft>
                          <a:spcPts val="0"/>
                        </a:spcAft>
                      </a:pPr>
                      <a:r>
                        <a:rPr lang="en-US" sz="1200" dirty="0">
                          <a:effectLst/>
                        </a:rPr>
                        <a:t> </a:t>
                      </a:r>
                      <a:endParaRPr lang="en-GB" sz="1200" dirty="0">
                        <a:effectLst/>
                      </a:endParaRPr>
                    </a:p>
                    <a:p>
                      <a:pPr algn="ctr">
                        <a:spcAft>
                          <a:spcPts val="0"/>
                        </a:spcAft>
                      </a:pPr>
                      <a:r>
                        <a:rPr lang="en-US" sz="1200" dirty="0">
                          <a:effectLst/>
                        </a:rPr>
                        <a:t>AREA</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30581" marR="30581" marT="0" marB="0"/>
                </a:tc>
                <a:tc>
                  <a:txBody>
                    <a:bodyPr/>
                    <a:lstStyle/>
                    <a:p>
                      <a:pPr>
                        <a:spcAft>
                          <a:spcPts val="0"/>
                        </a:spcAft>
                      </a:pPr>
                      <a:r>
                        <a:rPr lang="en-US" sz="1200">
                          <a:effectLst/>
                        </a:rPr>
                        <a:t> </a:t>
                      </a:r>
                      <a:endParaRPr lang="en-GB" sz="1200">
                        <a:effectLst/>
                      </a:endParaRPr>
                    </a:p>
                    <a:p>
                      <a:pPr algn="ctr">
                        <a:spcAft>
                          <a:spcPts val="0"/>
                        </a:spcAft>
                      </a:pPr>
                      <a:r>
                        <a:rPr lang="en-US" sz="1200">
                          <a:effectLst/>
                        </a:rPr>
                        <a:t>EXAMPLES OF POTENTIAL MEASURES</a:t>
                      </a:r>
                      <a:endParaRPr lang="en-GB" sz="1200">
                        <a:effectLst/>
                      </a:endParaRPr>
                    </a:p>
                    <a:p>
                      <a:pPr algn="ctr">
                        <a:spcAft>
                          <a:spcPts val="0"/>
                        </a:spcAft>
                      </a:pPr>
                      <a:r>
                        <a:rPr lang="en-US" sz="1200">
                          <a:effectLst/>
                        </a:rPr>
                        <a:t> </a:t>
                      </a:r>
                      <a:endParaRPr lang="en-GB" sz="1200">
                        <a:effectLst/>
                        <a:latin typeface="Cambria"/>
                        <a:ea typeface="MS Mincho"/>
                        <a:cs typeface="Arial"/>
                      </a:endParaRPr>
                    </a:p>
                  </a:txBody>
                  <a:tcPr marL="30581" marR="30581" marT="0" marB="0"/>
                </a:tc>
              </a:tr>
              <a:tr h="403425">
                <a:tc>
                  <a:txBody>
                    <a:bodyPr/>
                    <a:lstStyle/>
                    <a:p>
                      <a:pPr algn="ctr">
                        <a:spcAft>
                          <a:spcPts val="0"/>
                        </a:spcAft>
                      </a:pPr>
                      <a:r>
                        <a:rPr lang="en-US" sz="1200" dirty="0">
                          <a:effectLst/>
                        </a:rPr>
                        <a:t> </a:t>
                      </a:r>
                      <a:endParaRPr lang="en-GB" sz="1200" dirty="0">
                        <a:effectLst/>
                      </a:endParaRPr>
                    </a:p>
                    <a:p>
                      <a:pPr algn="ctr">
                        <a:spcAft>
                          <a:spcPts val="0"/>
                        </a:spcAft>
                      </a:pPr>
                      <a:r>
                        <a:rPr lang="en-US" sz="1200" dirty="0">
                          <a:effectLst/>
                        </a:rPr>
                        <a:t>Access to care</a:t>
                      </a:r>
                      <a:endParaRPr lang="en-GB" sz="1200" dirty="0">
                        <a:effectLst/>
                      </a:endParaRPr>
                    </a:p>
                    <a:p>
                      <a:pPr algn="ctr">
                        <a:spcAft>
                          <a:spcPts val="0"/>
                        </a:spcAft>
                      </a:pPr>
                      <a:r>
                        <a:rPr lang="en-US" sz="1200" dirty="0">
                          <a:effectLst/>
                        </a:rPr>
                        <a:t> </a:t>
                      </a:r>
                      <a:endParaRPr lang="en-GB" sz="1200" dirty="0">
                        <a:effectLst/>
                        <a:latin typeface="Cambria"/>
                        <a:ea typeface="MS Mincho"/>
                        <a:cs typeface="Arial"/>
                      </a:endParaRPr>
                    </a:p>
                  </a:txBody>
                  <a:tcPr marL="30581" marR="30581" marT="0" marB="0"/>
                </a:tc>
                <a:tc>
                  <a:txBody>
                    <a:bodyPr/>
                    <a:lstStyle/>
                    <a:p>
                      <a:pPr>
                        <a:spcAft>
                          <a:spcPts val="0"/>
                        </a:spcAft>
                      </a:pPr>
                      <a:r>
                        <a:rPr lang="en-US" sz="1200" dirty="0">
                          <a:effectLst/>
                        </a:rPr>
                        <a:t> </a:t>
                      </a:r>
                      <a:endParaRPr lang="en-GB" sz="1200" dirty="0">
                        <a:effectLst/>
                      </a:endParaRPr>
                    </a:p>
                    <a:p>
                      <a:pPr>
                        <a:spcAft>
                          <a:spcPts val="0"/>
                        </a:spcAft>
                      </a:pPr>
                      <a:r>
                        <a:rPr lang="en-US" sz="1200" dirty="0">
                          <a:effectLst/>
                        </a:rPr>
                        <a:t>Improved access to primary care services / GPs [A]</a:t>
                      </a:r>
                      <a:endParaRPr lang="en-GB" sz="1200" dirty="0">
                        <a:effectLst/>
                      </a:endParaRPr>
                    </a:p>
                    <a:p>
                      <a:pPr>
                        <a:spcAft>
                          <a:spcPts val="0"/>
                        </a:spcAft>
                      </a:pPr>
                      <a:r>
                        <a:rPr lang="en-US" sz="1200" dirty="0">
                          <a:effectLst/>
                        </a:rPr>
                        <a:t>Access to health care [B]</a:t>
                      </a:r>
                      <a:endParaRPr lang="en-GB" sz="1200" dirty="0">
                        <a:effectLst/>
                      </a:endParaRPr>
                    </a:p>
                    <a:p>
                      <a:pPr>
                        <a:spcAft>
                          <a:spcPts val="0"/>
                        </a:spcAft>
                      </a:pPr>
                      <a:r>
                        <a:rPr lang="en-US" sz="1200" dirty="0">
                          <a:effectLst/>
                        </a:rPr>
                        <a:t>- % in general practice [B</a:t>
                      </a:r>
                      <a:r>
                        <a:rPr lang="en-US" sz="1200" dirty="0" smtClean="0">
                          <a:effectLst/>
                        </a:rPr>
                        <a:t>]; screening </a:t>
                      </a:r>
                      <a:r>
                        <a:rPr lang="en-US" sz="1200" dirty="0">
                          <a:effectLst/>
                        </a:rPr>
                        <a:t>[B</a:t>
                      </a:r>
                      <a:r>
                        <a:rPr lang="en-US" sz="1200" dirty="0" smtClean="0">
                          <a:effectLst/>
                        </a:rPr>
                        <a:t>];  </a:t>
                      </a:r>
                      <a:r>
                        <a:rPr lang="en-US" sz="1200" dirty="0">
                          <a:effectLst/>
                        </a:rPr>
                        <a:t>time to access GP or community services [B</a:t>
                      </a:r>
                      <a:r>
                        <a:rPr lang="en-US" sz="1200" dirty="0" smtClean="0">
                          <a:effectLst/>
                        </a:rPr>
                        <a:t>];  </a:t>
                      </a:r>
                      <a:r>
                        <a:rPr lang="en-US" sz="1200" dirty="0">
                          <a:effectLst/>
                        </a:rPr>
                        <a:t>timely initiation of care [C</a:t>
                      </a:r>
                      <a:r>
                        <a:rPr lang="en-US" sz="1200" dirty="0" smtClean="0">
                          <a:effectLst/>
                        </a:rPr>
                        <a:t>];  </a:t>
                      </a:r>
                      <a:r>
                        <a:rPr lang="en-US" sz="1200" dirty="0">
                          <a:effectLst/>
                        </a:rPr>
                        <a:t>waiting times for urgent treatment – especially cancer [B</a:t>
                      </a:r>
                      <a:r>
                        <a:rPr lang="en-US" sz="1200" dirty="0" smtClean="0">
                          <a:effectLst/>
                        </a:rPr>
                        <a:t>];  </a:t>
                      </a:r>
                      <a:r>
                        <a:rPr lang="en-US" sz="1200" dirty="0">
                          <a:effectLst/>
                        </a:rPr>
                        <a:t>severe mental health access [B</a:t>
                      </a:r>
                      <a:r>
                        <a:rPr lang="en-US" sz="1200" dirty="0" smtClean="0">
                          <a:effectLst/>
                        </a:rPr>
                        <a:t>];  </a:t>
                      </a:r>
                      <a:r>
                        <a:rPr lang="en-US" sz="1200" dirty="0">
                          <a:effectLst/>
                        </a:rPr>
                        <a:t>waiting times for elective treatment [B</a:t>
                      </a:r>
                      <a:r>
                        <a:rPr lang="en-US" sz="1200" dirty="0" smtClean="0">
                          <a:effectLst/>
                        </a:rPr>
                        <a:t>]; waiting </a:t>
                      </a:r>
                      <a:r>
                        <a:rPr lang="en-US" sz="1200" dirty="0">
                          <a:effectLst/>
                        </a:rPr>
                        <a:t>time of more than 4 weeks to see a specialist [E]</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30581" marR="30581" marT="0" marB="0"/>
                </a:tc>
              </a:tr>
              <a:tr h="339787">
                <a:tc>
                  <a:txBody>
                    <a:bodyPr/>
                    <a:lstStyle/>
                    <a:p>
                      <a:pPr algn="ctr">
                        <a:spcAft>
                          <a:spcPts val="0"/>
                        </a:spcAft>
                      </a:pPr>
                      <a:r>
                        <a:rPr lang="en-US" sz="1200">
                          <a:effectLst/>
                        </a:rPr>
                        <a:t> </a:t>
                      </a:r>
                      <a:endParaRPr lang="en-GB" sz="1200">
                        <a:effectLst/>
                      </a:endParaRPr>
                    </a:p>
                    <a:p>
                      <a:pPr algn="ctr">
                        <a:spcAft>
                          <a:spcPts val="0"/>
                        </a:spcAft>
                      </a:pPr>
                      <a:r>
                        <a:rPr lang="en-US" sz="1200">
                          <a:effectLst/>
                        </a:rPr>
                        <a:t>Hospital use</a:t>
                      </a:r>
                      <a:endParaRPr lang="en-GB" sz="1200">
                        <a:effectLst/>
                      </a:endParaRPr>
                    </a:p>
                    <a:p>
                      <a:pPr algn="ctr">
                        <a:spcAft>
                          <a:spcPts val="0"/>
                        </a:spcAft>
                      </a:pPr>
                      <a:r>
                        <a:rPr lang="en-US" sz="1200">
                          <a:effectLst/>
                        </a:rPr>
                        <a:t> </a:t>
                      </a:r>
                      <a:endParaRPr lang="en-GB" sz="1200">
                        <a:effectLst/>
                        <a:latin typeface="Cambria"/>
                        <a:ea typeface="MS Mincho"/>
                        <a:cs typeface="Arial"/>
                      </a:endParaRPr>
                    </a:p>
                  </a:txBody>
                  <a:tcPr marL="30581" marR="30581" marT="0" marB="0"/>
                </a:tc>
                <a:tc>
                  <a:txBody>
                    <a:bodyPr/>
                    <a:lstStyle/>
                    <a:p>
                      <a:pPr>
                        <a:spcAft>
                          <a:spcPts val="0"/>
                        </a:spcAft>
                      </a:pPr>
                      <a:r>
                        <a:rPr lang="en-US" sz="1200" dirty="0">
                          <a:effectLst/>
                        </a:rPr>
                        <a:t> </a:t>
                      </a:r>
                      <a:endParaRPr lang="en-GB" sz="1200" dirty="0">
                        <a:effectLst/>
                      </a:endParaRPr>
                    </a:p>
                    <a:p>
                      <a:pPr>
                        <a:spcAft>
                          <a:spcPts val="0"/>
                        </a:spcAft>
                      </a:pPr>
                      <a:r>
                        <a:rPr lang="en-US" sz="1200" dirty="0">
                          <a:effectLst/>
                        </a:rPr>
                        <a:t>Attendances at A&amp;E [A]</a:t>
                      </a:r>
                      <a:endParaRPr lang="en-GB" sz="1200" dirty="0">
                        <a:effectLst/>
                      </a:endParaRPr>
                    </a:p>
                    <a:p>
                      <a:pPr>
                        <a:spcAft>
                          <a:spcPts val="0"/>
                        </a:spcAft>
                      </a:pPr>
                      <a:r>
                        <a:rPr lang="en-US" sz="1200" dirty="0">
                          <a:effectLst/>
                        </a:rPr>
                        <a:t>Attendances at A&amp;E without hospitalization [C]</a:t>
                      </a:r>
                      <a:endParaRPr lang="en-GB" sz="1200" dirty="0">
                        <a:effectLst/>
                      </a:endParaRPr>
                    </a:p>
                    <a:p>
                      <a:pPr>
                        <a:spcAft>
                          <a:spcPts val="0"/>
                        </a:spcAft>
                      </a:pPr>
                      <a:r>
                        <a:rPr lang="en-US" sz="1200" dirty="0">
                          <a:effectLst/>
                        </a:rPr>
                        <a:t>Acute care hospitalization [C]</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30581" marR="30581" marT="0" marB="0"/>
                </a:tc>
              </a:tr>
              <a:tr h="308285">
                <a:tc>
                  <a:txBody>
                    <a:bodyPr/>
                    <a:lstStyle/>
                    <a:p>
                      <a:pPr algn="ctr">
                        <a:spcAft>
                          <a:spcPts val="0"/>
                        </a:spcAft>
                      </a:pPr>
                      <a:r>
                        <a:rPr lang="en-US" sz="1200">
                          <a:effectLst/>
                        </a:rPr>
                        <a:t> </a:t>
                      </a:r>
                      <a:endParaRPr lang="en-GB" sz="1200">
                        <a:effectLst/>
                      </a:endParaRPr>
                    </a:p>
                    <a:p>
                      <a:pPr algn="ctr">
                        <a:spcAft>
                          <a:spcPts val="0"/>
                        </a:spcAft>
                      </a:pPr>
                      <a:r>
                        <a:rPr lang="en-US" sz="1200">
                          <a:effectLst/>
                        </a:rPr>
                        <a:t>Care transitions</a:t>
                      </a:r>
                      <a:endParaRPr lang="en-GB" sz="1200">
                        <a:effectLst/>
                      </a:endParaRPr>
                    </a:p>
                    <a:p>
                      <a:pPr algn="ctr">
                        <a:spcAft>
                          <a:spcPts val="0"/>
                        </a:spcAft>
                      </a:pPr>
                      <a:r>
                        <a:rPr lang="en-US" sz="1200">
                          <a:effectLst/>
                        </a:rPr>
                        <a:t> </a:t>
                      </a:r>
                      <a:endParaRPr lang="en-GB" sz="1200">
                        <a:effectLst/>
                        <a:latin typeface="Cambria"/>
                        <a:ea typeface="MS Mincho"/>
                        <a:cs typeface="Arial"/>
                      </a:endParaRPr>
                    </a:p>
                  </a:txBody>
                  <a:tcPr marL="30581" marR="30581" marT="0" marB="0"/>
                </a:tc>
                <a:tc>
                  <a:txBody>
                    <a:bodyPr/>
                    <a:lstStyle/>
                    <a:p>
                      <a:pPr>
                        <a:spcAft>
                          <a:spcPts val="0"/>
                        </a:spcAft>
                      </a:pPr>
                      <a:r>
                        <a:rPr lang="en-US" sz="1200" dirty="0">
                          <a:effectLst/>
                        </a:rPr>
                        <a:t> </a:t>
                      </a:r>
                      <a:endParaRPr lang="en-GB" sz="1200" dirty="0">
                        <a:effectLst/>
                      </a:endParaRPr>
                    </a:p>
                    <a:p>
                      <a:pPr>
                        <a:spcAft>
                          <a:spcPts val="0"/>
                        </a:spcAft>
                      </a:pPr>
                      <a:r>
                        <a:rPr lang="en-US" sz="1200" dirty="0">
                          <a:effectLst/>
                        </a:rPr>
                        <a:t>Delayed transfers of care from hospital [A]</a:t>
                      </a:r>
                      <a:endParaRPr lang="en-GB" sz="1200" dirty="0">
                        <a:effectLst/>
                      </a:endParaRPr>
                    </a:p>
                    <a:p>
                      <a:pPr>
                        <a:spcAft>
                          <a:spcPts val="0"/>
                        </a:spcAft>
                      </a:pPr>
                      <a:r>
                        <a:rPr lang="en-US" sz="1200" dirty="0">
                          <a:effectLst/>
                        </a:rPr>
                        <a:t>Transition record with specified elements received (hospital to home or any other site of care) [C]</a:t>
                      </a:r>
                      <a:endParaRPr lang="en-GB" sz="1200" dirty="0">
                        <a:effectLst/>
                      </a:endParaRPr>
                    </a:p>
                    <a:p>
                      <a:pPr>
                        <a:spcAft>
                          <a:spcPts val="0"/>
                        </a:spcAft>
                      </a:pPr>
                      <a:r>
                        <a:rPr lang="en-US" sz="1200" dirty="0">
                          <a:effectLst/>
                        </a:rPr>
                        <a:t>Timeliness of transition (hospital to home or any other site of care) [C]</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30581" marR="30581" marT="0" marB="0"/>
                </a:tc>
              </a:tr>
              <a:tr h="339787">
                <a:tc>
                  <a:txBody>
                    <a:bodyPr/>
                    <a:lstStyle/>
                    <a:p>
                      <a:pPr algn="ctr">
                        <a:spcAft>
                          <a:spcPts val="0"/>
                        </a:spcAft>
                      </a:pPr>
                      <a:r>
                        <a:rPr lang="en-US" sz="1200">
                          <a:effectLst/>
                        </a:rPr>
                        <a:t> </a:t>
                      </a:r>
                      <a:endParaRPr lang="en-GB" sz="1200">
                        <a:effectLst/>
                      </a:endParaRPr>
                    </a:p>
                    <a:p>
                      <a:pPr algn="ctr">
                        <a:spcAft>
                          <a:spcPts val="0"/>
                        </a:spcAft>
                      </a:pPr>
                      <a:r>
                        <a:rPr lang="en-US" sz="1200">
                          <a:effectLst/>
                        </a:rPr>
                        <a:t>Care planning</a:t>
                      </a:r>
                      <a:endParaRPr lang="en-GB" sz="1200">
                        <a:effectLst/>
                      </a:endParaRPr>
                    </a:p>
                    <a:p>
                      <a:pPr algn="ctr">
                        <a:spcAft>
                          <a:spcPts val="0"/>
                        </a:spcAft>
                      </a:pPr>
                      <a:r>
                        <a:rPr lang="en-US" sz="1200">
                          <a:effectLst/>
                        </a:rPr>
                        <a:t> </a:t>
                      </a:r>
                      <a:endParaRPr lang="en-GB" sz="1200">
                        <a:effectLst/>
                        <a:latin typeface="Cambria"/>
                        <a:ea typeface="MS Mincho"/>
                        <a:cs typeface="Arial"/>
                      </a:endParaRPr>
                    </a:p>
                  </a:txBody>
                  <a:tcPr marL="30581" marR="30581" marT="0" marB="0"/>
                </a:tc>
                <a:tc>
                  <a:txBody>
                    <a:bodyPr/>
                    <a:lstStyle/>
                    <a:p>
                      <a:pPr>
                        <a:spcAft>
                          <a:spcPts val="0"/>
                        </a:spcAft>
                      </a:pPr>
                      <a:r>
                        <a:rPr lang="en-US" sz="1200" dirty="0">
                          <a:effectLst/>
                        </a:rPr>
                        <a:t> </a:t>
                      </a:r>
                      <a:endParaRPr lang="en-GB" sz="1200" dirty="0">
                        <a:effectLst/>
                      </a:endParaRPr>
                    </a:p>
                    <a:p>
                      <a:pPr>
                        <a:spcAft>
                          <a:spcPts val="0"/>
                        </a:spcAft>
                      </a:pPr>
                      <a:r>
                        <a:rPr lang="en-US" sz="1200" dirty="0">
                          <a:effectLst/>
                        </a:rPr>
                        <a:t>Holistic needs assessment</a:t>
                      </a:r>
                      <a:endParaRPr lang="en-GB" sz="1200" dirty="0">
                        <a:effectLst/>
                      </a:endParaRPr>
                    </a:p>
                    <a:p>
                      <a:pPr>
                        <a:spcAft>
                          <a:spcPts val="0"/>
                        </a:spcAft>
                      </a:pPr>
                      <a:r>
                        <a:rPr lang="en-US" sz="1200" dirty="0">
                          <a:effectLst/>
                        </a:rPr>
                        <a:t>Personalized care plans</a:t>
                      </a:r>
                      <a:endParaRPr lang="en-GB" sz="1200" dirty="0">
                        <a:effectLst/>
                      </a:endParaRPr>
                    </a:p>
                    <a:p>
                      <a:pPr>
                        <a:spcAft>
                          <a:spcPts val="0"/>
                        </a:spcAft>
                      </a:pPr>
                      <a:r>
                        <a:rPr lang="en-US" sz="1200" dirty="0">
                          <a:effectLst/>
                        </a:rPr>
                        <a:t>Advanced care plan [C]</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30581" marR="30581" marT="0" marB="0"/>
                </a:tc>
              </a:tr>
              <a:tr h="339787">
                <a:tc>
                  <a:txBody>
                    <a:bodyPr/>
                    <a:lstStyle/>
                    <a:p>
                      <a:pPr algn="ctr">
                        <a:spcAft>
                          <a:spcPts val="0"/>
                        </a:spcAft>
                      </a:pPr>
                      <a:r>
                        <a:rPr lang="en-US" sz="1200">
                          <a:effectLst/>
                        </a:rPr>
                        <a:t> </a:t>
                      </a:r>
                      <a:endParaRPr lang="en-GB" sz="1200">
                        <a:effectLst/>
                      </a:endParaRPr>
                    </a:p>
                    <a:p>
                      <a:pPr algn="ctr">
                        <a:spcAft>
                          <a:spcPts val="0"/>
                        </a:spcAft>
                      </a:pPr>
                      <a:r>
                        <a:rPr lang="en-US" sz="1200">
                          <a:effectLst/>
                        </a:rPr>
                        <a:t>Medications management</a:t>
                      </a:r>
                      <a:endParaRPr lang="en-GB" sz="1200">
                        <a:effectLst/>
                      </a:endParaRPr>
                    </a:p>
                    <a:p>
                      <a:pPr algn="ctr">
                        <a:spcAft>
                          <a:spcPts val="0"/>
                        </a:spcAft>
                      </a:pPr>
                      <a:r>
                        <a:rPr lang="en-US" sz="1200">
                          <a:effectLst/>
                        </a:rPr>
                        <a:t> </a:t>
                      </a:r>
                      <a:endParaRPr lang="en-GB" sz="1200">
                        <a:effectLst/>
                      </a:endParaRPr>
                    </a:p>
                    <a:p>
                      <a:pPr algn="ctr">
                        <a:spcAft>
                          <a:spcPts val="0"/>
                        </a:spcAft>
                      </a:pPr>
                      <a:r>
                        <a:rPr lang="en-US" sz="1200">
                          <a:effectLst/>
                        </a:rPr>
                        <a:t> </a:t>
                      </a:r>
                      <a:endParaRPr lang="en-GB" sz="1200">
                        <a:effectLst/>
                        <a:latin typeface="Cambria"/>
                        <a:ea typeface="MS Mincho"/>
                        <a:cs typeface="Arial"/>
                      </a:endParaRPr>
                    </a:p>
                  </a:txBody>
                  <a:tcPr marL="30581" marR="30581" marT="0" marB="0"/>
                </a:tc>
                <a:tc>
                  <a:txBody>
                    <a:bodyPr/>
                    <a:lstStyle/>
                    <a:p>
                      <a:pPr>
                        <a:spcAft>
                          <a:spcPts val="0"/>
                        </a:spcAft>
                      </a:pPr>
                      <a:r>
                        <a:rPr lang="en-US" sz="1200" dirty="0">
                          <a:effectLst/>
                        </a:rPr>
                        <a:t> </a:t>
                      </a:r>
                      <a:endParaRPr lang="en-GB" sz="1200" dirty="0">
                        <a:effectLst/>
                      </a:endParaRPr>
                    </a:p>
                    <a:p>
                      <a:pPr>
                        <a:spcAft>
                          <a:spcPts val="0"/>
                        </a:spcAft>
                      </a:pPr>
                      <a:r>
                        <a:rPr lang="en-US" sz="1200" dirty="0">
                          <a:effectLst/>
                        </a:rPr>
                        <a:t>Medication review in older adults [C]</a:t>
                      </a:r>
                      <a:endParaRPr lang="en-GB" sz="1200" dirty="0">
                        <a:effectLst/>
                      </a:endParaRPr>
                    </a:p>
                    <a:p>
                      <a:pPr>
                        <a:spcAft>
                          <a:spcPts val="0"/>
                        </a:spcAft>
                      </a:pPr>
                      <a:r>
                        <a:rPr lang="en-US" sz="1200" dirty="0">
                          <a:effectLst/>
                        </a:rPr>
                        <a:t>Medications reconciliation [C]</a:t>
                      </a:r>
                      <a:endParaRPr lang="en-GB" sz="1200" dirty="0">
                        <a:effectLst/>
                      </a:endParaRPr>
                    </a:p>
                    <a:p>
                      <a:pPr>
                        <a:spcAft>
                          <a:spcPts val="0"/>
                        </a:spcAft>
                      </a:pPr>
                      <a:r>
                        <a:rPr lang="en-US" sz="1200" dirty="0">
                          <a:effectLst/>
                        </a:rPr>
                        <a:t>Medications conciliation post-discharge [C]</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30581" marR="30581" marT="0" marB="0"/>
                </a:tc>
              </a:tr>
            </a:tbl>
          </a:graphicData>
        </a:graphic>
      </p:graphicFrame>
    </p:spTree>
    <p:extLst>
      <p:ext uri="{BB962C8B-B14F-4D97-AF65-F5344CB8AC3E}">
        <p14:creationId xmlns:p14="http://schemas.microsoft.com/office/powerpoint/2010/main" val="3371832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a:xfrm>
            <a:off x="250825" y="274638"/>
            <a:ext cx="8642350" cy="850900"/>
          </a:xfrm>
        </p:spPr>
        <p:txBody>
          <a:bodyPr>
            <a:normAutofit/>
          </a:bodyPr>
          <a:lstStyle/>
          <a:p>
            <a:r>
              <a:rPr lang="en-GB" sz="3200" b="1" dirty="0" smtClean="0"/>
              <a:t>A Typical Problem of </a:t>
            </a:r>
            <a:r>
              <a:rPr lang="en-GB" sz="3200" b="1" dirty="0" smtClean="0"/>
              <a:t>Disintegrated Care Systems</a:t>
            </a:r>
            <a:endParaRPr lang="en-GB" sz="3200" b="1" dirty="0" smtClean="0"/>
          </a:p>
        </p:txBody>
      </p:sp>
      <p:sp>
        <p:nvSpPr>
          <p:cNvPr id="8196" name="Text Placeholder 6"/>
          <p:cNvSpPr>
            <a:spLocks noGrp="1"/>
          </p:cNvSpPr>
          <p:nvPr>
            <p:ph type="body" sz="quarter" idx="3"/>
          </p:nvPr>
        </p:nvSpPr>
        <p:spPr/>
        <p:txBody>
          <a:bodyPr/>
          <a:lstStyle/>
          <a:p>
            <a:endParaRPr lang="en-GB" smtClean="0"/>
          </a:p>
        </p:txBody>
      </p:sp>
      <p:sp>
        <p:nvSpPr>
          <p:cNvPr id="8197" name="TextBox 15"/>
          <p:cNvSpPr txBox="1">
            <a:spLocks noChangeArrowheads="1"/>
          </p:cNvSpPr>
          <p:nvPr/>
        </p:nvSpPr>
        <p:spPr bwMode="auto">
          <a:xfrm>
            <a:off x="1042988" y="6165850"/>
            <a:ext cx="67960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i="1"/>
              <a:t>Frontier Economics (2012) Enablers and barriers to integrated care and implications for Monitor - </a:t>
            </a:r>
          </a:p>
        </p:txBody>
      </p:sp>
      <p:sp>
        <p:nvSpPr>
          <p:cNvPr id="8199" name="Content Placeholder 1"/>
          <p:cNvSpPr>
            <a:spLocks noGrp="1"/>
          </p:cNvSpPr>
          <p:nvPr>
            <p:ph sz="half" idx="2"/>
          </p:nvPr>
        </p:nvSpPr>
        <p:spPr>
          <a:xfrm>
            <a:off x="251520" y="1412776"/>
            <a:ext cx="3744416" cy="4713387"/>
          </a:xfrm>
        </p:spPr>
        <p:txBody>
          <a:bodyPr>
            <a:normAutofit fontScale="85000" lnSpcReduction="20000"/>
          </a:bodyPr>
          <a:lstStyle/>
          <a:p>
            <a:pPr marL="0" indent="0">
              <a:buNone/>
              <a:defRPr/>
            </a:pPr>
            <a:r>
              <a:rPr lang="en-GB" dirty="0"/>
              <a:t>The complexity in the way care systems are designed leads to</a:t>
            </a:r>
            <a:r>
              <a:rPr lang="en-GB" dirty="0" smtClean="0"/>
              <a:t>:</a:t>
            </a:r>
          </a:p>
          <a:p>
            <a:pPr marL="0" indent="0">
              <a:defRPr/>
            </a:pPr>
            <a:endParaRPr lang="en-GB" dirty="0"/>
          </a:p>
          <a:p>
            <a:pPr marL="285750" indent="-285750">
              <a:spcAft>
                <a:spcPts val="600"/>
              </a:spcAft>
              <a:defRPr/>
            </a:pPr>
            <a:r>
              <a:rPr lang="en-GB" u="sng" dirty="0"/>
              <a:t>lack of ‘ownership</a:t>
            </a:r>
            <a:r>
              <a:rPr lang="en-GB" dirty="0"/>
              <a:t>’ of the person’s problem; </a:t>
            </a:r>
          </a:p>
          <a:p>
            <a:pPr marL="285750" indent="-285750">
              <a:spcAft>
                <a:spcPts val="600"/>
              </a:spcAft>
              <a:defRPr/>
            </a:pPr>
            <a:r>
              <a:rPr lang="en-GB" u="sng" dirty="0"/>
              <a:t>lack of involvement </a:t>
            </a:r>
            <a:r>
              <a:rPr lang="en-GB" dirty="0"/>
              <a:t>of users and carers in their own care; </a:t>
            </a:r>
          </a:p>
          <a:p>
            <a:pPr marL="285750" indent="-285750">
              <a:spcAft>
                <a:spcPts val="600"/>
              </a:spcAft>
              <a:defRPr/>
            </a:pPr>
            <a:r>
              <a:rPr lang="en-GB" u="sng" dirty="0"/>
              <a:t>poor communication </a:t>
            </a:r>
            <a:r>
              <a:rPr lang="en-GB" dirty="0"/>
              <a:t>between partners in care; </a:t>
            </a:r>
          </a:p>
          <a:p>
            <a:pPr marL="285750" indent="-285750">
              <a:spcAft>
                <a:spcPts val="600"/>
              </a:spcAft>
              <a:defRPr/>
            </a:pPr>
            <a:r>
              <a:rPr lang="en-GB" dirty="0"/>
              <a:t>simultaneous </a:t>
            </a:r>
            <a:r>
              <a:rPr lang="en-GB" u="sng" dirty="0"/>
              <a:t>duplication</a:t>
            </a:r>
            <a:r>
              <a:rPr lang="en-GB" dirty="0"/>
              <a:t> of tasks and </a:t>
            </a:r>
            <a:r>
              <a:rPr lang="en-GB" u="sng" dirty="0"/>
              <a:t>gaps</a:t>
            </a:r>
            <a:r>
              <a:rPr lang="en-GB" dirty="0"/>
              <a:t> in care; </a:t>
            </a:r>
          </a:p>
          <a:p>
            <a:pPr marL="285750" indent="-285750">
              <a:spcAft>
                <a:spcPts val="600"/>
              </a:spcAft>
              <a:defRPr/>
            </a:pPr>
            <a:r>
              <a:rPr lang="en-GB" dirty="0"/>
              <a:t>treating one condition without recognising others; </a:t>
            </a:r>
          </a:p>
          <a:p>
            <a:pPr marL="285750" indent="-285750">
              <a:spcAft>
                <a:spcPts val="600"/>
              </a:spcAft>
              <a:defRPr/>
            </a:pPr>
            <a:r>
              <a:rPr lang="en-GB" u="sng" dirty="0"/>
              <a:t>poor outcomes to person, carer </a:t>
            </a:r>
            <a:r>
              <a:rPr lang="en-GB" i="1" u="sng" dirty="0"/>
              <a:t>and </a:t>
            </a:r>
            <a:r>
              <a:rPr lang="en-GB" u="sng" dirty="0"/>
              <a:t>the system</a:t>
            </a:r>
          </a:p>
          <a:p>
            <a:endParaRPr lang="en-GB" dirty="0" smtClean="0"/>
          </a:p>
        </p:txBody>
      </p:sp>
      <p:sp>
        <p:nvSpPr>
          <p:cNvPr id="8200" name="Content Placeholder 2"/>
          <p:cNvSpPr>
            <a:spLocks noGrp="1"/>
          </p:cNvSpPr>
          <p:nvPr>
            <p:ph sz="quarter" idx="4"/>
          </p:nvPr>
        </p:nvSpPr>
        <p:spPr/>
        <p:txBody>
          <a:bodyPr/>
          <a:lstStyle/>
          <a:p>
            <a:endParaRPr lang="en-GB" dirty="0" smtClean="0"/>
          </a:p>
        </p:txBody>
      </p:sp>
      <p:pic>
        <p:nvPicPr>
          <p:cNvPr id="1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1412776"/>
            <a:ext cx="5039342" cy="4536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902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1810544" cy="922337"/>
          </a:xfrm>
        </p:spPr>
        <p:txBody>
          <a:bodyPr>
            <a:normAutofit fontScale="90000"/>
          </a:bodyPr>
          <a:lstStyle/>
          <a:p>
            <a:r>
              <a:rPr lang="en-GB" altLang="en-US" sz="2000" b="1" dirty="0" smtClean="0"/>
              <a:t>Domain 5: Organisational Processes 2</a:t>
            </a:r>
          </a:p>
        </p:txBody>
      </p:sp>
      <p:sp>
        <p:nvSpPr>
          <p:cNvPr id="4" name="Rectangle 1"/>
          <p:cNvSpPr>
            <a:spLocks noChangeArrowheads="1"/>
          </p:cNvSpPr>
          <p:nvPr/>
        </p:nvSpPr>
        <p:spPr bwMode="auto">
          <a:xfrm>
            <a:off x="1987550" y="1025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83702185"/>
              </p:ext>
            </p:extLst>
          </p:nvPr>
        </p:nvGraphicFramePr>
        <p:xfrm>
          <a:off x="2195736" y="332656"/>
          <a:ext cx="6552728" cy="6400800"/>
        </p:xfrm>
        <a:graphic>
          <a:graphicData uri="http://schemas.openxmlformats.org/drawingml/2006/table">
            <a:tbl>
              <a:tblPr firstRow="1" firstCol="1" bandRow="1">
                <a:tableStyleId>{5C22544A-7EE6-4342-B048-85BDC9FD1C3A}</a:tableStyleId>
              </a:tblPr>
              <a:tblGrid>
                <a:gridCol w="1252524"/>
                <a:gridCol w="5300204"/>
              </a:tblGrid>
              <a:tr h="4525963">
                <a:tc>
                  <a:txBody>
                    <a:bodyPr/>
                    <a:lstStyle/>
                    <a:p>
                      <a:pPr algn="ctr">
                        <a:spcAft>
                          <a:spcPts val="0"/>
                        </a:spcAft>
                      </a:pPr>
                      <a:r>
                        <a:rPr lang="en-US" sz="1400" dirty="0">
                          <a:effectLst/>
                        </a:rPr>
                        <a:t> </a:t>
                      </a:r>
                      <a:endParaRPr lang="en-GB" sz="1400" dirty="0">
                        <a:effectLst/>
                      </a:endParaRPr>
                    </a:p>
                    <a:p>
                      <a:pPr algn="ctr">
                        <a:spcAft>
                          <a:spcPts val="0"/>
                        </a:spcAft>
                      </a:pPr>
                      <a:r>
                        <a:rPr lang="en-US" sz="1400" dirty="0">
                          <a:effectLst/>
                        </a:rPr>
                        <a:t>Care co-ordination</a:t>
                      </a:r>
                      <a:endParaRPr lang="en-GB" sz="1400" dirty="0">
                        <a:effectLst/>
                      </a:endParaRPr>
                    </a:p>
                    <a:p>
                      <a:pPr algn="ctr">
                        <a:spcAft>
                          <a:spcPts val="0"/>
                        </a:spcAft>
                      </a:pPr>
                      <a:r>
                        <a:rPr lang="en-US" sz="1400" dirty="0">
                          <a:effectLst/>
                        </a:rPr>
                        <a:t> </a:t>
                      </a:r>
                      <a:endParaRPr lang="en-GB" sz="1400" dirty="0">
                        <a:effectLst/>
                        <a:latin typeface="Cambria"/>
                        <a:ea typeface="MS Mincho"/>
                        <a:cs typeface="Arial"/>
                      </a:endParaRPr>
                    </a:p>
                  </a:txBody>
                  <a:tcPr marL="67889" marR="67889" marT="0" marB="0"/>
                </a:tc>
                <a:tc>
                  <a:txBody>
                    <a:bodyPr/>
                    <a:lstStyle/>
                    <a:p>
                      <a:pPr>
                        <a:spcAft>
                          <a:spcPts val="0"/>
                        </a:spcAft>
                      </a:pPr>
                      <a:r>
                        <a:rPr lang="en-US" sz="1400" dirty="0">
                          <a:effectLst/>
                        </a:rPr>
                        <a:t> </a:t>
                      </a:r>
                      <a:endParaRPr lang="en-GB" sz="1400" dirty="0">
                        <a:effectLst/>
                      </a:endParaRPr>
                    </a:p>
                    <a:p>
                      <a:pPr>
                        <a:spcAft>
                          <a:spcPts val="0"/>
                        </a:spcAft>
                      </a:pPr>
                      <a:r>
                        <a:rPr lang="en-US" sz="1400" dirty="0">
                          <a:effectLst/>
                        </a:rPr>
                        <a:t>PHC organizations who currently coordinate patient care with other health care organizations using protocols [H]; </a:t>
                      </a:r>
                      <a:endParaRPr lang="en-GB" sz="1400" dirty="0">
                        <a:effectLst/>
                      </a:endParaRPr>
                    </a:p>
                    <a:p>
                      <a:pPr>
                        <a:spcAft>
                          <a:spcPts val="0"/>
                        </a:spcAft>
                      </a:pPr>
                      <a:r>
                        <a:rPr lang="en-US" sz="1400" dirty="0">
                          <a:effectLst/>
                        </a:rPr>
                        <a:t>Quality of care processes based on best practice guidelines</a:t>
                      </a:r>
                      <a:endParaRPr lang="en-GB" sz="1400" dirty="0">
                        <a:effectLst/>
                      </a:endParaRPr>
                    </a:p>
                    <a:p>
                      <a:pPr marL="342900" lvl="0" indent="-342900">
                        <a:spcAft>
                          <a:spcPts val="0"/>
                        </a:spcAft>
                        <a:buFont typeface="Symbol"/>
                        <a:buChar char=""/>
                      </a:pPr>
                      <a:r>
                        <a:rPr lang="en-US" sz="1400" dirty="0">
                          <a:effectLst/>
                        </a:rPr>
                        <a:t>look at integration of care across settings - chart reviews, medical records [D, F]</a:t>
                      </a:r>
                      <a:endParaRPr lang="en-GB" sz="1400" dirty="0">
                        <a:effectLst/>
                      </a:endParaRPr>
                    </a:p>
                    <a:p>
                      <a:pPr>
                        <a:spcAft>
                          <a:spcPts val="0"/>
                        </a:spcAft>
                      </a:pPr>
                      <a:r>
                        <a:rPr lang="en-US" sz="1400" dirty="0">
                          <a:effectLst/>
                        </a:rPr>
                        <a:t>Quality of clinical integration and/or co-ordination activities in multi-professional teams [F] </a:t>
                      </a:r>
                      <a:endParaRPr lang="en-GB" sz="1400" dirty="0">
                        <a:effectLst/>
                      </a:endParaRPr>
                    </a:p>
                    <a:p>
                      <a:pPr marL="342900" lvl="0" indent="-342900">
                        <a:spcAft>
                          <a:spcPts val="0"/>
                        </a:spcAft>
                        <a:buFont typeface="Symbol"/>
                        <a:buChar char=""/>
                      </a:pPr>
                      <a:r>
                        <a:rPr lang="en-US" sz="1400" dirty="0">
                          <a:effectLst/>
                        </a:rPr>
                        <a:t>various survey methods</a:t>
                      </a:r>
                      <a:endParaRPr lang="en-GB" sz="1400" dirty="0">
                        <a:effectLst/>
                      </a:endParaRPr>
                    </a:p>
                    <a:p>
                      <a:pPr>
                        <a:spcAft>
                          <a:spcPts val="0"/>
                        </a:spcAft>
                      </a:pPr>
                      <a:r>
                        <a:rPr lang="en-US" sz="1400" dirty="0">
                          <a:effectLst/>
                        </a:rPr>
                        <a:t>Administrative communication [C] </a:t>
                      </a:r>
                      <a:endParaRPr lang="en-GB" sz="1400" dirty="0">
                        <a:effectLst/>
                      </a:endParaRPr>
                    </a:p>
                    <a:p>
                      <a:pPr marL="342900" lvl="0" indent="-342900">
                        <a:spcAft>
                          <a:spcPts val="0"/>
                        </a:spcAft>
                        <a:buFont typeface="Symbol"/>
                        <a:buChar char=""/>
                      </a:pPr>
                      <a:r>
                        <a:rPr lang="en-US" sz="1400" dirty="0">
                          <a:effectLst/>
                        </a:rPr>
                        <a:t>percentage of patients transferred to another healthcare facility whose medical documentation indicated that administrative information was communicated prior to departure</a:t>
                      </a:r>
                      <a:endParaRPr lang="en-GB" sz="1400" dirty="0">
                        <a:effectLst/>
                      </a:endParaRPr>
                    </a:p>
                    <a:p>
                      <a:pPr>
                        <a:spcAft>
                          <a:spcPts val="0"/>
                        </a:spcAft>
                      </a:pPr>
                      <a:r>
                        <a:rPr lang="en-US" sz="1400" dirty="0">
                          <a:effectLst/>
                        </a:rPr>
                        <a:t>Presence of key co-ordination activities [D]:</a:t>
                      </a:r>
                      <a:endParaRPr lang="en-GB" sz="1400" dirty="0">
                        <a:effectLst/>
                      </a:endParaRPr>
                    </a:p>
                    <a:p>
                      <a:pPr marL="342900" lvl="0" indent="-342900">
                        <a:spcAft>
                          <a:spcPts val="0"/>
                        </a:spcAft>
                        <a:buFont typeface="Symbol"/>
                        <a:buChar char=""/>
                      </a:pPr>
                      <a:r>
                        <a:rPr lang="en-US" sz="1400" dirty="0">
                          <a:effectLst/>
                        </a:rPr>
                        <a:t>accountable provider or professional with responsibility for care coordination </a:t>
                      </a:r>
                      <a:endParaRPr lang="en-GB" sz="1400" dirty="0">
                        <a:effectLst/>
                      </a:endParaRPr>
                    </a:p>
                    <a:p>
                      <a:pPr marL="342900" lvl="0" indent="-342900">
                        <a:spcAft>
                          <a:spcPts val="0"/>
                        </a:spcAft>
                        <a:buFont typeface="Symbol"/>
                        <a:buChar char=""/>
                      </a:pPr>
                      <a:r>
                        <a:rPr lang="en-US" sz="1400" dirty="0">
                          <a:effectLst/>
                        </a:rPr>
                        <a:t>clarity </a:t>
                      </a:r>
                      <a:r>
                        <a:rPr lang="en-US" sz="1400">
                          <a:effectLst/>
                        </a:rPr>
                        <a:t>of </a:t>
                      </a:r>
                      <a:r>
                        <a:rPr lang="en-US" sz="1400" smtClean="0">
                          <a:effectLst/>
                        </a:rPr>
                        <a:t>responsibility</a:t>
                      </a:r>
                      <a:endParaRPr lang="en-GB" sz="1400" dirty="0">
                        <a:effectLst/>
                      </a:endParaRPr>
                    </a:p>
                    <a:p>
                      <a:pPr marL="342900" lvl="0" indent="-342900">
                        <a:spcAft>
                          <a:spcPts val="0"/>
                        </a:spcAft>
                        <a:buFont typeface="Symbol"/>
                        <a:buChar char=""/>
                      </a:pPr>
                      <a:r>
                        <a:rPr lang="en-US" sz="1400" smtClean="0">
                          <a:effectLst/>
                        </a:rPr>
                        <a:t>quality </a:t>
                      </a:r>
                      <a:r>
                        <a:rPr lang="en-US" sz="1400" dirty="0">
                          <a:effectLst/>
                        </a:rPr>
                        <a:t>of </a:t>
                      </a:r>
                      <a:r>
                        <a:rPr lang="en-US" sz="1400">
                          <a:effectLst/>
                        </a:rPr>
                        <a:t>inter-personal </a:t>
                      </a:r>
                      <a:r>
                        <a:rPr lang="en-US" sz="1400" smtClean="0">
                          <a:effectLst/>
                        </a:rPr>
                        <a:t>communication/ </a:t>
                      </a:r>
                      <a:r>
                        <a:rPr lang="en-US" sz="1400" dirty="0">
                          <a:effectLst/>
                        </a:rPr>
                        <a:t>information transfer</a:t>
                      </a:r>
                      <a:endParaRPr lang="en-GB" sz="1400" dirty="0">
                        <a:effectLst/>
                      </a:endParaRPr>
                    </a:p>
                    <a:p>
                      <a:pPr marL="342900" lvl="0" indent="-342900">
                        <a:spcAft>
                          <a:spcPts val="0"/>
                        </a:spcAft>
                        <a:buFont typeface="Symbol"/>
                        <a:buChar char=""/>
                      </a:pPr>
                      <a:r>
                        <a:rPr lang="en-US" sz="1400" dirty="0">
                          <a:effectLst/>
                        </a:rPr>
                        <a:t>facilitate transfers across </a:t>
                      </a:r>
                      <a:r>
                        <a:rPr lang="en-US" sz="1400">
                          <a:effectLst/>
                        </a:rPr>
                        <a:t>settings </a:t>
                      </a:r>
                      <a:endParaRPr lang="en-US" sz="1400" smtClean="0">
                        <a:effectLst/>
                      </a:endParaRPr>
                    </a:p>
                    <a:p>
                      <a:pPr marL="342900" lvl="0" indent="-342900">
                        <a:spcAft>
                          <a:spcPts val="0"/>
                        </a:spcAft>
                        <a:buFont typeface="Symbol"/>
                        <a:buChar char=""/>
                      </a:pPr>
                      <a:r>
                        <a:rPr lang="en-US" sz="1400" smtClean="0">
                          <a:effectLst/>
                        </a:rPr>
                        <a:t>assess </a:t>
                      </a:r>
                      <a:r>
                        <a:rPr lang="en-US" sz="1400" dirty="0">
                          <a:effectLst/>
                        </a:rPr>
                        <a:t>needs </a:t>
                      </a:r>
                      <a:r>
                        <a:rPr lang="en-US" sz="1400">
                          <a:effectLst/>
                        </a:rPr>
                        <a:t>and </a:t>
                      </a:r>
                      <a:r>
                        <a:rPr lang="en-US" sz="1400" smtClean="0">
                          <a:effectLst/>
                        </a:rPr>
                        <a:t>goals with proactive </a:t>
                      </a:r>
                      <a:r>
                        <a:rPr lang="en-US" sz="1400" dirty="0">
                          <a:effectLst/>
                        </a:rPr>
                        <a:t>care plans</a:t>
                      </a:r>
                      <a:endParaRPr lang="en-GB" sz="1400" dirty="0">
                        <a:effectLst/>
                      </a:endParaRPr>
                    </a:p>
                    <a:p>
                      <a:pPr marL="342900" lvl="0" indent="-342900">
                        <a:spcAft>
                          <a:spcPts val="0"/>
                        </a:spcAft>
                        <a:buFont typeface="Symbol"/>
                        <a:buChar char=""/>
                      </a:pPr>
                      <a:r>
                        <a:rPr lang="en-US" sz="1400" dirty="0">
                          <a:effectLst/>
                        </a:rPr>
                        <a:t>monitor, follow-up and respond to change</a:t>
                      </a:r>
                      <a:endParaRPr lang="en-GB" sz="1400" dirty="0">
                        <a:effectLst/>
                      </a:endParaRPr>
                    </a:p>
                    <a:p>
                      <a:pPr marL="342900" lvl="0" indent="-342900">
                        <a:spcAft>
                          <a:spcPts val="0"/>
                        </a:spcAft>
                        <a:buFont typeface="Symbol"/>
                        <a:buChar char=""/>
                      </a:pPr>
                      <a:r>
                        <a:rPr lang="en-US" sz="1400" dirty="0">
                          <a:effectLst/>
                        </a:rPr>
                        <a:t>support for self-management</a:t>
                      </a:r>
                      <a:endParaRPr lang="en-GB" sz="1400" dirty="0">
                        <a:effectLst/>
                      </a:endParaRPr>
                    </a:p>
                    <a:p>
                      <a:pPr marL="342900" lvl="0" indent="-342900">
                        <a:spcAft>
                          <a:spcPts val="0"/>
                        </a:spcAft>
                        <a:buFont typeface="Symbol"/>
                        <a:buChar char=""/>
                      </a:pPr>
                      <a:r>
                        <a:rPr lang="en-US" sz="1400" dirty="0">
                          <a:effectLst/>
                        </a:rPr>
                        <a:t>links to community resources – provide information and guidance on care outside of health system</a:t>
                      </a:r>
                      <a:endParaRPr lang="en-GB" sz="1400" dirty="0">
                        <a:effectLst/>
                      </a:endParaRPr>
                    </a:p>
                    <a:p>
                      <a:pPr marL="342900" lvl="0" indent="-342900">
                        <a:spcAft>
                          <a:spcPts val="0"/>
                        </a:spcAft>
                        <a:buFont typeface="Symbol"/>
                        <a:buChar char=""/>
                      </a:pPr>
                      <a:r>
                        <a:rPr lang="en-US" sz="1400" dirty="0">
                          <a:effectLst/>
                        </a:rPr>
                        <a:t>multi-disciplinary teams in primary and community care</a:t>
                      </a:r>
                      <a:endParaRPr lang="en-GB" sz="1400" dirty="0">
                        <a:effectLst/>
                      </a:endParaRPr>
                    </a:p>
                    <a:p>
                      <a:pPr marL="342900" lvl="0" indent="-342900">
                        <a:spcAft>
                          <a:spcPts val="0"/>
                        </a:spcAft>
                        <a:buFont typeface="Symbol"/>
                        <a:buChar char=""/>
                      </a:pPr>
                      <a:r>
                        <a:rPr lang="en-US" sz="1400" dirty="0">
                          <a:effectLst/>
                        </a:rPr>
                        <a:t>home care support</a:t>
                      </a:r>
                      <a:endParaRPr lang="en-GB" sz="1400" dirty="0">
                        <a:effectLst/>
                      </a:endParaRPr>
                    </a:p>
                    <a:p>
                      <a:pPr marL="342900" lvl="0" indent="-342900">
                        <a:spcAft>
                          <a:spcPts val="0"/>
                        </a:spcAft>
                        <a:buFont typeface="Symbol"/>
                        <a:buChar char=""/>
                      </a:pPr>
                      <a:r>
                        <a:rPr lang="en-US" sz="1400" dirty="0">
                          <a:effectLst/>
                        </a:rPr>
                        <a:t>care management – case management and disease management</a:t>
                      </a:r>
                      <a:endParaRPr lang="en-GB" sz="1400" dirty="0">
                        <a:effectLst/>
                      </a:endParaRPr>
                    </a:p>
                    <a:p>
                      <a:pPr marL="342900" lvl="0" indent="-342900">
                        <a:spcAft>
                          <a:spcPts val="0"/>
                        </a:spcAft>
                        <a:buFont typeface="Symbol"/>
                        <a:buChar char=""/>
                      </a:pPr>
                      <a:r>
                        <a:rPr lang="en-US" sz="1400" dirty="0">
                          <a:effectLst/>
                        </a:rPr>
                        <a:t>medications management</a:t>
                      </a:r>
                      <a:endParaRPr lang="en-GB" sz="1400" dirty="0">
                        <a:effectLst/>
                      </a:endParaRPr>
                    </a:p>
                    <a:p>
                      <a:pPr marL="342900" lvl="0" indent="-342900">
                        <a:spcAft>
                          <a:spcPts val="0"/>
                        </a:spcAft>
                        <a:buFont typeface="Symbol"/>
                        <a:buChar char=""/>
                      </a:pPr>
                      <a:r>
                        <a:rPr lang="en-US" sz="1400" dirty="0">
                          <a:effectLst/>
                        </a:rPr>
                        <a:t>ICT enabled care coordination (</a:t>
                      </a:r>
                      <a:r>
                        <a:rPr lang="en-US" sz="1400" dirty="0" err="1">
                          <a:effectLst/>
                        </a:rPr>
                        <a:t>telehealth</a:t>
                      </a:r>
                      <a:r>
                        <a:rPr lang="en-US" sz="1400" dirty="0">
                          <a:effectLst/>
                        </a:rPr>
                        <a:t>)</a:t>
                      </a:r>
                      <a:endParaRPr lang="en-GB" sz="1400" dirty="0">
                        <a:effectLst/>
                      </a:endParaRPr>
                    </a:p>
                    <a:p>
                      <a:pPr>
                        <a:spcAft>
                          <a:spcPts val="0"/>
                        </a:spcAft>
                      </a:pPr>
                      <a:r>
                        <a:rPr lang="en-US" sz="1400" dirty="0">
                          <a:effectLst/>
                        </a:rPr>
                        <a:t> </a:t>
                      </a:r>
                      <a:endParaRPr lang="en-GB" sz="1400" dirty="0">
                        <a:effectLst/>
                        <a:latin typeface="Cambria"/>
                        <a:ea typeface="MS Mincho"/>
                        <a:cs typeface="Arial"/>
                      </a:endParaRPr>
                    </a:p>
                  </a:txBody>
                  <a:tcPr marL="67889" marR="67889" marT="0" marB="0"/>
                </a:tc>
              </a:tr>
            </a:tbl>
          </a:graphicData>
        </a:graphic>
      </p:graphicFrame>
    </p:spTree>
    <p:extLst>
      <p:ext uri="{BB962C8B-B14F-4D97-AF65-F5344CB8AC3E}">
        <p14:creationId xmlns:p14="http://schemas.microsoft.com/office/powerpoint/2010/main" val="25418006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1810544" cy="922337"/>
          </a:xfrm>
        </p:spPr>
        <p:txBody>
          <a:bodyPr>
            <a:normAutofit fontScale="90000"/>
          </a:bodyPr>
          <a:lstStyle/>
          <a:p>
            <a:r>
              <a:rPr lang="en-GB" altLang="en-US" sz="2000" b="1" dirty="0" smtClean="0"/>
              <a:t>Domain 6: </a:t>
            </a:r>
            <a:br>
              <a:rPr lang="en-GB" altLang="en-US" sz="2000" b="1" dirty="0" smtClean="0"/>
            </a:br>
            <a:r>
              <a:rPr lang="en-GB" altLang="en-US" sz="2000" b="1" dirty="0" smtClean="0"/>
              <a:t>User and Carer Experiences - 1</a:t>
            </a:r>
          </a:p>
        </p:txBody>
      </p:sp>
      <p:sp>
        <p:nvSpPr>
          <p:cNvPr id="4" name="Rectangle 1"/>
          <p:cNvSpPr>
            <a:spLocks noChangeArrowheads="1"/>
          </p:cNvSpPr>
          <p:nvPr/>
        </p:nvSpPr>
        <p:spPr bwMode="auto">
          <a:xfrm>
            <a:off x="1987550" y="1025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441059234"/>
              </p:ext>
            </p:extLst>
          </p:nvPr>
        </p:nvGraphicFramePr>
        <p:xfrm>
          <a:off x="2483768" y="332656"/>
          <a:ext cx="5976664" cy="5486400"/>
        </p:xfrm>
        <a:graphic>
          <a:graphicData uri="http://schemas.openxmlformats.org/drawingml/2006/table">
            <a:tbl>
              <a:tblPr firstRow="1" firstCol="1" bandRow="1">
                <a:tableStyleId>{5C22544A-7EE6-4342-B048-85BDC9FD1C3A}</a:tableStyleId>
              </a:tblPr>
              <a:tblGrid>
                <a:gridCol w="1142411"/>
                <a:gridCol w="4834253"/>
              </a:tblGrid>
              <a:tr h="257412">
                <a:tc>
                  <a:txBody>
                    <a:bodyPr/>
                    <a:lstStyle/>
                    <a:p>
                      <a:pPr>
                        <a:spcAft>
                          <a:spcPts val="0"/>
                        </a:spcAft>
                      </a:pPr>
                      <a:r>
                        <a:rPr lang="en-US" sz="1200" dirty="0">
                          <a:effectLst/>
                        </a:rPr>
                        <a:t> </a:t>
                      </a:r>
                      <a:endParaRPr lang="en-GB" sz="1200" dirty="0">
                        <a:effectLst/>
                      </a:endParaRPr>
                    </a:p>
                    <a:p>
                      <a:pPr algn="ctr">
                        <a:spcAft>
                          <a:spcPts val="0"/>
                        </a:spcAft>
                      </a:pPr>
                      <a:r>
                        <a:rPr lang="en-US" sz="1200" dirty="0">
                          <a:effectLst/>
                        </a:rPr>
                        <a:t>AREA</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23793" marR="23793" marT="0" marB="0"/>
                </a:tc>
                <a:tc>
                  <a:txBody>
                    <a:bodyPr/>
                    <a:lstStyle/>
                    <a:p>
                      <a:pPr>
                        <a:spcAft>
                          <a:spcPts val="0"/>
                        </a:spcAft>
                      </a:pPr>
                      <a:r>
                        <a:rPr lang="en-US" sz="1200">
                          <a:effectLst/>
                        </a:rPr>
                        <a:t> </a:t>
                      </a:r>
                      <a:endParaRPr lang="en-GB" sz="1200">
                        <a:effectLst/>
                      </a:endParaRPr>
                    </a:p>
                    <a:p>
                      <a:pPr algn="ctr">
                        <a:spcAft>
                          <a:spcPts val="0"/>
                        </a:spcAft>
                      </a:pPr>
                      <a:r>
                        <a:rPr lang="en-US" sz="1200">
                          <a:effectLst/>
                        </a:rPr>
                        <a:t>EXAMPLES OF POTENTIAL MEASURES</a:t>
                      </a:r>
                      <a:endParaRPr lang="en-GB" sz="1200">
                        <a:effectLst/>
                      </a:endParaRPr>
                    </a:p>
                    <a:p>
                      <a:pPr algn="ctr">
                        <a:spcAft>
                          <a:spcPts val="0"/>
                        </a:spcAft>
                      </a:pPr>
                      <a:r>
                        <a:rPr lang="en-US" sz="1200">
                          <a:effectLst/>
                        </a:rPr>
                        <a:t> </a:t>
                      </a:r>
                      <a:endParaRPr lang="en-GB" sz="1200">
                        <a:effectLst/>
                        <a:latin typeface="Cambria"/>
                        <a:ea typeface="MS Mincho"/>
                        <a:cs typeface="Arial"/>
                      </a:endParaRPr>
                    </a:p>
                  </a:txBody>
                  <a:tcPr marL="23793" marR="23793" marT="0" marB="0"/>
                </a:tc>
              </a:tr>
              <a:tr h="429019">
                <a:tc>
                  <a:txBody>
                    <a:bodyPr/>
                    <a:lstStyle/>
                    <a:p>
                      <a:pPr algn="ctr">
                        <a:spcAft>
                          <a:spcPts val="0"/>
                        </a:spcAft>
                      </a:pPr>
                      <a:r>
                        <a:rPr lang="en-US" sz="1200">
                          <a:effectLst/>
                        </a:rPr>
                        <a:t> </a:t>
                      </a:r>
                      <a:endParaRPr lang="en-GB" sz="1200">
                        <a:effectLst/>
                      </a:endParaRPr>
                    </a:p>
                    <a:p>
                      <a:pPr algn="ctr">
                        <a:spcAft>
                          <a:spcPts val="0"/>
                        </a:spcAft>
                      </a:pPr>
                      <a:r>
                        <a:rPr lang="en-US" sz="1200">
                          <a:effectLst/>
                        </a:rPr>
                        <a:t>Experiences</a:t>
                      </a:r>
                      <a:endParaRPr lang="en-GB" sz="1200">
                        <a:effectLst/>
                      </a:endParaRPr>
                    </a:p>
                    <a:p>
                      <a:pPr algn="ctr">
                        <a:spcAft>
                          <a:spcPts val="0"/>
                        </a:spcAft>
                      </a:pPr>
                      <a:r>
                        <a:rPr lang="en-US" sz="1200">
                          <a:effectLst/>
                        </a:rPr>
                        <a:t> </a:t>
                      </a:r>
                      <a:endParaRPr lang="en-GB" sz="1200">
                        <a:effectLst/>
                        <a:latin typeface="Cambria"/>
                        <a:ea typeface="MS Mincho"/>
                        <a:cs typeface="Arial"/>
                      </a:endParaRPr>
                    </a:p>
                  </a:txBody>
                  <a:tcPr marL="23793" marR="23793" marT="0" marB="0"/>
                </a:tc>
                <a:tc>
                  <a:txBody>
                    <a:bodyPr/>
                    <a:lstStyle/>
                    <a:p>
                      <a:pPr>
                        <a:spcAft>
                          <a:spcPts val="0"/>
                        </a:spcAft>
                      </a:pPr>
                      <a:r>
                        <a:rPr lang="en-US" sz="1200">
                          <a:effectLst/>
                        </a:rPr>
                        <a:t> </a:t>
                      </a:r>
                      <a:endParaRPr lang="en-GB" sz="1200">
                        <a:effectLst/>
                      </a:endParaRPr>
                    </a:p>
                    <a:p>
                      <a:pPr>
                        <a:spcAft>
                          <a:spcPts val="0"/>
                        </a:spcAft>
                      </a:pPr>
                      <a:r>
                        <a:rPr lang="en-US" sz="1200">
                          <a:effectLst/>
                        </a:rPr>
                        <a:t>Improved people’s experiences of care [A, B]</a:t>
                      </a:r>
                      <a:endParaRPr lang="en-GB" sz="1200">
                        <a:effectLst/>
                      </a:endParaRPr>
                    </a:p>
                    <a:p>
                      <a:pPr>
                        <a:spcAft>
                          <a:spcPts val="0"/>
                        </a:spcAft>
                      </a:pPr>
                      <a:r>
                        <a:rPr lang="en-US" sz="1200">
                          <a:effectLst/>
                        </a:rPr>
                        <a:t>Patient reported satisfaction with care co-ordination/integrated care [A, D]</a:t>
                      </a:r>
                      <a:endParaRPr lang="en-GB" sz="1200">
                        <a:effectLst/>
                      </a:endParaRPr>
                    </a:p>
                    <a:p>
                      <a:pPr>
                        <a:spcAft>
                          <a:spcPts val="0"/>
                        </a:spcAft>
                      </a:pPr>
                      <a:r>
                        <a:rPr lang="en-US" sz="1200">
                          <a:effectLst/>
                        </a:rPr>
                        <a:t>The proportion of people who use services who say these services had made them feel safe and secure [A]</a:t>
                      </a:r>
                      <a:endParaRPr lang="en-GB" sz="1200">
                        <a:effectLst/>
                      </a:endParaRPr>
                    </a:p>
                    <a:p>
                      <a:pPr>
                        <a:spcAft>
                          <a:spcPts val="0"/>
                        </a:spcAft>
                      </a:pPr>
                      <a:r>
                        <a:rPr lang="en-US" sz="1200">
                          <a:effectLst/>
                        </a:rPr>
                        <a:t> </a:t>
                      </a:r>
                      <a:endParaRPr lang="en-GB" sz="1200">
                        <a:effectLst/>
                        <a:latin typeface="Cambria"/>
                        <a:ea typeface="MS Mincho"/>
                        <a:cs typeface="Arial"/>
                      </a:endParaRPr>
                    </a:p>
                  </a:txBody>
                  <a:tcPr marL="23793" marR="23793" marT="0" marB="0"/>
                </a:tc>
              </a:tr>
              <a:tr h="357517">
                <a:tc>
                  <a:txBody>
                    <a:bodyPr/>
                    <a:lstStyle/>
                    <a:p>
                      <a:pPr algn="ctr">
                        <a:spcAft>
                          <a:spcPts val="0"/>
                        </a:spcAft>
                      </a:pPr>
                      <a:r>
                        <a:rPr lang="en-US" sz="1200">
                          <a:effectLst/>
                        </a:rPr>
                        <a:t> </a:t>
                      </a:r>
                      <a:endParaRPr lang="en-GB" sz="1200">
                        <a:effectLst/>
                      </a:endParaRPr>
                    </a:p>
                    <a:p>
                      <a:pPr algn="ctr">
                        <a:spcAft>
                          <a:spcPts val="0"/>
                        </a:spcAft>
                      </a:pPr>
                      <a:r>
                        <a:rPr lang="en-US" sz="1200">
                          <a:effectLst/>
                        </a:rPr>
                        <a:t>Continuity of care</a:t>
                      </a:r>
                      <a:endParaRPr lang="en-GB" sz="1200">
                        <a:effectLst/>
                      </a:endParaRPr>
                    </a:p>
                    <a:p>
                      <a:pPr algn="ctr">
                        <a:spcAft>
                          <a:spcPts val="0"/>
                        </a:spcAft>
                      </a:pPr>
                      <a:r>
                        <a:rPr lang="en-US" sz="1200">
                          <a:effectLst/>
                        </a:rPr>
                        <a:t> </a:t>
                      </a:r>
                      <a:endParaRPr lang="en-GB" sz="1200">
                        <a:effectLst/>
                        <a:latin typeface="Cambria"/>
                        <a:ea typeface="MS Mincho"/>
                        <a:cs typeface="Arial"/>
                      </a:endParaRPr>
                    </a:p>
                  </a:txBody>
                  <a:tcPr marL="23793" marR="23793" marT="0" marB="0"/>
                </a:tc>
                <a:tc>
                  <a:txBody>
                    <a:bodyPr/>
                    <a:lstStyle/>
                    <a:p>
                      <a:pPr>
                        <a:spcAft>
                          <a:spcPts val="0"/>
                        </a:spcAft>
                      </a:pPr>
                      <a:r>
                        <a:rPr lang="en-US" sz="1200">
                          <a:effectLst/>
                        </a:rPr>
                        <a:t> </a:t>
                      </a:r>
                      <a:endParaRPr lang="en-GB" sz="1200">
                        <a:effectLst/>
                      </a:endParaRPr>
                    </a:p>
                    <a:p>
                      <a:pPr>
                        <a:spcAft>
                          <a:spcPts val="0"/>
                        </a:spcAft>
                      </a:pPr>
                      <a:r>
                        <a:rPr lang="en-US" sz="1200">
                          <a:effectLst/>
                        </a:rPr>
                        <a:t>Proportion of people who use services who report that they have as much social contact as they would like [A]</a:t>
                      </a:r>
                      <a:endParaRPr lang="en-GB" sz="1200">
                        <a:effectLst/>
                      </a:endParaRPr>
                    </a:p>
                    <a:p>
                      <a:pPr>
                        <a:spcAft>
                          <a:spcPts val="0"/>
                        </a:spcAft>
                      </a:pPr>
                      <a:r>
                        <a:rPr lang="en-US" sz="1200">
                          <a:effectLst/>
                        </a:rPr>
                        <a:t>Person or family reports confusion or hassle [4]</a:t>
                      </a:r>
                      <a:endParaRPr lang="en-GB" sz="1200">
                        <a:effectLst/>
                      </a:endParaRPr>
                    </a:p>
                    <a:p>
                      <a:pPr>
                        <a:spcAft>
                          <a:spcPts val="0"/>
                        </a:spcAft>
                      </a:pPr>
                      <a:r>
                        <a:rPr lang="en-US" sz="1200">
                          <a:effectLst/>
                        </a:rPr>
                        <a:t> </a:t>
                      </a:r>
                      <a:endParaRPr lang="en-GB" sz="1200">
                        <a:effectLst/>
                        <a:latin typeface="Cambria"/>
                        <a:ea typeface="MS Mincho"/>
                        <a:cs typeface="Arial"/>
                      </a:endParaRPr>
                    </a:p>
                  </a:txBody>
                  <a:tcPr marL="23793" marR="23793" marT="0" marB="0"/>
                </a:tc>
              </a:tr>
              <a:tr h="786536">
                <a:tc>
                  <a:txBody>
                    <a:bodyPr/>
                    <a:lstStyle/>
                    <a:p>
                      <a:pPr algn="ctr">
                        <a:spcAft>
                          <a:spcPts val="0"/>
                        </a:spcAft>
                      </a:pPr>
                      <a:r>
                        <a:rPr lang="en-US" sz="1200">
                          <a:effectLst/>
                        </a:rPr>
                        <a:t> </a:t>
                      </a:r>
                      <a:endParaRPr lang="en-GB" sz="1200">
                        <a:effectLst/>
                      </a:endParaRPr>
                    </a:p>
                    <a:p>
                      <a:pPr algn="ctr">
                        <a:spcAft>
                          <a:spcPts val="0"/>
                        </a:spcAft>
                      </a:pPr>
                      <a:r>
                        <a:rPr lang="en-US" sz="1200">
                          <a:effectLst/>
                        </a:rPr>
                        <a:t>Supporting holistic goals and outcomes</a:t>
                      </a:r>
                      <a:endParaRPr lang="en-GB" sz="1200">
                        <a:effectLst/>
                      </a:endParaRPr>
                    </a:p>
                    <a:p>
                      <a:pPr algn="ctr">
                        <a:spcAft>
                          <a:spcPts val="0"/>
                        </a:spcAft>
                      </a:pPr>
                      <a:r>
                        <a:rPr lang="en-US" sz="1200">
                          <a:effectLst/>
                        </a:rPr>
                        <a:t> </a:t>
                      </a:r>
                      <a:endParaRPr lang="en-GB" sz="1200">
                        <a:effectLst/>
                        <a:latin typeface="Cambria"/>
                        <a:ea typeface="MS Mincho"/>
                        <a:cs typeface="Arial"/>
                      </a:endParaRPr>
                    </a:p>
                  </a:txBody>
                  <a:tcPr marL="23793" marR="23793" marT="0" marB="0"/>
                </a:tc>
                <a:tc>
                  <a:txBody>
                    <a:bodyPr/>
                    <a:lstStyle/>
                    <a:p>
                      <a:pPr>
                        <a:spcAft>
                          <a:spcPts val="0"/>
                        </a:spcAft>
                      </a:pPr>
                      <a:r>
                        <a:rPr lang="en-US" sz="1200" dirty="0">
                          <a:effectLst/>
                        </a:rPr>
                        <a:t> </a:t>
                      </a:r>
                      <a:endParaRPr lang="en-GB" sz="1200" dirty="0">
                        <a:effectLst/>
                      </a:endParaRPr>
                    </a:p>
                    <a:p>
                      <a:pPr>
                        <a:spcAft>
                          <a:spcPts val="0"/>
                        </a:spcAft>
                      </a:pPr>
                      <a:r>
                        <a:rPr lang="en-US" sz="1200" dirty="0">
                          <a:effectLst/>
                        </a:rPr>
                        <a:t>Proportion of people dying at home or a place of their choosing [A]</a:t>
                      </a:r>
                      <a:endParaRPr lang="en-GB" sz="1200" dirty="0">
                        <a:effectLst/>
                      </a:endParaRPr>
                    </a:p>
                    <a:p>
                      <a:pPr>
                        <a:spcAft>
                          <a:spcPts val="0"/>
                        </a:spcAft>
                      </a:pPr>
                      <a:r>
                        <a:rPr lang="en-US" sz="1200" dirty="0">
                          <a:effectLst/>
                        </a:rPr>
                        <a:t>Proportion of people with LTCs reporting they had enough support to manage their conditions [A]</a:t>
                      </a:r>
                      <a:endParaRPr lang="en-GB" sz="1200" dirty="0">
                        <a:effectLst/>
                      </a:endParaRPr>
                    </a:p>
                    <a:p>
                      <a:pPr>
                        <a:spcAft>
                          <a:spcPts val="0"/>
                        </a:spcAft>
                      </a:pPr>
                      <a:r>
                        <a:rPr lang="en-US" sz="1200" dirty="0">
                          <a:effectLst/>
                        </a:rPr>
                        <a:t>Proportion of people who feel confident in managing their own health [A]</a:t>
                      </a:r>
                      <a:endParaRPr lang="en-GB" sz="1200" dirty="0">
                        <a:effectLst/>
                      </a:endParaRPr>
                    </a:p>
                    <a:p>
                      <a:pPr>
                        <a:spcAft>
                          <a:spcPts val="0"/>
                        </a:spcAft>
                      </a:pPr>
                      <a:r>
                        <a:rPr lang="en-US" sz="1200" dirty="0">
                          <a:effectLst/>
                        </a:rPr>
                        <a:t>People reporting that all their needs were taken into account [G]</a:t>
                      </a:r>
                      <a:endParaRPr lang="en-GB" sz="1200" dirty="0">
                        <a:effectLst/>
                      </a:endParaRPr>
                    </a:p>
                    <a:p>
                      <a:pPr>
                        <a:spcAft>
                          <a:spcPts val="0"/>
                        </a:spcAft>
                      </a:pPr>
                      <a:r>
                        <a:rPr lang="en-US" sz="1200" dirty="0">
                          <a:effectLst/>
                        </a:rPr>
                        <a:t>People reporting they were supported to achieve my own goals [G]</a:t>
                      </a:r>
                      <a:endParaRPr lang="en-GB" sz="1200" dirty="0">
                        <a:effectLst/>
                      </a:endParaRPr>
                    </a:p>
                    <a:p>
                      <a:pPr>
                        <a:spcAft>
                          <a:spcPts val="0"/>
                        </a:spcAft>
                      </a:pPr>
                      <a:r>
                        <a:rPr lang="en-US" sz="1200" dirty="0">
                          <a:effectLst/>
                        </a:rPr>
                        <a:t>People reporting that the care they received helped them to live their life to the best of their ability [G]</a:t>
                      </a:r>
                      <a:endParaRPr lang="en-GB" sz="1200" dirty="0">
                        <a:effectLst/>
                      </a:endParaRPr>
                    </a:p>
                    <a:p>
                      <a:pPr>
                        <a:spcAft>
                          <a:spcPts val="0"/>
                        </a:spcAft>
                      </a:pPr>
                      <a:r>
                        <a:rPr lang="en-US" sz="1200" dirty="0" err="1">
                          <a:effectLst/>
                        </a:rPr>
                        <a:t>Carers</a:t>
                      </a:r>
                      <a:r>
                        <a:rPr lang="en-US" sz="1200" dirty="0">
                          <a:effectLst/>
                        </a:rPr>
                        <a:t> and family members needs taken into account [G]</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23793" marR="23793" marT="0" marB="0"/>
                </a:tc>
              </a:tr>
              <a:tr h="357517">
                <a:tc>
                  <a:txBody>
                    <a:bodyPr/>
                    <a:lstStyle/>
                    <a:p>
                      <a:pPr algn="ctr">
                        <a:spcAft>
                          <a:spcPts val="0"/>
                        </a:spcAft>
                      </a:pPr>
                      <a:r>
                        <a:rPr lang="en-US" sz="1200" dirty="0">
                          <a:effectLst/>
                        </a:rPr>
                        <a:t> </a:t>
                      </a:r>
                      <a:endParaRPr lang="en-GB" sz="1200" dirty="0">
                        <a:effectLst/>
                      </a:endParaRPr>
                    </a:p>
                    <a:p>
                      <a:pPr algn="ctr">
                        <a:spcAft>
                          <a:spcPts val="0"/>
                        </a:spcAft>
                      </a:pPr>
                      <a:r>
                        <a:rPr lang="en-US" sz="1200" dirty="0">
                          <a:effectLst/>
                        </a:rPr>
                        <a:t>Shared decision making</a:t>
                      </a:r>
                      <a:endParaRPr lang="en-GB" sz="1200" dirty="0">
                        <a:effectLst/>
                      </a:endParaRPr>
                    </a:p>
                    <a:p>
                      <a:pPr algn="ctr">
                        <a:spcAft>
                          <a:spcPts val="0"/>
                        </a:spcAft>
                      </a:pPr>
                      <a:r>
                        <a:rPr lang="en-US" sz="1200" dirty="0">
                          <a:effectLst/>
                        </a:rPr>
                        <a:t> </a:t>
                      </a:r>
                      <a:endParaRPr lang="en-GB" sz="1200" dirty="0">
                        <a:effectLst/>
                        <a:latin typeface="Cambria"/>
                        <a:ea typeface="MS Mincho"/>
                        <a:cs typeface="Arial"/>
                      </a:endParaRPr>
                    </a:p>
                  </a:txBody>
                  <a:tcPr marL="23793" marR="23793" marT="0" marB="0"/>
                </a:tc>
                <a:tc>
                  <a:txBody>
                    <a:bodyPr/>
                    <a:lstStyle/>
                    <a:p>
                      <a:pPr>
                        <a:spcAft>
                          <a:spcPts val="0"/>
                        </a:spcAft>
                      </a:pPr>
                      <a:r>
                        <a:rPr lang="en-US" sz="1200" dirty="0">
                          <a:effectLst/>
                        </a:rPr>
                        <a:t> </a:t>
                      </a:r>
                      <a:endParaRPr lang="en-GB" sz="1200" dirty="0">
                        <a:effectLst/>
                      </a:endParaRPr>
                    </a:p>
                    <a:p>
                      <a:pPr>
                        <a:spcAft>
                          <a:spcPts val="0"/>
                        </a:spcAft>
                      </a:pPr>
                      <a:r>
                        <a:rPr lang="en-US" sz="1200" dirty="0">
                          <a:effectLst/>
                        </a:rPr>
                        <a:t>Doctor/nurse involving patients in decisions about care and treatment [E]</a:t>
                      </a:r>
                      <a:endParaRPr lang="en-GB" sz="1200" dirty="0">
                        <a:effectLst/>
                      </a:endParaRPr>
                    </a:p>
                    <a:p>
                      <a:pPr>
                        <a:spcAft>
                          <a:spcPts val="0"/>
                        </a:spcAft>
                      </a:pPr>
                      <a:r>
                        <a:rPr lang="en-US" sz="1200" dirty="0">
                          <a:effectLst/>
                        </a:rPr>
                        <a:t>People reporting they could choose the kind of care and support they needed and how they might receive it [G]</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23793" marR="23793" marT="0" marB="0"/>
                </a:tc>
              </a:tr>
            </a:tbl>
          </a:graphicData>
        </a:graphic>
      </p:graphicFrame>
    </p:spTree>
    <p:extLst>
      <p:ext uri="{BB962C8B-B14F-4D97-AF65-F5344CB8AC3E}">
        <p14:creationId xmlns:p14="http://schemas.microsoft.com/office/powerpoint/2010/main" val="33718323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1810544" cy="922337"/>
          </a:xfrm>
        </p:spPr>
        <p:txBody>
          <a:bodyPr>
            <a:normAutofit fontScale="90000"/>
          </a:bodyPr>
          <a:lstStyle/>
          <a:p>
            <a:r>
              <a:rPr lang="en-GB" altLang="en-US" sz="2000" b="1" dirty="0" smtClean="0"/>
              <a:t>Domain 6: </a:t>
            </a:r>
            <a:br>
              <a:rPr lang="en-GB" altLang="en-US" sz="2000" b="1" dirty="0" smtClean="0"/>
            </a:br>
            <a:r>
              <a:rPr lang="en-GB" altLang="en-US" sz="2000" b="1" dirty="0" smtClean="0"/>
              <a:t>User and Carer Experiences - 2</a:t>
            </a:r>
          </a:p>
        </p:txBody>
      </p:sp>
      <p:sp>
        <p:nvSpPr>
          <p:cNvPr id="4" name="Rectangle 1"/>
          <p:cNvSpPr>
            <a:spLocks noChangeArrowheads="1"/>
          </p:cNvSpPr>
          <p:nvPr/>
        </p:nvSpPr>
        <p:spPr bwMode="auto">
          <a:xfrm>
            <a:off x="1987550" y="1025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28053706"/>
              </p:ext>
            </p:extLst>
          </p:nvPr>
        </p:nvGraphicFramePr>
        <p:xfrm>
          <a:off x="2483768" y="332656"/>
          <a:ext cx="5976664" cy="5852160"/>
        </p:xfrm>
        <a:graphic>
          <a:graphicData uri="http://schemas.openxmlformats.org/drawingml/2006/table">
            <a:tbl>
              <a:tblPr firstRow="1" firstCol="1" bandRow="1">
                <a:tableStyleId>{5C22544A-7EE6-4342-B048-85BDC9FD1C3A}</a:tableStyleId>
              </a:tblPr>
              <a:tblGrid>
                <a:gridCol w="1142411"/>
                <a:gridCol w="4834253"/>
              </a:tblGrid>
              <a:tr h="257412">
                <a:tc>
                  <a:txBody>
                    <a:bodyPr/>
                    <a:lstStyle/>
                    <a:p>
                      <a:pPr>
                        <a:spcAft>
                          <a:spcPts val="0"/>
                        </a:spcAft>
                      </a:pPr>
                      <a:r>
                        <a:rPr lang="en-US" sz="1200" dirty="0">
                          <a:effectLst/>
                        </a:rPr>
                        <a:t> </a:t>
                      </a:r>
                      <a:endParaRPr lang="en-GB" sz="1200" dirty="0">
                        <a:effectLst/>
                      </a:endParaRPr>
                    </a:p>
                    <a:p>
                      <a:pPr algn="ctr">
                        <a:spcAft>
                          <a:spcPts val="0"/>
                        </a:spcAft>
                      </a:pPr>
                      <a:r>
                        <a:rPr lang="en-US" sz="1200" dirty="0">
                          <a:effectLst/>
                        </a:rPr>
                        <a:t>AREA</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23793" marR="23793" marT="0" marB="0"/>
                </a:tc>
                <a:tc>
                  <a:txBody>
                    <a:bodyPr/>
                    <a:lstStyle/>
                    <a:p>
                      <a:pPr>
                        <a:spcAft>
                          <a:spcPts val="0"/>
                        </a:spcAft>
                      </a:pPr>
                      <a:r>
                        <a:rPr lang="en-US" sz="1200">
                          <a:effectLst/>
                        </a:rPr>
                        <a:t> </a:t>
                      </a:r>
                      <a:endParaRPr lang="en-GB" sz="1200">
                        <a:effectLst/>
                      </a:endParaRPr>
                    </a:p>
                    <a:p>
                      <a:pPr algn="ctr">
                        <a:spcAft>
                          <a:spcPts val="0"/>
                        </a:spcAft>
                      </a:pPr>
                      <a:r>
                        <a:rPr lang="en-US" sz="1200">
                          <a:effectLst/>
                        </a:rPr>
                        <a:t>EXAMPLES OF POTENTIAL MEASURES</a:t>
                      </a:r>
                      <a:endParaRPr lang="en-GB" sz="1200">
                        <a:effectLst/>
                      </a:endParaRPr>
                    </a:p>
                    <a:p>
                      <a:pPr algn="ctr">
                        <a:spcAft>
                          <a:spcPts val="0"/>
                        </a:spcAft>
                      </a:pPr>
                      <a:r>
                        <a:rPr lang="en-US" sz="1200">
                          <a:effectLst/>
                        </a:rPr>
                        <a:t> </a:t>
                      </a:r>
                      <a:endParaRPr lang="en-GB" sz="1200">
                        <a:effectLst/>
                        <a:latin typeface="Cambria"/>
                        <a:ea typeface="MS Mincho"/>
                        <a:cs typeface="Arial"/>
                      </a:endParaRPr>
                    </a:p>
                  </a:txBody>
                  <a:tcPr marL="23793" marR="23793" marT="0" marB="0"/>
                </a:tc>
              </a:tr>
              <a:tr h="1859085">
                <a:tc>
                  <a:txBody>
                    <a:bodyPr/>
                    <a:lstStyle/>
                    <a:p>
                      <a:pPr algn="ctr">
                        <a:spcAft>
                          <a:spcPts val="0"/>
                        </a:spcAft>
                      </a:pPr>
                      <a:r>
                        <a:rPr lang="en-US" sz="1200" dirty="0">
                          <a:effectLst/>
                        </a:rPr>
                        <a:t> </a:t>
                      </a:r>
                      <a:endParaRPr lang="en-GB" sz="1200" dirty="0">
                        <a:effectLst/>
                      </a:endParaRPr>
                    </a:p>
                    <a:p>
                      <a:pPr algn="ctr">
                        <a:spcAft>
                          <a:spcPts val="0"/>
                        </a:spcAft>
                      </a:pPr>
                      <a:r>
                        <a:rPr lang="en-US" sz="1200" dirty="0">
                          <a:effectLst/>
                        </a:rPr>
                        <a:t>Communication and Information</a:t>
                      </a:r>
                      <a:endParaRPr lang="en-GB" sz="1200" dirty="0">
                        <a:effectLst/>
                      </a:endParaRPr>
                    </a:p>
                    <a:p>
                      <a:pPr algn="ctr">
                        <a:spcAft>
                          <a:spcPts val="0"/>
                        </a:spcAft>
                      </a:pPr>
                      <a:r>
                        <a:rPr lang="en-US" sz="1200" dirty="0">
                          <a:effectLst/>
                        </a:rPr>
                        <a:t> </a:t>
                      </a:r>
                      <a:endParaRPr lang="en-GB" sz="1200" dirty="0">
                        <a:effectLst/>
                        <a:latin typeface="Cambria"/>
                        <a:ea typeface="MS Mincho"/>
                        <a:cs typeface="Arial"/>
                      </a:endParaRPr>
                    </a:p>
                  </a:txBody>
                  <a:tcPr marL="23793" marR="23793" marT="0" marB="0"/>
                </a:tc>
                <a:tc>
                  <a:txBody>
                    <a:bodyPr/>
                    <a:lstStyle/>
                    <a:p>
                      <a:pPr>
                        <a:spcAft>
                          <a:spcPts val="0"/>
                        </a:spcAft>
                      </a:pPr>
                      <a:r>
                        <a:rPr lang="en-US" sz="1200" dirty="0">
                          <a:effectLst/>
                        </a:rPr>
                        <a:t> </a:t>
                      </a:r>
                      <a:endParaRPr lang="en-GB" sz="1200" dirty="0">
                        <a:effectLst/>
                      </a:endParaRPr>
                    </a:p>
                    <a:p>
                      <a:pPr>
                        <a:spcAft>
                          <a:spcPts val="0"/>
                        </a:spcAft>
                      </a:pPr>
                      <a:r>
                        <a:rPr lang="en-US" sz="1200" dirty="0">
                          <a:effectLst/>
                        </a:rPr>
                        <a:t>Ability and knowledge on who to contact for care, especially when primary care services are closed [A]</a:t>
                      </a:r>
                      <a:endParaRPr lang="en-GB" sz="1200" dirty="0">
                        <a:effectLst/>
                      </a:endParaRPr>
                    </a:p>
                    <a:p>
                      <a:pPr>
                        <a:spcAft>
                          <a:spcPts val="0"/>
                        </a:spcAft>
                      </a:pPr>
                      <a:r>
                        <a:rPr lang="en-US" sz="1200" dirty="0">
                          <a:effectLst/>
                        </a:rPr>
                        <a:t>Doctor spending enough time with the patient [E]</a:t>
                      </a:r>
                      <a:endParaRPr lang="en-GB" sz="1200" dirty="0">
                        <a:effectLst/>
                      </a:endParaRPr>
                    </a:p>
                    <a:p>
                      <a:pPr>
                        <a:spcAft>
                          <a:spcPts val="0"/>
                        </a:spcAft>
                      </a:pPr>
                      <a:r>
                        <a:rPr lang="en-US" sz="1200" dirty="0">
                          <a:effectLst/>
                        </a:rPr>
                        <a:t>Doctor giving easy to understand explanations [E]</a:t>
                      </a:r>
                      <a:endParaRPr lang="en-GB" sz="1200" dirty="0">
                        <a:effectLst/>
                      </a:endParaRPr>
                    </a:p>
                    <a:p>
                      <a:pPr>
                        <a:spcAft>
                          <a:spcPts val="0"/>
                        </a:spcAft>
                      </a:pPr>
                      <a:r>
                        <a:rPr lang="en-US" sz="1200" dirty="0">
                          <a:effectLst/>
                        </a:rPr>
                        <a:t>Doctor giving time to raise concerns [E]</a:t>
                      </a:r>
                      <a:endParaRPr lang="en-GB" sz="1200" dirty="0">
                        <a:effectLst/>
                      </a:endParaRPr>
                    </a:p>
                    <a:p>
                      <a:pPr>
                        <a:spcAft>
                          <a:spcPts val="0"/>
                        </a:spcAft>
                      </a:pPr>
                      <a:r>
                        <a:rPr lang="en-US" sz="1200" dirty="0">
                          <a:effectLst/>
                        </a:rPr>
                        <a:t>People reporting that they:</a:t>
                      </a:r>
                      <a:endParaRPr lang="en-GB" sz="1200" dirty="0">
                        <a:effectLst/>
                      </a:endParaRPr>
                    </a:p>
                    <a:p>
                      <a:pPr marL="342900" lvl="0" indent="-342900">
                        <a:spcAft>
                          <a:spcPts val="0"/>
                        </a:spcAft>
                        <a:buFont typeface="Symbol"/>
                        <a:buChar char=""/>
                      </a:pPr>
                      <a:r>
                        <a:rPr lang="en-US" sz="1200" dirty="0">
                          <a:effectLst/>
                        </a:rPr>
                        <a:t>were always kept informed about what the next steps in their care would be [G]</a:t>
                      </a:r>
                      <a:endParaRPr lang="en-GB" sz="1200" dirty="0">
                        <a:effectLst/>
                      </a:endParaRPr>
                    </a:p>
                    <a:p>
                      <a:pPr marL="342900" lvl="0" indent="-342900">
                        <a:spcAft>
                          <a:spcPts val="0"/>
                        </a:spcAft>
                        <a:buFont typeface="Symbol"/>
                        <a:buChar char=""/>
                      </a:pPr>
                      <a:r>
                        <a:rPr lang="en-US" sz="1200" dirty="0">
                          <a:effectLst/>
                        </a:rPr>
                        <a:t>the professionals involved talked to each other and worked as a team [G]</a:t>
                      </a:r>
                      <a:endParaRPr lang="en-GB" sz="1200" dirty="0">
                        <a:effectLst/>
                      </a:endParaRPr>
                    </a:p>
                    <a:p>
                      <a:pPr marL="342900" lvl="0" indent="-342900">
                        <a:spcAft>
                          <a:spcPts val="0"/>
                        </a:spcAft>
                        <a:buFont typeface="Symbol"/>
                        <a:buChar char=""/>
                      </a:pPr>
                      <a:r>
                        <a:rPr lang="en-US" sz="1200" dirty="0">
                          <a:effectLst/>
                        </a:rPr>
                        <a:t>knew who was the main person in charge of their care [G]</a:t>
                      </a:r>
                      <a:endParaRPr lang="en-GB" sz="1200" dirty="0">
                        <a:effectLst/>
                      </a:endParaRPr>
                    </a:p>
                    <a:p>
                      <a:pPr marL="342900" lvl="0" indent="-342900">
                        <a:spcAft>
                          <a:spcPts val="0"/>
                        </a:spcAft>
                        <a:buFont typeface="Symbol"/>
                        <a:buChar char=""/>
                      </a:pPr>
                      <a:r>
                        <a:rPr lang="en-US" sz="1200" dirty="0">
                          <a:effectLst/>
                        </a:rPr>
                        <a:t>had one first point of contact [G], who understood the person and their condition(s) [G]; could go to the care professional with questions at any time [G]; and get other services and help, and to put everything together [G]</a:t>
                      </a:r>
                      <a:endParaRPr lang="en-GB" sz="1200" dirty="0">
                        <a:effectLst/>
                      </a:endParaRPr>
                    </a:p>
                    <a:p>
                      <a:pPr marL="342900" lvl="0" indent="-342900">
                        <a:spcAft>
                          <a:spcPts val="0"/>
                        </a:spcAft>
                        <a:buFont typeface="Symbol"/>
                        <a:buChar char=""/>
                      </a:pPr>
                      <a:r>
                        <a:rPr lang="en-US" sz="1200" dirty="0">
                          <a:effectLst/>
                        </a:rPr>
                        <a:t>had the information and support needed in order to remain as independent as possible [GF];</a:t>
                      </a:r>
                      <a:endParaRPr lang="en-GB" sz="1200" dirty="0">
                        <a:effectLst/>
                      </a:endParaRPr>
                    </a:p>
                    <a:p>
                      <a:pPr marL="342900" lvl="0" indent="-342900">
                        <a:spcAft>
                          <a:spcPts val="0"/>
                        </a:spcAft>
                        <a:buFont typeface="Symbol"/>
                        <a:buChar char=""/>
                      </a:pPr>
                      <a:r>
                        <a:rPr lang="en-US" sz="1200" dirty="0">
                          <a:effectLst/>
                        </a:rPr>
                        <a:t>see personal health and care records at any time to check what was going on [G] – ability to decide who to share them with and correct any mistakes in the information. </a:t>
                      </a:r>
                      <a:endParaRPr lang="en-GB" sz="1200" dirty="0">
                        <a:effectLst/>
                      </a:endParaRPr>
                    </a:p>
                    <a:p>
                      <a:pPr marL="342900" lvl="0" indent="-342900">
                        <a:spcAft>
                          <a:spcPts val="0"/>
                        </a:spcAft>
                        <a:buFont typeface="Symbol"/>
                        <a:buChar char=""/>
                      </a:pPr>
                      <a:r>
                        <a:rPr lang="en-US" sz="1200" dirty="0">
                          <a:effectLst/>
                        </a:rPr>
                        <a:t>information given at the right times, appropriate to person’s condition and circumstances, easy to understand, and up to date [G] </a:t>
                      </a:r>
                      <a:endParaRPr lang="en-GB" sz="1200" dirty="0">
                        <a:effectLst/>
                      </a:endParaRPr>
                    </a:p>
                    <a:p>
                      <a:pPr marL="342900" lvl="0" indent="-342900">
                        <a:spcAft>
                          <a:spcPts val="0"/>
                        </a:spcAft>
                        <a:buFont typeface="Symbol"/>
                        <a:buChar char=""/>
                      </a:pPr>
                      <a:r>
                        <a:rPr lang="en-US" sz="1200" dirty="0">
                          <a:effectLst/>
                        </a:rPr>
                        <a:t>told about the other services that were available, including local and national support </a:t>
                      </a:r>
                      <a:r>
                        <a:rPr lang="en-US" sz="1200" dirty="0" err="1">
                          <a:effectLst/>
                        </a:rPr>
                        <a:t>organisations</a:t>
                      </a:r>
                      <a:r>
                        <a:rPr lang="en-US" sz="1200" dirty="0">
                          <a:effectLst/>
                        </a:rPr>
                        <a:t> [G]. </a:t>
                      </a:r>
                      <a:endParaRPr lang="en-GB" sz="1200" dirty="0">
                        <a:effectLst/>
                      </a:endParaRPr>
                    </a:p>
                    <a:p>
                      <a:pPr marL="342900" lvl="0" indent="-342900">
                        <a:spcAft>
                          <a:spcPts val="0"/>
                        </a:spcAft>
                        <a:buFont typeface="Symbol"/>
                        <a:buChar char=""/>
                      </a:pPr>
                      <a:r>
                        <a:rPr lang="en-US" sz="1200" dirty="0">
                          <a:effectLst/>
                        </a:rPr>
                        <a:t>not left alone to make sense of information [G]</a:t>
                      </a:r>
                      <a:endParaRPr lang="en-GB" sz="1200" dirty="0">
                        <a:effectLst/>
                      </a:endParaRPr>
                    </a:p>
                    <a:p>
                      <a:pPr marL="342900" lvl="0" indent="-342900">
                        <a:spcAft>
                          <a:spcPts val="0"/>
                        </a:spcAft>
                        <a:buFont typeface="Symbol"/>
                        <a:buChar char=""/>
                      </a:pPr>
                      <a:r>
                        <a:rPr lang="en-US" sz="1200" dirty="0">
                          <a:effectLst/>
                        </a:rPr>
                        <a:t>ability to meet (or phone/email) a professional when needed to ask more questions or discuss the options [G].</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23793" marR="23793" marT="0" marB="0"/>
                </a:tc>
              </a:tr>
            </a:tbl>
          </a:graphicData>
        </a:graphic>
      </p:graphicFrame>
    </p:spTree>
    <p:extLst>
      <p:ext uri="{BB962C8B-B14F-4D97-AF65-F5344CB8AC3E}">
        <p14:creationId xmlns:p14="http://schemas.microsoft.com/office/powerpoint/2010/main" val="4141757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1810544" cy="922337"/>
          </a:xfrm>
        </p:spPr>
        <p:txBody>
          <a:bodyPr>
            <a:normAutofit fontScale="90000"/>
          </a:bodyPr>
          <a:lstStyle/>
          <a:p>
            <a:r>
              <a:rPr lang="en-GB" altLang="en-US" sz="2000" b="1" dirty="0" smtClean="0"/>
              <a:t>Domain 6: </a:t>
            </a:r>
            <a:br>
              <a:rPr lang="en-GB" altLang="en-US" sz="2000" b="1" dirty="0" smtClean="0"/>
            </a:br>
            <a:r>
              <a:rPr lang="en-GB" altLang="en-US" sz="2000" b="1" dirty="0" smtClean="0"/>
              <a:t>User and Carer Experiences - 3</a:t>
            </a:r>
          </a:p>
        </p:txBody>
      </p:sp>
      <p:sp>
        <p:nvSpPr>
          <p:cNvPr id="4" name="Rectangle 1"/>
          <p:cNvSpPr>
            <a:spLocks noChangeArrowheads="1"/>
          </p:cNvSpPr>
          <p:nvPr/>
        </p:nvSpPr>
        <p:spPr bwMode="auto">
          <a:xfrm>
            <a:off x="1987550" y="1025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302534339"/>
              </p:ext>
            </p:extLst>
          </p:nvPr>
        </p:nvGraphicFramePr>
        <p:xfrm>
          <a:off x="2483768" y="332656"/>
          <a:ext cx="5976664" cy="6035040"/>
        </p:xfrm>
        <a:graphic>
          <a:graphicData uri="http://schemas.openxmlformats.org/drawingml/2006/table">
            <a:tbl>
              <a:tblPr firstRow="1" firstCol="1" bandRow="1">
                <a:tableStyleId>{5C22544A-7EE6-4342-B048-85BDC9FD1C3A}</a:tableStyleId>
              </a:tblPr>
              <a:tblGrid>
                <a:gridCol w="1142411"/>
                <a:gridCol w="4834253"/>
              </a:tblGrid>
              <a:tr h="257412">
                <a:tc>
                  <a:txBody>
                    <a:bodyPr/>
                    <a:lstStyle/>
                    <a:p>
                      <a:pPr>
                        <a:spcAft>
                          <a:spcPts val="0"/>
                        </a:spcAft>
                      </a:pPr>
                      <a:r>
                        <a:rPr lang="en-US" sz="1200" dirty="0">
                          <a:effectLst/>
                        </a:rPr>
                        <a:t> </a:t>
                      </a:r>
                      <a:endParaRPr lang="en-GB" sz="1200" dirty="0">
                        <a:effectLst/>
                      </a:endParaRPr>
                    </a:p>
                    <a:p>
                      <a:pPr algn="ctr">
                        <a:spcAft>
                          <a:spcPts val="0"/>
                        </a:spcAft>
                      </a:pPr>
                      <a:r>
                        <a:rPr lang="en-US" sz="1200" dirty="0">
                          <a:effectLst/>
                        </a:rPr>
                        <a:t>AREA</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23793" marR="23793" marT="0" marB="0"/>
                </a:tc>
                <a:tc>
                  <a:txBody>
                    <a:bodyPr/>
                    <a:lstStyle/>
                    <a:p>
                      <a:pPr>
                        <a:spcAft>
                          <a:spcPts val="0"/>
                        </a:spcAft>
                      </a:pPr>
                      <a:r>
                        <a:rPr lang="en-US" sz="1200">
                          <a:effectLst/>
                        </a:rPr>
                        <a:t> </a:t>
                      </a:r>
                      <a:endParaRPr lang="en-GB" sz="1200">
                        <a:effectLst/>
                      </a:endParaRPr>
                    </a:p>
                    <a:p>
                      <a:pPr algn="ctr">
                        <a:spcAft>
                          <a:spcPts val="0"/>
                        </a:spcAft>
                      </a:pPr>
                      <a:r>
                        <a:rPr lang="en-US" sz="1200">
                          <a:effectLst/>
                        </a:rPr>
                        <a:t>EXAMPLES OF POTENTIAL MEASURES</a:t>
                      </a:r>
                      <a:endParaRPr lang="en-GB" sz="1200">
                        <a:effectLst/>
                      </a:endParaRPr>
                    </a:p>
                    <a:p>
                      <a:pPr algn="ctr">
                        <a:spcAft>
                          <a:spcPts val="0"/>
                        </a:spcAft>
                      </a:pPr>
                      <a:r>
                        <a:rPr lang="en-US" sz="1200">
                          <a:effectLst/>
                        </a:rPr>
                        <a:t> </a:t>
                      </a:r>
                      <a:endParaRPr lang="en-GB" sz="1200">
                        <a:effectLst/>
                        <a:latin typeface="Cambria"/>
                        <a:ea typeface="MS Mincho"/>
                        <a:cs typeface="Arial"/>
                      </a:endParaRPr>
                    </a:p>
                  </a:txBody>
                  <a:tcPr marL="23793" marR="23793" marT="0" marB="0"/>
                </a:tc>
              </a:tr>
              <a:tr h="786536">
                <a:tc>
                  <a:txBody>
                    <a:bodyPr/>
                    <a:lstStyle/>
                    <a:p>
                      <a:pPr algn="ctr">
                        <a:spcAft>
                          <a:spcPts val="0"/>
                        </a:spcAft>
                      </a:pPr>
                      <a:r>
                        <a:rPr lang="en-US" sz="1200" dirty="0">
                          <a:effectLst/>
                        </a:rPr>
                        <a:t> </a:t>
                      </a:r>
                      <a:endParaRPr lang="en-GB" sz="1200" dirty="0">
                        <a:effectLst/>
                      </a:endParaRPr>
                    </a:p>
                    <a:p>
                      <a:pPr algn="ctr">
                        <a:spcAft>
                          <a:spcPts val="0"/>
                        </a:spcAft>
                      </a:pPr>
                      <a:r>
                        <a:rPr lang="en-US" sz="1200" dirty="0">
                          <a:effectLst/>
                        </a:rPr>
                        <a:t>Care planning</a:t>
                      </a:r>
                      <a:endParaRPr lang="en-GB" sz="1200" dirty="0">
                        <a:effectLst/>
                      </a:endParaRPr>
                    </a:p>
                    <a:p>
                      <a:pPr algn="ctr">
                        <a:spcAft>
                          <a:spcPts val="0"/>
                        </a:spcAft>
                      </a:pPr>
                      <a:r>
                        <a:rPr lang="en-US" sz="1200" dirty="0">
                          <a:effectLst/>
                        </a:rPr>
                        <a:t> </a:t>
                      </a:r>
                      <a:endParaRPr lang="en-GB" sz="1200" dirty="0">
                        <a:effectLst/>
                        <a:latin typeface="Cambria"/>
                        <a:ea typeface="MS Mincho"/>
                        <a:cs typeface="Arial"/>
                      </a:endParaRPr>
                    </a:p>
                  </a:txBody>
                  <a:tcPr marL="23793" marR="23793" marT="0" marB="0"/>
                </a:tc>
                <a:tc>
                  <a:txBody>
                    <a:bodyPr/>
                    <a:lstStyle/>
                    <a:p>
                      <a:pPr>
                        <a:spcAft>
                          <a:spcPts val="0"/>
                        </a:spcAft>
                      </a:pPr>
                      <a:r>
                        <a:rPr lang="en-US" sz="1200">
                          <a:effectLst/>
                        </a:rPr>
                        <a:t> </a:t>
                      </a:r>
                      <a:endParaRPr lang="en-GB" sz="1200">
                        <a:effectLst/>
                      </a:endParaRPr>
                    </a:p>
                    <a:p>
                      <a:pPr>
                        <a:spcAft>
                          <a:spcPts val="0"/>
                        </a:spcAft>
                      </a:pPr>
                      <a:r>
                        <a:rPr lang="en-US" sz="1200">
                          <a:effectLst/>
                        </a:rPr>
                        <a:t>When being discharged from hospital, was the family or home situation taking into account when planning discharge [A]</a:t>
                      </a:r>
                      <a:endParaRPr lang="en-GB" sz="1200">
                        <a:effectLst/>
                      </a:endParaRPr>
                    </a:p>
                    <a:p>
                      <a:pPr>
                        <a:spcAft>
                          <a:spcPts val="0"/>
                        </a:spcAft>
                      </a:pPr>
                      <a:r>
                        <a:rPr lang="en-US" sz="1200">
                          <a:effectLst/>
                        </a:rPr>
                        <a:t>Participation in care planning [E,F]</a:t>
                      </a:r>
                      <a:endParaRPr lang="en-GB" sz="1200">
                        <a:effectLst/>
                      </a:endParaRPr>
                    </a:p>
                    <a:p>
                      <a:pPr marL="342900" lvl="0" indent="-342900">
                        <a:spcAft>
                          <a:spcPts val="0"/>
                        </a:spcAft>
                        <a:buFont typeface="Symbol"/>
                        <a:buChar char=""/>
                      </a:pPr>
                      <a:r>
                        <a:rPr lang="en-US" sz="1200">
                          <a:effectLst/>
                        </a:rPr>
                        <a:t>Knowing what is in the care plan [G]</a:t>
                      </a:r>
                      <a:endParaRPr lang="en-GB" sz="1200">
                        <a:effectLst/>
                      </a:endParaRPr>
                    </a:p>
                    <a:p>
                      <a:pPr marL="342900" lvl="0" indent="-342900">
                        <a:spcAft>
                          <a:spcPts val="0"/>
                        </a:spcAft>
                        <a:buFont typeface="Symbol"/>
                        <a:buChar char=""/>
                      </a:pPr>
                      <a:r>
                        <a:rPr lang="en-US" sz="1200">
                          <a:effectLst/>
                        </a:rPr>
                        <a:t>Care plan entered onto patient record [G]</a:t>
                      </a:r>
                      <a:endParaRPr lang="en-GB" sz="1200">
                        <a:effectLst/>
                      </a:endParaRPr>
                    </a:p>
                    <a:p>
                      <a:pPr marL="342900" lvl="0" indent="-342900">
                        <a:spcAft>
                          <a:spcPts val="0"/>
                        </a:spcAft>
                        <a:buFont typeface="Symbol"/>
                        <a:buChar char=""/>
                      </a:pPr>
                      <a:r>
                        <a:rPr lang="en-US" sz="1200">
                          <a:effectLst/>
                        </a:rPr>
                        <a:t>Regular reviews of care plan [G]</a:t>
                      </a:r>
                      <a:endParaRPr lang="en-GB" sz="1200">
                        <a:effectLst/>
                      </a:endParaRPr>
                    </a:p>
                    <a:p>
                      <a:pPr marL="342900" lvl="0" indent="-342900">
                        <a:spcAft>
                          <a:spcPts val="0"/>
                        </a:spcAft>
                        <a:buFont typeface="Symbol"/>
                        <a:buChar char=""/>
                      </a:pPr>
                      <a:r>
                        <a:rPr lang="en-US" sz="1200">
                          <a:effectLst/>
                        </a:rPr>
                        <a:t>Comprehensive reviews of medicines [G]</a:t>
                      </a:r>
                      <a:endParaRPr lang="en-GB" sz="1200">
                        <a:effectLst/>
                      </a:endParaRPr>
                    </a:p>
                    <a:p>
                      <a:pPr marL="342900" lvl="0" indent="-342900">
                        <a:spcAft>
                          <a:spcPts val="0"/>
                        </a:spcAft>
                        <a:buFont typeface="Symbol"/>
                        <a:buChar char=""/>
                      </a:pPr>
                      <a:r>
                        <a:rPr lang="en-US" sz="1200">
                          <a:effectLst/>
                        </a:rPr>
                        <a:t>Care plan known in advance by professionals when using a new service, and respected [G]</a:t>
                      </a:r>
                      <a:endParaRPr lang="en-GB" sz="1200">
                        <a:effectLst/>
                      </a:endParaRPr>
                    </a:p>
                    <a:p>
                      <a:pPr>
                        <a:spcAft>
                          <a:spcPts val="0"/>
                        </a:spcAft>
                      </a:pPr>
                      <a:r>
                        <a:rPr lang="en-US" sz="1200">
                          <a:effectLst/>
                        </a:rPr>
                        <a:t> </a:t>
                      </a:r>
                      <a:endParaRPr lang="en-GB" sz="1200">
                        <a:effectLst/>
                        <a:latin typeface="Cambria"/>
                        <a:ea typeface="MS Mincho"/>
                        <a:cs typeface="Arial"/>
                      </a:endParaRPr>
                    </a:p>
                  </a:txBody>
                  <a:tcPr marL="23793" marR="23793" marT="0" marB="0"/>
                </a:tc>
              </a:tr>
              <a:tr h="858040">
                <a:tc>
                  <a:txBody>
                    <a:bodyPr/>
                    <a:lstStyle/>
                    <a:p>
                      <a:pPr algn="ctr">
                        <a:spcAft>
                          <a:spcPts val="0"/>
                        </a:spcAft>
                      </a:pPr>
                      <a:r>
                        <a:rPr lang="en-US" sz="1200">
                          <a:effectLst/>
                        </a:rPr>
                        <a:t> </a:t>
                      </a:r>
                      <a:endParaRPr lang="en-GB" sz="1200">
                        <a:effectLst/>
                      </a:endParaRPr>
                    </a:p>
                    <a:p>
                      <a:pPr algn="ctr">
                        <a:spcAft>
                          <a:spcPts val="0"/>
                        </a:spcAft>
                      </a:pPr>
                      <a:r>
                        <a:rPr lang="en-US" sz="1200">
                          <a:effectLst/>
                        </a:rPr>
                        <a:t>Care delivery and transitions</a:t>
                      </a:r>
                      <a:endParaRPr lang="en-GB" sz="1200">
                        <a:effectLst/>
                        <a:latin typeface="Cambria"/>
                        <a:ea typeface="MS Mincho"/>
                        <a:cs typeface="Arial"/>
                      </a:endParaRPr>
                    </a:p>
                  </a:txBody>
                  <a:tcPr marL="23793" marR="23793" marT="0" marB="0"/>
                </a:tc>
                <a:tc>
                  <a:txBody>
                    <a:bodyPr/>
                    <a:lstStyle/>
                    <a:p>
                      <a:pPr>
                        <a:spcAft>
                          <a:spcPts val="0"/>
                        </a:spcAft>
                      </a:pPr>
                      <a:r>
                        <a:rPr lang="en-US" sz="1200">
                          <a:effectLst/>
                        </a:rPr>
                        <a:t> </a:t>
                      </a:r>
                      <a:endParaRPr lang="en-GB" sz="1200">
                        <a:effectLst/>
                      </a:endParaRPr>
                    </a:p>
                    <a:p>
                      <a:pPr>
                        <a:spcAft>
                          <a:spcPts val="0"/>
                        </a:spcAft>
                      </a:pPr>
                      <a:r>
                        <a:rPr lang="en-US" sz="1200">
                          <a:effectLst/>
                        </a:rPr>
                        <a:t>Patients report unnecessary care (e.g. tests, procedures, ER visits and hospitalisations) [D]</a:t>
                      </a:r>
                      <a:endParaRPr lang="en-GB" sz="1200">
                        <a:effectLst/>
                      </a:endParaRPr>
                    </a:p>
                    <a:p>
                      <a:pPr>
                        <a:spcAft>
                          <a:spcPts val="0"/>
                        </a:spcAft>
                      </a:pPr>
                      <a:r>
                        <a:rPr lang="en-US" sz="1200">
                          <a:effectLst/>
                        </a:rPr>
                        <a:t>Patients report gaps in scheduled care – e.g. missed consultations, medical test, and/or prescribed medications [E]</a:t>
                      </a:r>
                      <a:endParaRPr lang="en-GB" sz="1200">
                        <a:effectLst/>
                      </a:endParaRPr>
                    </a:p>
                    <a:p>
                      <a:pPr>
                        <a:spcAft>
                          <a:spcPts val="0"/>
                        </a:spcAft>
                      </a:pPr>
                      <a:r>
                        <a:rPr lang="en-US" sz="1200">
                          <a:effectLst/>
                        </a:rPr>
                        <a:t>Clear plan when moving from one service to another [G]</a:t>
                      </a:r>
                      <a:endParaRPr lang="en-GB" sz="1200">
                        <a:effectLst/>
                      </a:endParaRPr>
                    </a:p>
                    <a:p>
                      <a:pPr>
                        <a:spcAft>
                          <a:spcPts val="0"/>
                        </a:spcAft>
                      </a:pPr>
                      <a:r>
                        <a:rPr lang="en-US" sz="1200">
                          <a:effectLst/>
                        </a:rPr>
                        <a:t>Transitions undertaken without delays [G]</a:t>
                      </a:r>
                      <a:endParaRPr lang="en-GB" sz="1200">
                        <a:effectLst/>
                      </a:endParaRPr>
                    </a:p>
                    <a:p>
                      <a:pPr>
                        <a:spcAft>
                          <a:spcPts val="0"/>
                        </a:spcAft>
                      </a:pPr>
                      <a:r>
                        <a:rPr lang="en-US" sz="1200">
                          <a:effectLst/>
                        </a:rPr>
                        <a:t>Advance knowledge of care transitions and next steps in care [G]</a:t>
                      </a:r>
                      <a:endParaRPr lang="en-GB" sz="1200">
                        <a:effectLst/>
                      </a:endParaRPr>
                    </a:p>
                    <a:p>
                      <a:pPr>
                        <a:spcAft>
                          <a:spcPts val="0"/>
                        </a:spcAft>
                      </a:pPr>
                      <a:r>
                        <a:rPr lang="en-US" sz="1200">
                          <a:effectLst/>
                        </a:rPr>
                        <a:t>New service providers knew details of person and their preferences and circumstances [G]</a:t>
                      </a:r>
                      <a:endParaRPr lang="en-GB" sz="1200">
                        <a:effectLst/>
                      </a:endParaRPr>
                    </a:p>
                    <a:p>
                      <a:pPr>
                        <a:spcAft>
                          <a:spcPts val="0"/>
                        </a:spcAft>
                      </a:pPr>
                      <a:r>
                        <a:rPr lang="en-US" sz="1200">
                          <a:effectLst/>
                        </a:rPr>
                        <a:t>Entitlements to care protected when moving from one jurisdiction to another [G]</a:t>
                      </a:r>
                      <a:endParaRPr lang="en-GB" sz="1200">
                        <a:effectLst/>
                      </a:endParaRPr>
                    </a:p>
                    <a:p>
                      <a:pPr>
                        <a:spcAft>
                          <a:spcPts val="0"/>
                        </a:spcAft>
                      </a:pPr>
                      <a:r>
                        <a:rPr lang="en-US" sz="1200">
                          <a:effectLst/>
                        </a:rPr>
                        <a:t> </a:t>
                      </a:r>
                      <a:endParaRPr lang="en-GB" sz="1200">
                        <a:effectLst/>
                        <a:latin typeface="Cambria"/>
                        <a:ea typeface="MS Mincho"/>
                        <a:cs typeface="Arial"/>
                      </a:endParaRPr>
                    </a:p>
                  </a:txBody>
                  <a:tcPr marL="23793" marR="23793" marT="0" marB="0"/>
                </a:tc>
              </a:tr>
              <a:tr h="429019">
                <a:tc>
                  <a:txBody>
                    <a:bodyPr/>
                    <a:lstStyle/>
                    <a:p>
                      <a:pPr algn="ctr">
                        <a:spcAft>
                          <a:spcPts val="0"/>
                        </a:spcAft>
                      </a:pPr>
                      <a:r>
                        <a:rPr lang="en-US" sz="1200">
                          <a:effectLst/>
                        </a:rPr>
                        <a:t> </a:t>
                      </a:r>
                      <a:endParaRPr lang="en-GB" sz="1200">
                        <a:effectLst/>
                      </a:endParaRPr>
                    </a:p>
                    <a:p>
                      <a:pPr algn="ctr">
                        <a:spcAft>
                          <a:spcPts val="0"/>
                        </a:spcAft>
                      </a:pPr>
                      <a:r>
                        <a:rPr lang="en-US" sz="1200">
                          <a:effectLst/>
                        </a:rPr>
                        <a:t>Emergencies</a:t>
                      </a:r>
                      <a:endParaRPr lang="en-GB" sz="1200">
                        <a:effectLst/>
                      </a:endParaRPr>
                    </a:p>
                    <a:p>
                      <a:pPr algn="ctr">
                        <a:spcAft>
                          <a:spcPts val="0"/>
                        </a:spcAft>
                      </a:pPr>
                      <a:r>
                        <a:rPr lang="en-US" sz="1200">
                          <a:effectLst/>
                        </a:rPr>
                        <a:t> </a:t>
                      </a:r>
                      <a:endParaRPr lang="en-GB" sz="1200">
                        <a:effectLst/>
                        <a:latin typeface="Cambria"/>
                        <a:ea typeface="MS Mincho"/>
                        <a:cs typeface="Arial"/>
                      </a:endParaRPr>
                    </a:p>
                  </a:txBody>
                  <a:tcPr marL="23793" marR="23793" marT="0" marB="0"/>
                </a:tc>
                <a:tc>
                  <a:txBody>
                    <a:bodyPr/>
                    <a:lstStyle/>
                    <a:p>
                      <a:pPr>
                        <a:spcAft>
                          <a:spcPts val="0"/>
                        </a:spcAft>
                      </a:pPr>
                      <a:r>
                        <a:rPr lang="en-US" sz="1200" dirty="0">
                          <a:effectLst/>
                        </a:rPr>
                        <a:t> </a:t>
                      </a:r>
                      <a:endParaRPr lang="en-GB" sz="1200" dirty="0">
                        <a:effectLst/>
                      </a:endParaRPr>
                    </a:p>
                    <a:p>
                      <a:pPr>
                        <a:spcAft>
                          <a:spcPts val="0"/>
                        </a:spcAft>
                      </a:pPr>
                      <a:r>
                        <a:rPr lang="en-US" sz="1200" dirty="0">
                          <a:effectLst/>
                        </a:rPr>
                        <a:t>People reporting they could plan ahead and could stay in control during emergencies [G]</a:t>
                      </a:r>
                      <a:endParaRPr lang="en-GB" sz="1200" dirty="0">
                        <a:effectLst/>
                      </a:endParaRPr>
                    </a:p>
                    <a:p>
                      <a:pPr>
                        <a:spcAft>
                          <a:spcPts val="0"/>
                        </a:spcAft>
                      </a:pPr>
                      <a:r>
                        <a:rPr lang="en-US" sz="1200" dirty="0">
                          <a:effectLst/>
                        </a:rPr>
                        <a:t>People reporting they had systems in place so they could get help at an early stage to avoid a crisis (or crisis escalation) [G]</a:t>
                      </a:r>
                      <a:endParaRPr lang="en-GB" sz="1200" dirty="0">
                        <a:effectLst/>
                      </a:endParaRPr>
                    </a:p>
                    <a:p>
                      <a:pPr>
                        <a:spcAft>
                          <a:spcPts val="0"/>
                        </a:spcAft>
                      </a:pPr>
                      <a:r>
                        <a:rPr lang="en-US" sz="1200" dirty="0">
                          <a:effectLst/>
                        </a:rPr>
                        <a:t> </a:t>
                      </a:r>
                      <a:endParaRPr lang="en-GB" sz="1200" dirty="0">
                        <a:effectLst/>
                        <a:latin typeface="Cambria"/>
                        <a:ea typeface="MS Mincho"/>
                        <a:cs typeface="Arial"/>
                      </a:endParaRPr>
                    </a:p>
                  </a:txBody>
                  <a:tcPr marL="23793" marR="23793" marT="0" marB="0"/>
                </a:tc>
              </a:tr>
            </a:tbl>
          </a:graphicData>
        </a:graphic>
      </p:graphicFrame>
    </p:spTree>
    <p:extLst>
      <p:ext uri="{BB962C8B-B14F-4D97-AF65-F5344CB8AC3E}">
        <p14:creationId xmlns:p14="http://schemas.microsoft.com/office/powerpoint/2010/main" val="19721263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altLang="en-US" sz="3200" b="1" dirty="0" smtClean="0"/>
              <a:t>Some Conclusions on Measuring </a:t>
            </a:r>
            <a:r>
              <a:rPr lang="en-GB" altLang="en-US" sz="3200" b="1" dirty="0" smtClean="0"/>
              <a:t>the Performance of Integration</a:t>
            </a:r>
            <a:endParaRPr lang="en-GB" altLang="en-US" sz="3200" b="1" dirty="0" smtClean="0"/>
          </a:p>
        </p:txBody>
      </p:sp>
      <p:sp>
        <p:nvSpPr>
          <p:cNvPr id="18435" name="Content Placeholder 2"/>
          <p:cNvSpPr>
            <a:spLocks noGrp="1"/>
          </p:cNvSpPr>
          <p:nvPr>
            <p:ph idx="1"/>
          </p:nvPr>
        </p:nvSpPr>
        <p:spPr>
          <a:xfrm>
            <a:off x="457200" y="1412875"/>
            <a:ext cx="8229600" cy="4713288"/>
          </a:xfrm>
        </p:spPr>
        <p:txBody>
          <a:bodyPr/>
          <a:lstStyle/>
          <a:p>
            <a:pPr>
              <a:buFont typeface="Wingdings" pitchFamily="2" charset="2"/>
              <a:buChar char="Ø"/>
            </a:pPr>
            <a:r>
              <a:rPr lang="en-GB" altLang="en-US" sz="2000" dirty="0" smtClean="0"/>
              <a:t>Many different tools available:</a:t>
            </a:r>
          </a:p>
          <a:p>
            <a:pPr lvl="1">
              <a:buFont typeface="Wingdings" pitchFamily="2" charset="2"/>
              <a:buChar char="Ø"/>
            </a:pPr>
            <a:r>
              <a:rPr lang="en-GB" altLang="en-US" sz="1600" dirty="0" smtClean="0"/>
              <a:t>Need to define the client group</a:t>
            </a:r>
          </a:p>
          <a:p>
            <a:pPr lvl="1">
              <a:buFont typeface="Wingdings" pitchFamily="2" charset="2"/>
              <a:buChar char="Ø"/>
            </a:pPr>
            <a:r>
              <a:rPr lang="en-GB" altLang="en-US" sz="1600" dirty="0" smtClean="0"/>
              <a:t>Need to understand the goal in terms of outcomes to patients and service users</a:t>
            </a:r>
          </a:p>
          <a:p>
            <a:pPr lvl="1">
              <a:buFont typeface="Wingdings" pitchFamily="2" charset="2"/>
              <a:buChar char="Ø"/>
            </a:pPr>
            <a:r>
              <a:rPr lang="en-GB" altLang="en-US" sz="1600" dirty="0" smtClean="0"/>
              <a:t>Need to create ‘measurable’ outcomes and experiences</a:t>
            </a:r>
          </a:p>
          <a:p>
            <a:pPr lvl="1">
              <a:buFont typeface="Wingdings" pitchFamily="2" charset="2"/>
              <a:buChar char="Ø"/>
            </a:pPr>
            <a:r>
              <a:rPr lang="en-GB" altLang="en-US" sz="1600" dirty="0" smtClean="0"/>
              <a:t>Measures need to mean something – i.e. that actions can follow</a:t>
            </a:r>
          </a:p>
          <a:p>
            <a:pPr>
              <a:buFont typeface="Wingdings" pitchFamily="2" charset="2"/>
              <a:buChar char="Ø"/>
            </a:pPr>
            <a:r>
              <a:rPr lang="en-GB" altLang="en-US" sz="2000" dirty="0" smtClean="0"/>
              <a:t>Patients and users tend to understand the term ‘care co-ordination’ or ‘continuity of care’ – e.g. to what extent they feel that care is co-ordinated around their needs</a:t>
            </a:r>
          </a:p>
          <a:p>
            <a:pPr>
              <a:buFont typeface="Wingdings" pitchFamily="2" charset="2"/>
              <a:buChar char="Ø"/>
            </a:pPr>
            <a:r>
              <a:rPr lang="en-GB" altLang="en-US" sz="2000" dirty="0" smtClean="0"/>
              <a:t>Baseline on measures required on which to base progress over time</a:t>
            </a:r>
          </a:p>
          <a:p>
            <a:pPr>
              <a:buFont typeface="Wingdings" pitchFamily="2" charset="2"/>
              <a:buChar char="Ø"/>
            </a:pPr>
            <a:r>
              <a:rPr lang="en-GB" altLang="en-US" sz="2000" dirty="0" smtClean="0"/>
              <a:t>Link measures to other data – e.g. on clinical outcomes, utilisation, costs</a:t>
            </a:r>
          </a:p>
          <a:p>
            <a:pPr>
              <a:buFont typeface="Wingdings" pitchFamily="2" charset="2"/>
              <a:buChar char="Ø"/>
            </a:pPr>
            <a:r>
              <a:rPr lang="en-GB" altLang="en-US" sz="2000" dirty="0" smtClean="0"/>
              <a:t>Where possible, benchmark performance with others or investigate with a matched ‘control’</a:t>
            </a:r>
          </a:p>
          <a:p>
            <a:pPr>
              <a:buFont typeface="Wingdings" pitchFamily="2" charset="2"/>
              <a:buChar char="Ø"/>
            </a:pPr>
            <a:r>
              <a:rPr lang="en-GB" altLang="en-US" sz="2000" dirty="0" smtClean="0"/>
              <a:t>Use data in ‘real time’ to monitor progress and drive performance</a:t>
            </a:r>
          </a:p>
        </p:txBody>
      </p:sp>
    </p:spTree>
    <p:extLst>
      <p:ext uri="{BB962C8B-B14F-4D97-AF65-F5344CB8AC3E}">
        <p14:creationId xmlns:p14="http://schemas.microsoft.com/office/powerpoint/2010/main" val="38614732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Contact</a:t>
            </a:r>
            <a:endParaRPr lang="en-GB" sz="3200" b="1" dirty="0"/>
          </a:p>
        </p:txBody>
      </p:sp>
      <p:sp>
        <p:nvSpPr>
          <p:cNvPr id="3" name="Content Placeholder 2"/>
          <p:cNvSpPr>
            <a:spLocks noGrp="1"/>
          </p:cNvSpPr>
          <p:nvPr>
            <p:ph idx="1"/>
          </p:nvPr>
        </p:nvSpPr>
        <p:spPr/>
        <p:txBody>
          <a:bodyPr/>
          <a:lstStyle/>
          <a:p>
            <a:pPr marL="0" indent="0" algn="ctr">
              <a:buNone/>
            </a:pPr>
            <a:r>
              <a:rPr lang="en-GB" b="1" dirty="0" smtClean="0"/>
              <a:t>Dr Nick Goodwin</a:t>
            </a:r>
          </a:p>
          <a:p>
            <a:pPr marL="0" indent="0" algn="ctr">
              <a:buNone/>
            </a:pPr>
            <a:r>
              <a:rPr lang="en-GB" sz="2800" dirty="0" smtClean="0"/>
              <a:t>CEO, International Foundation for Integrated Care</a:t>
            </a:r>
          </a:p>
          <a:p>
            <a:pPr marL="0" indent="0" algn="ctr">
              <a:buNone/>
            </a:pPr>
            <a:r>
              <a:rPr lang="en-GB" sz="2400" dirty="0" smtClean="0"/>
              <a:t>nickgoodwin@integratedcarefoundation.org</a:t>
            </a:r>
          </a:p>
          <a:p>
            <a:pPr marL="0" indent="0" algn="ctr">
              <a:buNone/>
            </a:pPr>
            <a:r>
              <a:rPr lang="en-GB" sz="2400" dirty="0" smtClean="0">
                <a:hlinkClick r:id="rId3"/>
              </a:rPr>
              <a:t>www.integratedcarefoundation.org</a:t>
            </a:r>
            <a:endParaRPr lang="en-GB" sz="2400" dirty="0" smtClean="0"/>
          </a:p>
        </p:txBody>
      </p:sp>
      <p:pic>
        <p:nvPicPr>
          <p:cNvPr id="5" name="Picture 4" descr="Home">
            <a:hlinkClick r:id="rId3" tooltip="Home"/>
          </p:cNvPr>
          <p:cNvPicPr/>
          <p:nvPr/>
        </p:nvPicPr>
        <p:blipFill>
          <a:blip r:embed="rId4">
            <a:extLst>
              <a:ext uri="{28A0092B-C50C-407E-A947-70E740481C1C}">
                <a14:useLocalDpi xmlns:a14="http://schemas.microsoft.com/office/drawing/2010/main" val="0"/>
              </a:ext>
            </a:extLst>
          </a:blip>
          <a:srcRect/>
          <a:stretch>
            <a:fillRect/>
          </a:stretch>
        </p:blipFill>
        <p:spPr bwMode="auto">
          <a:xfrm>
            <a:off x="2051720" y="4149080"/>
            <a:ext cx="5256584" cy="1728192"/>
          </a:xfrm>
          <a:prstGeom prst="rect">
            <a:avLst/>
          </a:prstGeom>
          <a:noFill/>
          <a:ln>
            <a:noFill/>
          </a:ln>
        </p:spPr>
      </p:pic>
    </p:spTree>
    <p:extLst>
      <p:ext uri="{BB962C8B-B14F-4D97-AF65-F5344CB8AC3E}">
        <p14:creationId xmlns:p14="http://schemas.microsoft.com/office/powerpoint/2010/main" val="1656388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1560" y="274638"/>
            <a:ext cx="8075240" cy="993775"/>
          </a:xfrm>
        </p:spPr>
        <p:txBody>
          <a:bodyPr>
            <a:normAutofit fontScale="90000"/>
          </a:bodyPr>
          <a:lstStyle/>
          <a:p>
            <a:r>
              <a:rPr lang="en-GB" dirty="0" smtClean="0"/>
              <a:t/>
            </a:r>
            <a:br>
              <a:rPr lang="en-GB" dirty="0" smtClean="0"/>
            </a:br>
            <a:r>
              <a:rPr lang="en-GB" sz="2800" b="1" dirty="0" smtClean="0"/>
              <a:t>I</a:t>
            </a:r>
            <a:r>
              <a:rPr lang="en-GB" sz="3100" b="1" dirty="0" smtClean="0"/>
              <a:t>ntegrated care is a concept centred around the needs of service users</a:t>
            </a:r>
          </a:p>
        </p:txBody>
      </p:sp>
      <p:sp>
        <p:nvSpPr>
          <p:cNvPr id="10243" name="Content Placeholder 3"/>
          <p:cNvSpPr>
            <a:spLocks noGrp="1"/>
          </p:cNvSpPr>
          <p:nvPr>
            <p:ph sz="half" idx="2"/>
          </p:nvPr>
        </p:nvSpPr>
        <p:spPr>
          <a:xfrm>
            <a:off x="539552" y="1125538"/>
            <a:ext cx="8115498" cy="5111750"/>
          </a:xfrm>
        </p:spPr>
        <p:txBody>
          <a:bodyPr/>
          <a:lstStyle/>
          <a:p>
            <a:pPr>
              <a:buFontTx/>
              <a:buNone/>
            </a:pPr>
            <a:endParaRPr lang="en-GB" sz="2000" dirty="0" smtClean="0"/>
          </a:p>
          <a:p>
            <a:pPr>
              <a:buFontTx/>
              <a:buNone/>
            </a:pPr>
            <a:endParaRPr lang="en-GB" sz="2000" dirty="0" smtClean="0"/>
          </a:p>
          <a:p>
            <a:pPr algn="ctr">
              <a:buFontTx/>
              <a:buNone/>
            </a:pPr>
            <a:r>
              <a:rPr lang="en-GB" sz="2000" dirty="0" smtClean="0"/>
              <a:t>‘</a:t>
            </a:r>
            <a:r>
              <a:rPr lang="en-GB" dirty="0" smtClean="0"/>
              <a:t>The patient’s perspective is at the heart of any discussion about integrated care.  Achieving integrated care requires those involved with planning and providing services to </a:t>
            </a:r>
            <a:r>
              <a:rPr lang="en-GB" b="1" dirty="0" smtClean="0"/>
              <a:t>‘impose the patient’s perspective as the organising principle of service delivery’</a:t>
            </a:r>
            <a:r>
              <a:rPr lang="en-GB" dirty="0" smtClean="0"/>
              <a:t> </a:t>
            </a:r>
          </a:p>
          <a:p>
            <a:pPr algn="ctr">
              <a:buFontTx/>
              <a:buNone/>
            </a:pPr>
            <a:endParaRPr lang="en-GB" dirty="0"/>
          </a:p>
          <a:p>
            <a:pPr algn="ctr">
              <a:buFontTx/>
              <a:buNone/>
            </a:pPr>
            <a:r>
              <a:rPr lang="en-GB" dirty="0" smtClean="0"/>
              <a:t>(Shaw et al, 2011, after Lloyd and Wait, 2005)</a:t>
            </a:r>
          </a:p>
          <a:p>
            <a:pPr>
              <a:buFontTx/>
              <a:buNone/>
            </a:pPr>
            <a:endParaRPr lang="en-GB" sz="2000" dirty="0"/>
          </a:p>
          <a:p>
            <a:pPr>
              <a:buFontTx/>
              <a:buNone/>
            </a:pPr>
            <a:endParaRPr lang="en-GB" sz="2000" dirty="0" smtClean="0"/>
          </a:p>
          <a:p>
            <a:pPr>
              <a:buFontTx/>
              <a:buNone/>
            </a:pPr>
            <a:endParaRPr lang="en-GB" sz="2000" dirty="0" smtClean="0"/>
          </a:p>
          <a:p>
            <a:pPr>
              <a:buFontTx/>
              <a:buNone/>
            </a:pPr>
            <a:endParaRPr lang="en-GB" sz="1600" dirty="0" smtClean="0"/>
          </a:p>
          <a:p>
            <a:pPr>
              <a:buFontTx/>
              <a:buNone/>
            </a:pPr>
            <a:endParaRPr lang="en-GB" sz="1600" dirty="0" smtClean="0"/>
          </a:p>
          <a:p>
            <a:pPr>
              <a:buFontTx/>
              <a:buNone/>
            </a:pPr>
            <a:endParaRPr lang="en-GB" sz="1600" dirty="0" smtClean="0"/>
          </a:p>
          <a:p>
            <a:pPr>
              <a:buFontTx/>
              <a:buNone/>
            </a:pPr>
            <a:endParaRPr lang="en-GB" sz="1600" dirty="0" smtClean="0"/>
          </a:p>
          <a:p>
            <a:pPr>
              <a:buFontTx/>
              <a:buNone/>
            </a:pPr>
            <a:endParaRPr lang="en-GB" sz="1600" dirty="0" smtClean="0"/>
          </a:p>
          <a:p>
            <a:pPr>
              <a:buFontTx/>
              <a:buNone/>
            </a:pPr>
            <a:endParaRPr lang="en-GB" sz="1600" dirty="0" smtClean="0"/>
          </a:p>
          <a:p>
            <a:pPr>
              <a:buFontTx/>
              <a:buNone/>
            </a:pPr>
            <a:endParaRPr lang="en-GB" sz="1400" dirty="0" smtClean="0"/>
          </a:p>
          <a:p>
            <a:pPr>
              <a:buFontTx/>
              <a:buNone/>
            </a:pPr>
            <a:endParaRPr lang="en-GB" sz="1400" dirty="0" smtClean="0"/>
          </a:p>
        </p:txBody>
      </p:sp>
    </p:spTree>
    <p:extLst>
      <p:ext uri="{BB962C8B-B14F-4D97-AF65-F5344CB8AC3E}">
        <p14:creationId xmlns:p14="http://schemas.microsoft.com/office/powerpoint/2010/main" val="3446916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GB" b="1" smtClean="0"/>
              <a:t/>
            </a:r>
            <a:br>
              <a:rPr lang="en-GB" b="1" smtClean="0"/>
            </a:br>
            <a:endParaRPr lang="en-GB" smtClean="0"/>
          </a:p>
        </p:txBody>
      </p:sp>
      <p:sp>
        <p:nvSpPr>
          <p:cNvPr id="3" name="Content Placeholder 2"/>
          <p:cNvSpPr>
            <a:spLocks noGrp="1"/>
          </p:cNvSpPr>
          <p:nvPr>
            <p:ph idx="1"/>
          </p:nvPr>
        </p:nvSpPr>
        <p:spPr>
          <a:xfrm>
            <a:off x="323528" y="548680"/>
            <a:ext cx="8363272" cy="5760640"/>
          </a:xfrm>
        </p:spPr>
        <p:txBody>
          <a:bodyPr>
            <a:normAutofit/>
          </a:bodyPr>
          <a:lstStyle/>
          <a:p>
            <a:pPr marL="0" indent="0" algn="ctr">
              <a:buFontTx/>
              <a:buNone/>
              <a:defRPr/>
            </a:pPr>
            <a:r>
              <a:rPr lang="en-GB" sz="2800" b="1" dirty="0" smtClean="0"/>
              <a:t>Who is integrated care for?</a:t>
            </a:r>
          </a:p>
          <a:p>
            <a:pPr marL="0" indent="0">
              <a:buFontTx/>
              <a:buNone/>
              <a:defRPr/>
            </a:pPr>
            <a:endParaRPr lang="en-GB" sz="2000" b="1" dirty="0" smtClean="0"/>
          </a:p>
          <a:p>
            <a:pPr>
              <a:defRPr/>
            </a:pPr>
            <a:r>
              <a:rPr lang="en-GB" sz="2200" dirty="0" smtClean="0"/>
              <a:t>Integrated care is an approach for any individuals where gaps in care, or poor care co-ordination, leads to an adverse impact on care experiences and care outcomes. </a:t>
            </a:r>
          </a:p>
          <a:p>
            <a:pPr>
              <a:defRPr/>
            </a:pPr>
            <a:r>
              <a:rPr lang="en-GB" sz="2200" dirty="0" smtClean="0"/>
              <a:t>Integrated </a:t>
            </a:r>
            <a:r>
              <a:rPr lang="en-GB" sz="2200" dirty="0"/>
              <a:t>care is </a:t>
            </a:r>
            <a:r>
              <a:rPr lang="en-GB" sz="2200" dirty="0" smtClean="0"/>
              <a:t>best </a:t>
            </a:r>
            <a:r>
              <a:rPr lang="en-GB" sz="2200" dirty="0"/>
              <a:t>suited to </a:t>
            </a:r>
            <a:r>
              <a:rPr lang="en-GB" sz="2200" dirty="0" smtClean="0"/>
              <a:t>frail </a:t>
            </a:r>
            <a:r>
              <a:rPr lang="en-GB" sz="2200" dirty="0"/>
              <a:t>older people, to those living with long-term chronic and mental health illnesses, and to those with medically complex needs or requiring urgent </a:t>
            </a:r>
            <a:r>
              <a:rPr lang="en-GB" sz="2200" dirty="0" smtClean="0"/>
              <a:t>care.</a:t>
            </a:r>
          </a:p>
          <a:p>
            <a:pPr>
              <a:defRPr/>
            </a:pPr>
            <a:r>
              <a:rPr lang="en-GB" sz="2200" dirty="0" smtClean="0"/>
              <a:t>Integrated care should </a:t>
            </a:r>
            <a:r>
              <a:rPr lang="en-GB" sz="2200" u="sng" dirty="0" smtClean="0"/>
              <a:t>not</a:t>
            </a:r>
            <a:r>
              <a:rPr lang="en-GB" sz="2200" dirty="0" smtClean="0"/>
              <a:t> be solely regarded as a response to managing medical problems, the principles extend to the wider definition of promoting health and wellbeing</a:t>
            </a:r>
          </a:p>
          <a:p>
            <a:pPr>
              <a:defRPr/>
            </a:pPr>
            <a:r>
              <a:rPr lang="en-GB" sz="2200" dirty="0" smtClean="0"/>
              <a:t>Integrated care is most effective when it is population-based and takes into account the holistic needs of patients. Disease-based approaches ultimately lead to new silos of care.</a:t>
            </a:r>
          </a:p>
          <a:p>
            <a:pPr marL="0" indent="0">
              <a:buFontTx/>
              <a:buNone/>
              <a:defRPr/>
            </a:pPr>
            <a:endParaRPr lang="en-GB" sz="2200" b="1" dirty="0" smtClean="0"/>
          </a:p>
          <a:p>
            <a:pPr marL="0" indent="0" algn="ctr">
              <a:buFontTx/>
              <a:buNone/>
              <a:defRPr/>
            </a:pPr>
            <a:endParaRPr lang="en-GB" b="1" dirty="0"/>
          </a:p>
          <a:p>
            <a:pPr marL="0" indent="0" algn="ctr">
              <a:buFontTx/>
              <a:buNone/>
              <a:defRPr/>
            </a:pPr>
            <a:endParaRPr lang="en-GB" b="1" dirty="0" smtClean="0"/>
          </a:p>
          <a:p>
            <a:pPr>
              <a:defRPr/>
            </a:pPr>
            <a:endParaRPr lang="en-GB" dirty="0"/>
          </a:p>
        </p:txBody>
      </p:sp>
    </p:spTree>
    <p:extLst>
      <p:ext uri="{BB962C8B-B14F-4D97-AF65-F5344CB8AC3E}">
        <p14:creationId xmlns:p14="http://schemas.microsoft.com/office/powerpoint/2010/main" val="2427548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3568" y="404664"/>
            <a:ext cx="8003232" cy="706437"/>
          </a:xfrm>
        </p:spPr>
        <p:txBody>
          <a:bodyPr>
            <a:normAutofit/>
          </a:bodyPr>
          <a:lstStyle/>
          <a:p>
            <a:r>
              <a:rPr lang="en-GB" sz="2800" b="1" dirty="0" smtClean="0"/>
              <a:t>Integration and Integrated Care</a:t>
            </a:r>
          </a:p>
        </p:txBody>
      </p:sp>
      <p:sp>
        <p:nvSpPr>
          <p:cNvPr id="11267" name="Content Placeholder 3"/>
          <p:cNvSpPr>
            <a:spLocks noGrp="1"/>
          </p:cNvSpPr>
          <p:nvPr>
            <p:ph sz="half" idx="2"/>
          </p:nvPr>
        </p:nvSpPr>
        <p:spPr>
          <a:xfrm>
            <a:off x="539552" y="1124744"/>
            <a:ext cx="8115498" cy="5090319"/>
          </a:xfrm>
        </p:spPr>
        <p:txBody>
          <a:bodyPr>
            <a:normAutofit/>
          </a:bodyPr>
          <a:lstStyle/>
          <a:p>
            <a:pPr>
              <a:buFontTx/>
              <a:buNone/>
            </a:pPr>
            <a:endParaRPr lang="en-GB" sz="2000" b="1" i="1" dirty="0" smtClean="0"/>
          </a:p>
          <a:p>
            <a:pPr>
              <a:buFontTx/>
              <a:buNone/>
            </a:pPr>
            <a:r>
              <a:rPr lang="en-GB" sz="2000" b="1" i="1" dirty="0" smtClean="0"/>
              <a:t>Integration</a:t>
            </a:r>
            <a:r>
              <a:rPr lang="en-GB" sz="2000" b="1" dirty="0" smtClean="0"/>
              <a:t> </a:t>
            </a:r>
            <a:r>
              <a:rPr lang="en-GB" sz="2000" dirty="0" smtClean="0"/>
              <a:t>is the combination of processes, methods and tools that facilitate integrated care.  </a:t>
            </a:r>
          </a:p>
          <a:p>
            <a:pPr>
              <a:buFontTx/>
              <a:buNone/>
            </a:pPr>
            <a:r>
              <a:rPr lang="en-GB" sz="2000" b="1" i="1" dirty="0" smtClean="0"/>
              <a:t>Integrated care</a:t>
            </a:r>
            <a:r>
              <a:rPr lang="en-GB" sz="2000" i="1" dirty="0" smtClean="0"/>
              <a:t> </a:t>
            </a:r>
            <a:r>
              <a:rPr lang="en-GB" sz="2000" dirty="0" smtClean="0"/>
              <a:t>results when the culmination of these processes directly benefits communities, patients or service users – it is by definition ‘patient-centred’ and ‘population-oriented’</a:t>
            </a:r>
            <a:endParaRPr lang="en-GB" sz="2000" b="1" dirty="0" smtClean="0"/>
          </a:p>
          <a:p>
            <a:pPr>
              <a:buFontTx/>
              <a:buNone/>
            </a:pPr>
            <a:r>
              <a:rPr lang="en-GB" sz="2000" b="1" dirty="0" smtClean="0"/>
              <a:t>Integrated care</a:t>
            </a:r>
            <a:r>
              <a:rPr lang="en-GB" sz="2000" dirty="0" smtClean="0"/>
              <a:t> may be judged successful if it contributes to better care experiences; improved care outcomes; delivered more cost-effectively </a:t>
            </a:r>
          </a:p>
          <a:p>
            <a:pPr>
              <a:buFontTx/>
              <a:buNone/>
            </a:pPr>
            <a:endParaRPr lang="en-GB" sz="2000" dirty="0" smtClean="0"/>
          </a:p>
          <a:p>
            <a:pPr>
              <a:buFontTx/>
              <a:buNone/>
            </a:pPr>
            <a:r>
              <a:rPr lang="en-GB" sz="2000" i="1" dirty="0" smtClean="0"/>
              <a:t>‘Without integration at various levels [of health systems], all aspects of health care performance can suffer.  Patients get lost, needed services fail to be delivered, or are delayed, quality and patient satisfaction decline, and the potential for cost-effectiveness diminishes.’</a:t>
            </a:r>
            <a:br>
              <a:rPr lang="en-GB" sz="2000" i="1" dirty="0" smtClean="0"/>
            </a:br>
            <a:r>
              <a:rPr lang="en-GB" sz="2000" i="1" dirty="0" smtClean="0"/>
              <a:t>					</a:t>
            </a:r>
            <a:r>
              <a:rPr lang="en-GB" sz="1200" dirty="0" smtClean="0"/>
              <a:t>(</a:t>
            </a:r>
            <a:r>
              <a:rPr lang="en-GB" sz="1200" dirty="0" err="1" smtClean="0"/>
              <a:t>Kodner</a:t>
            </a:r>
            <a:r>
              <a:rPr lang="en-GB" sz="1200" dirty="0" smtClean="0"/>
              <a:t> and </a:t>
            </a:r>
            <a:r>
              <a:rPr lang="en-GB" sz="1200" dirty="0" err="1" smtClean="0"/>
              <a:t>Spreeuwenburg</a:t>
            </a:r>
            <a:r>
              <a:rPr lang="en-GB" sz="1200" dirty="0" smtClean="0"/>
              <a:t>, 2002, p2)</a:t>
            </a:r>
            <a:endParaRPr lang="en-US" sz="1200" dirty="0" smtClean="0"/>
          </a:p>
          <a:p>
            <a:pPr>
              <a:buFontTx/>
              <a:buNone/>
            </a:pPr>
            <a:endParaRPr lang="en-GB" sz="1600" dirty="0" smtClean="0"/>
          </a:p>
          <a:p>
            <a:pPr>
              <a:buFontTx/>
              <a:buNone/>
            </a:pPr>
            <a:endParaRPr lang="en-GB" sz="1600" dirty="0" smtClean="0"/>
          </a:p>
          <a:p>
            <a:pPr>
              <a:buFontTx/>
              <a:buNone/>
            </a:pPr>
            <a:endParaRPr lang="en-GB" sz="1600" dirty="0" smtClean="0"/>
          </a:p>
          <a:p>
            <a:pPr>
              <a:buFontTx/>
              <a:buNone/>
            </a:pPr>
            <a:endParaRPr lang="en-GB" sz="1600" dirty="0" smtClean="0"/>
          </a:p>
          <a:p>
            <a:pPr>
              <a:buFontTx/>
              <a:buNone/>
            </a:pPr>
            <a:endParaRPr lang="en-GB" sz="1400" dirty="0" smtClean="0"/>
          </a:p>
          <a:p>
            <a:pPr>
              <a:buFontTx/>
              <a:buNone/>
            </a:pPr>
            <a:endParaRPr lang="en-GB" sz="1400" dirty="0" smtClean="0"/>
          </a:p>
        </p:txBody>
      </p:sp>
    </p:spTree>
    <p:extLst>
      <p:ext uri="{BB962C8B-B14F-4D97-AF65-F5344CB8AC3E}">
        <p14:creationId xmlns:p14="http://schemas.microsoft.com/office/powerpoint/2010/main" val="3749147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67544" y="404664"/>
            <a:ext cx="8229600" cy="633412"/>
          </a:xfrm>
        </p:spPr>
        <p:txBody>
          <a:bodyPr>
            <a:normAutofit/>
          </a:bodyPr>
          <a:lstStyle/>
          <a:p>
            <a:r>
              <a:rPr lang="en-GB" altLang="en-US" sz="2800" b="1" dirty="0" smtClean="0"/>
              <a:t>Key forms of integrated care</a:t>
            </a:r>
          </a:p>
        </p:txBody>
      </p:sp>
      <p:sp>
        <p:nvSpPr>
          <p:cNvPr id="12291" name="Content Placeholder 2"/>
          <p:cNvSpPr>
            <a:spLocks noGrp="1"/>
          </p:cNvSpPr>
          <p:nvPr>
            <p:ph idx="1"/>
          </p:nvPr>
        </p:nvSpPr>
        <p:spPr>
          <a:xfrm>
            <a:off x="457200" y="1412776"/>
            <a:ext cx="8229600" cy="5112568"/>
          </a:xfrm>
        </p:spPr>
        <p:txBody>
          <a:bodyPr>
            <a:normAutofit fontScale="85000" lnSpcReduction="20000"/>
          </a:bodyPr>
          <a:lstStyle/>
          <a:p>
            <a:r>
              <a:rPr lang="en-GB" altLang="en-US" sz="2800" dirty="0" smtClean="0"/>
              <a:t>Integrated care between health services, social services and other care providers (horizontal integration);</a:t>
            </a:r>
          </a:p>
          <a:p>
            <a:r>
              <a:rPr lang="en-GB" altLang="en-US" sz="2800" dirty="0" smtClean="0"/>
              <a:t>Integrated care across primary, community, hospital and tertiary care services (vertical integration);</a:t>
            </a:r>
          </a:p>
          <a:p>
            <a:r>
              <a:rPr lang="en-GB" altLang="en-US" sz="2800" dirty="0" smtClean="0"/>
              <a:t>Integrated care within one sector (e.g. within mental health services through multi-professional teams or networks);</a:t>
            </a:r>
          </a:p>
          <a:p>
            <a:r>
              <a:rPr lang="en-GB" altLang="en-US" sz="2800" dirty="0" smtClean="0"/>
              <a:t>Integrated care between preventive and curative services;</a:t>
            </a:r>
          </a:p>
          <a:p>
            <a:r>
              <a:rPr lang="en-GB" altLang="en-US" sz="2800" dirty="0" smtClean="0"/>
              <a:t>Integrated care between providers and patients to support shared decision making and self-management;</a:t>
            </a:r>
          </a:p>
          <a:p>
            <a:r>
              <a:rPr lang="en-GB" altLang="en-US" sz="2800" dirty="0" smtClean="0"/>
              <a:t>Integrated care between public health, population-based and patient-centred approaches to health care. This is integrated care at its most ambitious since it focuses on the multiple needs of whole populations, not just to care groups or diseases </a:t>
            </a:r>
          </a:p>
          <a:p>
            <a:pPr algn="r">
              <a:buFontTx/>
              <a:buNone/>
            </a:pPr>
            <a:r>
              <a:rPr lang="en-GB" altLang="en-US" sz="1200" dirty="0" smtClean="0"/>
              <a:t>Source: adapted from International Journal of Integrated Care  </a:t>
            </a:r>
          </a:p>
          <a:p>
            <a:endParaRPr lang="en-GB" altLang="en-US" dirty="0" smtClean="0"/>
          </a:p>
        </p:txBody>
      </p:sp>
    </p:spTree>
    <p:extLst>
      <p:ext uri="{BB962C8B-B14F-4D97-AF65-F5344CB8AC3E}">
        <p14:creationId xmlns:p14="http://schemas.microsoft.com/office/powerpoint/2010/main" val="966261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normAutofit/>
          </a:bodyPr>
          <a:lstStyle/>
          <a:p>
            <a:pPr eaLnBrk="1" hangingPunct="1"/>
            <a:r>
              <a:rPr lang="nl-NL" sz="3200" b="1" dirty="0" smtClean="0"/>
              <a:t>The promise of integrated care</a:t>
            </a:r>
          </a:p>
        </p:txBody>
      </p:sp>
      <p:sp>
        <p:nvSpPr>
          <p:cNvPr id="11267" name="Tijdelijke aanduiding voor inhoud 2"/>
          <p:cNvSpPr>
            <a:spLocks noGrp="1"/>
          </p:cNvSpPr>
          <p:nvPr>
            <p:ph idx="1"/>
          </p:nvPr>
        </p:nvSpPr>
        <p:spPr>
          <a:xfrm>
            <a:off x="899592" y="1600200"/>
            <a:ext cx="4320480" cy="4709120"/>
          </a:xfrm>
        </p:spPr>
        <p:txBody>
          <a:bodyPr>
            <a:normAutofit fontScale="70000" lnSpcReduction="20000"/>
          </a:bodyPr>
          <a:lstStyle/>
          <a:p>
            <a:pPr marL="0" indent="0" eaLnBrk="1" hangingPunct="1">
              <a:buNone/>
            </a:pPr>
            <a:r>
              <a:rPr lang="en-AU" dirty="0" smtClean="0"/>
              <a:t>The hypothesis for integrated care is that it can contribute to meeting the </a:t>
            </a:r>
            <a:r>
              <a:rPr lang="en-AU" b="1" dirty="0" smtClean="0">
                <a:solidFill>
                  <a:srgbClr val="18579B"/>
                </a:solidFill>
              </a:rPr>
              <a:t>“Triple Aim” </a:t>
            </a:r>
            <a:r>
              <a:rPr lang="en-AU" dirty="0" smtClean="0"/>
              <a:t>goal in health systems</a:t>
            </a:r>
            <a:endParaRPr lang="en-AU" b="1" dirty="0">
              <a:solidFill>
                <a:srgbClr val="18579B"/>
              </a:solidFill>
            </a:endParaRPr>
          </a:p>
          <a:p>
            <a:r>
              <a:rPr lang="en-AU" b="1" dirty="0" smtClean="0"/>
              <a:t>Improving the user’s care experience </a:t>
            </a:r>
            <a:r>
              <a:rPr lang="en-AU" dirty="0" smtClean="0"/>
              <a:t>(e.g. satisfaction, confidence, trust)</a:t>
            </a:r>
          </a:p>
          <a:p>
            <a:r>
              <a:rPr lang="en-AU" b="1" dirty="0" smtClean="0"/>
              <a:t>Improving the health of people and populations </a:t>
            </a:r>
            <a:r>
              <a:rPr lang="en-AU" dirty="0" smtClean="0"/>
              <a:t>(e.g. morbidity, mortality, quality of life, reduced hospitalisations)</a:t>
            </a:r>
          </a:p>
          <a:p>
            <a:r>
              <a:rPr lang="en-AU" b="1" dirty="0" smtClean="0"/>
              <a:t>Improving the cost-effectiveness </a:t>
            </a:r>
            <a:r>
              <a:rPr lang="en-AU" dirty="0" smtClean="0"/>
              <a:t>of care systems (e.g. functional and technical efficiency)</a:t>
            </a:r>
          </a:p>
        </p:txBody>
      </p:sp>
      <p:pic>
        <p:nvPicPr>
          <p:cNvPr id="4" name="Picture 3" descr="ANd9GcQRzLzhGLHmr8Jc6u4BoeWThp-H2wh8IvoTZEk4tmpavdhke25H"/>
          <p:cNvPicPr/>
          <p:nvPr/>
        </p:nvPicPr>
        <p:blipFill>
          <a:blip r:embed="rId2"/>
          <a:srcRect/>
          <a:stretch>
            <a:fillRect/>
          </a:stretch>
        </p:blipFill>
        <p:spPr bwMode="auto">
          <a:xfrm>
            <a:off x="5508104" y="2420888"/>
            <a:ext cx="3240360" cy="2880320"/>
          </a:xfrm>
          <a:prstGeom prst="rect">
            <a:avLst/>
          </a:prstGeom>
          <a:noFill/>
          <a:ln w="9525">
            <a:noFill/>
            <a:miter lim="800000"/>
            <a:headEnd/>
            <a:tailEnd/>
          </a:ln>
        </p:spPr>
      </p:pic>
    </p:spTree>
    <p:extLst>
      <p:ext uri="{BB962C8B-B14F-4D97-AF65-F5344CB8AC3E}">
        <p14:creationId xmlns:p14="http://schemas.microsoft.com/office/powerpoint/2010/main" val="165656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normAutofit fontScale="90000"/>
          </a:bodyPr>
          <a:lstStyle/>
          <a:p>
            <a:r>
              <a:rPr lang="en-GB" altLang="en-US" b="1" dirty="0" smtClean="0"/>
              <a:t>Understanding what </a:t>
            </a:r>
            <a:r>
              <a:rPr lang="en-GB" altLang="en-US" b="1" dirty="0" smtClean="0"/>
              <a:t>aspects of performance to </a:t>
            </a:r>
            <a:r>
              <a:rPr lang="en-GB" altLang="en-US" b="1" u="sng" dirty="0" smtClean="0"/>
              <a:t>evaluate</a:t>
            </a:r>
            <a:r>
              <a:rPr lang="en-GB" altLang="en-US" b="1" dirty="0" smtClean="0"/>
              <a:t/>
            </a:r>
            <a:br>
              <a:rPr lang="en-GB" altLang="en-US" b="1" dirty="0" smtClean="0"/>
            </a:br>
            <a:r>
              <a:rPr lang="en-GB" altLang="en-US" b="1" dirty="0" smtClean="0"/>
              <a:t>in an integrated care programme</a:t>
            </a:r>
          </a:p>
        </p:txBody>
      </p:sp>
      <p:sp>
        <p:nvSpPr>
          <p:cNvPr id="3" name="Subtitle 2"/>
          <p:cNvSpPr>
            <a:spLocks noGrp="1"/>
          </p:cNvSpPr>
          <p:nvPr>
            <p:ph type="subTitle" idx="1"/>
          </p:nvPr>
        </p:nvSpPr>
        <p:spPr/>
        <p:txBody>
          <a:bodyPr/>
          <a:lstStyle/>
          <a:p>
            <a:pPr>
              <a:defRPr/>
            </a:pPr>
            <a:endParaRPr lang="en-GB" dirty="0"/>
          </a:p>
        </p:txBody>
      </p:sp>
    </p:spTree>
    <p:extLst>
      <p:ext uri="{BB962C8B-B14F-4D97-AF65-F5344CB8AC3E}">
        <p14:creationId xmlns:p14="http://schemas.microsoft.com/office/powerpoint/2010/main" val="1632128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1077</TotalTime>
  <Words>2284</Words>
  <Application>Microsoft Office PowerPoint</Application>
  <PresentationFormat>On-screen Show (4:3)</PresentationFormat>
  <Paragraphs>584</Paragraphs>
  <Slides>35</Slides>
  <Notes>6</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Measuring performance to support  systems’ integration</vt:lpstr>
      <vt:lpstr>International Foundation for Integrated Care Who are we?</vt:lpstr>
      <vt:lpstr>A Typical Problem of Disintegrated Care Systems</vt:lpstr>
      <vt:lpstr> Integrated care is a concept centred around the needs of service users</vt:lpstr>
      <vt:lpstr> </vt:lpstr>
      <vt:lpstr>Integration and Integrated Care</vt:lpstr>
      <vt:lpstr>Key forms of integrated care</vt:lpstr>
      <vt:lpstr>The promise of integrated care</vt:lpstr>
      <vt:lpstr>Understanding what aspects of performance to evaluate in an integrated care programme</vt:lpstr>
      <vt:lpstr>What are you evaluating – some key questions</vt:lpstr>
      <vt:lpstr>What are you evaluating – some key questions</vt:lpstr>
      <vt:lpstr>What are you evaluating – some key questions</vt:lpstr>
      <vt:lpstr>Key Points to Consider</vt:lpstr>
      <vt:lpstr>Choosing Quality Measures for Integrated Care- 1</vt:lpstr>
      <vt:lpstr>Choosing Quality Measures for Integrated Care - 2</vt:lpstr>
      <vt:lpstr>Tin openers or dials</vt:lpstr>
      <vt:lpstr>The dangers of performance measures</vt:lpstr>
      <vt:lpstr>Why the dangers?</vt:lpstr>
      <vt:lpstr>The lessons for choosing performance measures</vt:lpstr>
      <vt:lpstr>International Drive to Develop  Quality Measures for Integrated Care</vt:lpstr>
      <vt:lpstr>Care Co-ordination Measures Atlas</vt:lpstr>
      <vt:lpstr>Domains for measuring care co-ordination</vt:lpstr>
      <vt:lpstr>Key Domains and Indicators for Integrated Care</vt:lpstr>
      <vt:lpstr>Key Domains and Indicators for Integrated Care</vt:lpstr>
      <vt:lpstr>Domain 1: System level Measures</vt:lpstr>
      <vt:lpstr>Domain 2: Service Proxies</vt:lpstr>
      <vt:lpstr>Domain 3: Personal Health Outcomes</vt:lpstr>
      <vt:lpstr>Domain 4: Resource Utilization</vt:lpstr>
      <vt:lpstr>Domain 5: Organisational Processes 1</vt:lpstr>
      <vt:lpstr>Domain 5: Organisational Processes 2</vt:lpstr>
      <vt:lpstr>Domain 6:  User and Carer Experiences - 1</vt:lpstr>
      <vt:lpstr>Domain 6:  User and Carer Experiences - 2</vt:lpstr>
      <vt:lpstr>Domain 6:  User and Carer Experiences - 3</vt:lpstr>
      <vt:lpstr>Some Conclusions on Measuring the Performance of Integration</vt:lpstr>
      <vt:lpstr>Contact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Retos de gestion clinica en Atencion Primaria: cronicidad y envejecimiento  Care Co-ordination to Older People  with Complex Needs</dc:title>
  <dc:creator>Owner</dc:creator>
  <cp:lastModifiedBy>Owner</cp:lastModifiedBy>
  <cp:revision>77</cp:revision>
  <cp:lastPrinted>2013-10-28T21:33:50Z</cp:lastPrinted>
  <dcterms:created xsi:type="dcterms:W3CDTF">2013-05-19T23:20:16Z</dcterms:created>
  <dcterms:modified xsi:type="dcterms:W3CDTF">2014-12-07T06:58:20Z</dcterms:modified>
</cp:coreProperties>
</file>