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478" r:id="rId2"/>
    <p:sldId id="491" r:id="rId3"/>
    <p:sldId id="448" r:id="rId4"/>
    <p:sldId id="475" r:id="rId5"/>
    <p:sldId id="480" r:id="rId6"/>
    <p:sldId id="472" r:id="rId7"/>
    <p:sldId id="492" r:id="rId8"/>
    <p:sldId id="493" r:id="rId9"/>
  </p:sldIdLst>
  <p:sldSz cx="9906000" cy="6858000" type="A4"/>
  <p:notesSz cx="10234613" cy="70993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</p:embeddedFontLst>
  <p:defaultTextStyle>
    <a:defPPr>
      <a:defRPr lang="en-US"/>
    </a:defPPr>
    <a:lvl1pPr marL="0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1pPr>
    <a:lvl2pPr marL="446895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2pPr>
    <a:lvl3pPr marL="893787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3pPr>
    <a:lvl4pPr marL="1340683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4pPr>
    <a:lvl5pPr marL="1787576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5pPr>
    <a:lvl6pPr marL="2234471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6pPr>
    <a:lvl7pPr marL="2681365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7pPr>
    <a:lvl8pPr marL="3128261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8pPr>
    <a:lvl9pPr marL="3575154" algn="l" defTabSz="893787" rtl="0" eaLnBrk="1" latinLnBrk="0" hangingPunct="1">
      <a:defRPr sz="15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3" userDrawn="1">
          <p15:clr>
            <a:srgbClr val="A4A3A4"/>
          </p15:clr>
        </p15:guide>
        <p15:guide id="4" orient="horz" pos="4117" userDrawn="1">
          <p15:clr>
            <a:srgbClr val="A4A3A4"/>
          </p15:clr>
        </p15:guide>
        <p15:guide id="5" pos="294" userDrawn="1">
          <p15:clr>
            <a:srgbClr val="A4A3A4"/>
          </p15:clr>
        </p15:guide>
        <p15:guide id="6" pos="5946" userDrawn="1">
          <p15:clr>
            <a:srgbClr val="A4A3A4"/>
          </p15:clr>
        </p15:guide>
        <p15:guide id="10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Corscadden" initials="LC" lastIdx="4" clrIdx="0">
    <p:extLst>
      <p:ext uri="{19B8F6BF-5375-455C-9EA6-DF929625EA0E}">
        <p15:presenceInfo xmlns:p15="http://schemas.microsoft.com/office/powerpoint/2012/main" userId="S-1-5-21-3772680477-1142385537-1250377330-53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7A2"/>
    <a:srgbClr val="E35205"/>
    <a:srgbClr val="708997"/>
    <a:srgbClr val="000000"/>
    <a:srgbClr val="66B360"/>
    <a:srgbClr val="CB6586"/>
    <a:srgbClr val="004950"/>
    <a:srgbClr val="E9E8E8"/>
    <a:srgbClr val="DCDCDC"/>
    <a:srgbClr val="AA3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7" autoAdjust="0"/>
    <p:restoredTop sz="82969" autoAdjust="0"/>
  </p:normalViewPr>
  <p:slideViewPr>
    <p:cSldViewPr snapToGrid="0" snapToObjects="1" showGuides="1">
      <p:cViewPr varScale="1">
        <p:scale>
          <a:sx n="163" d="100"/>
          <a:sy n="163" d="100"/>
        </p:scale>
        <p:origin x="1416" y="120"/>
      </p:cViewPr>
      <p:guideLst>
        <p:guide orient="horz" pos="3893"/>
        <p:guide orient="horz" pos="4117"/>
        <p:guide pos="294"/>
        <p:guide pos="594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2340" y="12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AU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97251342-7881-4757-9203-782D16106EEF}" type="datetimeFigureOut">
              <a:rPr lang="en-AU" smtClean="0">
                <a:latin typeface="Open Sans" panose="020B0606030504020204" pitchFamily="34" charset="0"/>
              </a:rPr>
              <a:t>27/09/2017</a:t>
            </a:fld>
            <a:endParaRPr lang="en-AU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AU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7969AAFD-F196-4006-9193-CB81B2227861}" type="slidenum">
              <a:rPr lang="en-AU" smtClean="0">
                <a:latin typeface="Open Sans" panose="020B0606030504020204" pitchFamily="34" charset="0"/>
              </a:rPr>
              <a:t>‹#›</a:t>
            </a:fld>
            <a:endParaRPr lang="en-AU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5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>
                <a:latin typeface="Open Sans Light" panose="020B0306030504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>
                <a:latin typeface="Open Sans Light" panose="020B0306030504020204" pitchFamily="34" charset="0"/>
              </a:defRPr>
            </a:lvl1pPr>
          </a:lstStyle>
          <a:p>
            <a:fld id="{B6D44E0B-437F-47D6-A112-7EE80C6994CE}" type="datetimeFigureOut">
              <a:rPr lang="en-AU" smtClean="0"/>
              <a:pPr/>
              <a:t>27/09/2017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7225" y="533400"/>
            <a:ext cx="38401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>
                <a:latin typeface="Open Sans Light" panose="020B0306030504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5000" cy="354965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>
                <a:latin typeface="Open Sans Light" panose="020B0306030504020204" pitchFamily="34" charset="0"/>
              </a:defRPr>
            </a:lvl1pPr>
          </a:lstStyle>
          <a:p>
            <a:fld id="{B02765F6-43C2-4780-B0F7-CAA20A2896F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5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787" rtl="0" eaLnBrk="1" latinLnBrk="0" hangingPunct="1">
      <a:defRPr sz="1241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446895" algn="l" defTabSz="893787" rtl="0" eaLnBrk="1" latinLnBrk="0" hangingPunct="1">
      <a:defRPr sz="1241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893787" algn="l" defTabSz="893787" rtl="0" eaLnBrk="1" latinLnBrk="0" hangingPunct="1">
      <a:defRPr sz="1241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1340683" algn="l" defTabSz="893787" rtl="0" eaLnBrk="1" latinLnBrk="0" hangingPunct="1">
      <a:defRPr sz="1241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1787576" algn="l" defTabSz="893787" rtl="0" eaLnBrk="1" latinLnBrk="0" hangingPunct="1">
      <a:defRPr sz="1241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2234471" algn="l" defTabSz="893787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2681365" algn="l" defTabSz="893787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3128261" algn="l" defTabSz="893787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3575154" algn="l" defTabSz="893787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hi.nsw.gov.au/BHI_reports/healthcare_in_focus/201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03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For the </a:t>
            </a:r>
            <a:r>
              <a:rPr lang="en-AU" i="1" dirty="0" smtClean="0"/>
              <a:t>Healthcare in Focus 2016 </a:t>
            </a:r>
            <a:r>
              <a:rPr lang="en-AU" dirty="0" smtClean="0"/>
              <a:t>report, Technical Supplement, and Excel tables with full </a:t>
            </a:r>
            <a:r>
              <a:rPr lang="en-AU" dirty="0"/>
              <a:t>set of questions and country differences see </a:t>
            </a:r>
            <a:r>
              <a:rPr lang="en-AU" dirty="0" smtClean="0"/>
              <a:t>our </a:t>
            </a:r>
            <a:r>
              <a:rPr lang="en-AU" dirty="0"/>
              <a:t>website: </a:t>
            </a: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www.bhi.nsw.gov.au/BHI_reports/healthcare_in_focus/2016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20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40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619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92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72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99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65F6-43C2-4780-B0F7-CAA20A2896FE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049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"/>
            <a:ext cx="9906000" cy="68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63" y="249936"/>
            <a:ext cx="8973874" cy="656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064" y="1211580"/>
            <a:ext cx="4290880" cy="496824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587A2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47337" y="1211580"/>
            <a:ext cx="4292600" cy="496824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587A2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4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63" y="249936"/>
            <a:ext cx="8973874" cy="656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065" y="1211580"/>
            <a:ext cx="2732748" cy="4968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589206" y="1211580"/>
            <a:ext cx="2731029" cy="4968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708908" y="1211580"/>
            <a:ext cx="2731029" cy="4968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80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8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 userDrawn="1"/>
        </p:nvSpPr>
        <p:spPr>
          <a:xfrm>
            <a:off x="3821649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18836" y="6501125"/>
            <a:ext cx="3266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en-AU" sz="867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67" i="0" dirty="0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185085" y="6501125"/>
            <a:ext cx="254853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67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67" i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1" y="6290061"/>
            <a:ext cx="923130" cy="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 userDrawn="1"/>
        </p:nvSpPr>
        <p:spPr>
          <a:xfrm>
            <a:off x="2558134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18836" y="6501125"/>
            <a:ext cx="3266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en-AU" sz="867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67" i="0" dirty="0"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85085" y="6501125"/>
            <a:ext cx="254853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67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67" i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1" y="6290061"/>
            <a:ext cx="923130" cy="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18836" y="6501125"/>
            <a:ext cx="3266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en-AU" sz="867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67" i="0" dirty="0"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185085" y="6501125"/>
            <a:ext cx="254853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67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67" i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1" y="6290061"/>
            <a:ext cx="923130" cy="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18836" y="6501125"/>
            <a:ext cx="3266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en-AU" sz="867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67" i="0" dirty="0"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85085" y="6501125"/>
            <a:ext cx="254853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67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67" i="0" dirty="0">
              <a:latin typeface="+mn-lt"/>
            </a:endParaRPr>
          </a:p>
        </p:txBody>
      </p:sp>
      <p:sp>
        <p:nvSpPr>
          <p:cNvPr id="11" name="object 2"/>
          <p:cNvSpPr/>
          <p:nvPr userDrawn="1"/>
        </p:nvSpPr>
        <p:spPr>
          <a:xfrm>
            <a:off x="3253459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"/>
          <p:cNvSpPr/>
          <p:nvPr userDrawn="1"/>
        </p:nvSpPr>
        <p:spPr>
          <a:xfrm>
            <a:off x="6644359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1" y="6290061"/>
            <a:ext cx="923130" cy="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064" y="1581703"/>
            <a:ext cx="4290880" cy="471024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47337" y="1581703"/>
            <a:ext cx="4292600" cy="471024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object 2"/>
          <p:cNvSpPr/>
          <p:nvPr userDrawn="1"/>
        </p:nvSpPr>
        <p:spPr>
          <a:xfrm>
            <a:off x="4942871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2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065" y="1603465"/>
            <a:ext cx="2732748" cy="47052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589206" y="1603465"/>
            <a:ext cx="2731029" cy="4705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708908" y="1603465"/>
            <a:ext cx="2731029" cy="4705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object 2"/>
          <p:cNvSpPr/>
          <p:nvPr userDrawn="1"/>
        </p:nvSpPr>
        <p:spPr>
          <a:xfrm>
            <a:off x="3397098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/>
          <p:cNvSpPr/>
          <p:nvPr userDrawn="1"/>
        </p:nvSpPr>
        <p:spPr>
          <a:xfrm>
            <a:off x="6525125" y="1494908"/>
            <a:ext cx="45719" cy="4786150"/>
          </a:xfrm>
          <a:custGeom>
            <a:avLst/>
            <a:gdLst/>
            <a:ahLst/>
            <a:cxnLst/>
            <a:rect l="l" t="t" r="r" b="b"/>
            <a:pathLst>
              <a:path h="5483225">
                <a:moveTo>
                  <a:pt x="0" y="0"/>
                </a:moveTo>
                <a:lnTo>
                  <a:pt x="0" y="5482983"/>
                </a:lnTo>
              </a:path>
            </a:pathLst>
          </a:custGeom>
          <a:ln w="12700">
            <a:solidFill>
              <a:srgbClr val="999898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2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063" y="249936"/>
            <a:ext cx="8973874" cy="656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6065" y="1208738"/>
            <a:ext cx="8973873" cy="49636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7A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4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 hidden="1"/>
          <p:cNvSpPr/>
          <p:nvPr/>
        </p:nvSpPr>
        <p:spPr>
          <a:xfrm>
            <a:off x="1" y="7531670"/>
            <a:ext cx="9711001" cy="6641530"/>
          </a:xfrm>
          <a:custGeom>
            <a:avLst/>
            <a:gdLst>
              <a:gd name="connsiteX0" fmla="*/ 0 w 8964001"/>
              <a:gd name="connsiteY0" fmla="*/ 0 h 5534608"/>
              <a:gd name="connsiteX1" fmla="*/ 1026367 w 8964001"/>
              <a:gd name="connsiteY1" fmla="*/ 0 h 5534608"/>
              <a:gd name="connsiteX2" fmla="*/ 7595881 w 8964001"/>
              <a:gd name="connsiteY2" fmla="*/ 0 h 5534608"/>
              <a:gd name="connsiteX3" fmla="*/ 8964001 w 8964001"/>
              <a:gd name="connsiteY3" fmla="*/ 1368119 h 5534608"/>
              <a:gd name="connsiteX4" fmla="*/ 8964000 w 8964001"/>
              <a:gd name="connsiteY4" fmla="*/ 1368140 h 5534608"/>
              <a:gd name="connsiteX5" fmla="*/ 8964000 w 8964001"/>
              <a:gd name="connsiteY5" fmla="*/ 5534608 h 5534608"/>
              <a:gd name="connsiteX6" fmla="*/ 7595881 w 8964001"/>
              <a:gd name="connsiteY6" fmla="*/ 5534608 h 5534608"/>
              <a:gd name="connsiteX7" fmla="*/ 1523446 w 8964001"/>
              <a:gd name="connsiteY7" fmla="*/ 5534608 h 5534608"/>
              <a:gd name="connsiteX8" fmla="*/ 1026367 w 8964001"/>
              <a:gd name="connsiteY8" fmla="*/ 5534608 h 5534608"/>
              <a:gd name="connsiteX9" fmla="*/ 180000 w 8964001"/>
              <a:gd name="connsiteY9" fmla="*/ 5534608 h 5534608"/>
              <a:gd name="connsiteX10" fmla="*/ 0 w 8964001"/>
              <a:gd name="connsiteY10" fmla="*/ 5534608 h 5534608"/>
              <a:gd name="connsiteX11" fmla="*/ 0 w 8964001"/>
              <a:gd name="connsiteY11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1026367 w 8964001"/>
              <a:gd name="connsiteY7" fmla="*/ 5534608 h 5534608"/>
              <a:gd name="connsiteX8" fmla="*/ 180000 w 8964001"/>
              <a:gd name="connsiteY8" fmla="*/ 5534608 h 5534608"/>
              <a:gd name="connsiteX9" fmla="*/ 0 w 8964001"/>
              <a:gd name="connsiteY9" fmla="*/ 5534608 h 5534608"/>
              <a:gd name="connsiteX10" fmla="*/ 0 w 8964001"/>
              <a:gd name="connsiteY10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1026367 w 8964001"/>
              <a:gd name="connsiteY7" fmla="*/ 5534608 h 5534608"/>
              <a:gd name="connsiteX8" fmla="*/ 0 w 8964001"/>
              <a:gd name="connsiteY8" fmla="*/ 5534608 h 5534608"/>
              <a:gd name="connsiteX9" fmla="*/ 0 w 8964001"/>
              <a:gd name="connsiteY9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0 w 8964001"/>
              <a:gd name="connsiteY7" fmla="*/ 5534608 h 5534608"/>
              <a:gd name="connsiteX8" fmla="*/ 0 w 8964001"/>
              <a:gd name="connsiteY8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0 w 8964001"/>
              <a:gd name="connsiteY6" fmla="*/ 5534608 h 5534608"/>
              <a:gd name="connsiteX7" fmla="*/ 0 w 8964001"/>
              <a:gd name="connsiteY7" fmla="*/ 0 h 553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4001" h="5534608">
                <a:moveTo>
                  <a:pt x="0" y="0"/>
                </a:moveTo>
                <a:lnTo>
                  <a:pt x="7595881" y="0"/>
                </a:lnTo>
                <a:cubicBezTo>
                  <a:pt x="8351473" y="0"/>
                  <a:pt x="8964001" y="612528"/>
                  <a:pt x="8964001" y="1368119"/>
                </a:cubicBezTo>
                <a:cubicBezTo>
                  <a:pt x="8964001" y="1368126"/>
                  <a:pt x="8964000" y="1368133"/>
                  <a:pt x="8964000" y="1368140"/>
                </a:cubicBezTo>
                <a:lnTo>
                  <a:pt x="8964000" y="5534608"/>
                </a:lnTo>
                <a:lnTo>
                  <a:pt x="7595881" y="5534608"/>
                </a:lnTo>
                <a:lnTo>
                  <a:pt x="0" y="55346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711" dirty="0"/>
          </a:p>
        </p:txBody>
      </p:sp>
      <p:sp>
        <p:nvSpPr>
          <p:cNvPr id="10" name="Rectangle 9"/>
          <p:cNvSpPr/>
          <p:nvPr/>
        </p:nvSpPr>
        <p:spPr>
          <a:xfrm>
            <a:off x="5918836" y="6501125"/>
            <a:ext cx="3266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en-AU" sz="867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67" i="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85085" y="6501125"/>
            <a:ext cx="254853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67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67" i="0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63029" y="2017046"/>
            <a:ext cx="7804415" cy="11193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858216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463029" y="3298613"/>
            <a:ext cx="7804415" cy="1282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85821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87"/>
              </a:spcAft>
              <a:buFont typeface="Arial" panose="020B0604020202020204" pitchFamily="34" charset="0"/>
              <a:buNone/>
              <a:defRPr sz="2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29109" indent="0" algn="ctr" defTabSz="858216" rtl="0" eaLnBrk="1" latinLnBrk="0" hangingPunct="1">
              <a:lnSpc>
                <a:spcPct val="110000"/>
              </a:lnSpc>
              <a:spcBef>
                <a:spcPts val="812"/>
              </a:spcBef>
              <a:spcAft>
                <a:spcPts val="217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8216" indent="0" algn="ctr" defTabSz="858216" rtl="0" eaLnBrk="1" latinLnBrk="0" hangingPunct="1">
              <a:lnSpc>
                <a:spcPct val="110000"/>
              </a:lnSpc>
              <a:spcBef>
                <a:spcPts val="812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7327" indent="0" algn="ctr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6435" indent="0" algn="ctr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5544" indent="0" algn="ctr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733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74652" indent="0" algn="ctr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3762" indent="0" algn="ctr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32870" indent="0" algn="ctr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733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1" y="6290061"/>
            <a:ext cx="923130" cy="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  <p:sldLayoutId id="2147483696" r:id="rId3"/>
    <p:sldLayoutId id="2147483702" r:id="rId4"/>
    <p:sldLayoutId id="2147483701" r:id="rId5"/>
    <p:sldLayoutId id="2147483703" r:id="rId6"/>
    <p:sldLayoutId id="2147483691" r:id="rId7"/>
    <p:sldLayoutId id="2147483692" r:id="rId8"/>
    <p:sldLayoutId id="2147483695" r:id="rId9"/>
    <p:sldLayoutId id="2147483653" r:id="rId10"/>
    <p:sldLayoutId id="2147483673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858216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58216" rtl="0" eaLnBrk="1" latinLnBrk="0" hangingPunct="1">
        <a:lnSpc>
          <a:spcPct val="110000"/>
        </a:lnSpc>
        <a:spcBef>
          <a:spcPts val="0"/>
        </a:spcBef>
        <a:spcAft>
          <a:spcPts val="487"/>
        </a:spcAft>
        <a:buFont typeface="Arial" panose="020B0604020202020204" pitchFamily="34" charset="0"/>
        <a:buNone/>
        <a:defRPr sz="1500" kern="1200">
          <a:solidFill>
            <a:srgbClr val="002060"/>
          </a:solidFill>
          <a:latin typeface="+mn-lt"/>
          <a:ea typeface="+mn-ea"/>
          <a:cs typeface="+mn-cs"/>
        </a:defRPr>
      </a:lvl1pPr>
      <a:lvl2pPr marL="0" indent="0" algn="l" defTabSz="858216" rtl="0" eaLnBrk="1" latinLnBrk="0" hangingPunct="1">
        <a:lnSpc>
          <a:spcPct val="110000"/>
        </a:lnSpc>
        <a:spcBef>
          <a:spcPts val="812"/>
        </a:spcBef>
        <a:spcAft>
          <a:spcPts val="217"/>
        </a:spcAft>
        <a:buClr>
          <a:schemeClr val="accent1"/>
        </a:buClr>
        <a:buSzPct val="125000"/>
        <a:buFont typeface="Arial" panose="020B0604020202020204" pitchFamily="34" charset="0"/>
        <a:buNone/>
        <a:tabLst/>
        <a:defRPr sz="105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94331" indent="-194331" algn="l" defTabSz="858216" rtl="0" eaLnBrk="1" latinLnBrk="0" hangingPunct="1">
        <a:lnSpc>
          <a:spcPct val="110000"/>
        </a:lnSpc>
        <a:spcBef>
          <a:spcPts val="812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105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88661" indent="-194331" algn="l" defTabSz="858216" rtl="0" eaLnBrk="1" latinLnBrk="0" hangingPunct="1">
        <a:lnSpc>
          <a:spcPct val="110000"/>
        </a:lnSpc>
        <a:spcBef>
          <a:spcPts val="487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92" indent="-194331" algn="l" defTabSz="858216" rtl="0" eaLnBrk="1" latinLnBrk="0" hangingPunct="1">
        <a:lnSpc>
          <a:spcPct val="110000"/>
        </a:lnSpc>
        <a:spcBef>
          <a:spcPts val="487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lang="en-US" sz="10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75603" indent="-189171" algn="l" defTabSz="858216" rtl="0" eaLnBrk="1" latinLnBrk="0" hangingPunct="1">
        <a:lnSpc>
          <a:spcPct val="110000"/>
        </a:lnSpc>
        <a:spcBef>
          <a:spcPts val="487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73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73372" indent="-197770" algn="l" defTabSz="858216" rtl="0" eaLnBrk="1" latinLnBrk="0" hangingPunct="1">
        <a:lnSpc>
          <a:spcPct val="110000"/>
        </a:lnSpc>
        <a:spcBef>
          <a:spcPts val="487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1164264" indent="-190892" algn="l" defTabSz="858216" rtl="0" eaLnBrk="1" latinLnBrk="0" hangingPunct="1">
        <a:lnSpc>
          <a:spcPct val="110000"/>
        </a:lnSpc>
        <a:spcBef>
          <a:spcPts val="487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1453180" indent="-288916" algn="l" defTabSz="858216" rtl="0" eaLnBrk="1" latinLnBrk="0" hangingPunct="1">
        <a:lnSpc>
          <a:spcPct val="110000"/>
        </a:lnSpc>
        <a:spcBef>
          <a:spcPts val="487"/>
        </a:spcBef>
        <a:spcAft>
          <a:spcPts val="487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73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429109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858216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287327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716435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2145544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574652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3003762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3432870" algn="l" defTabSz="85821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454042" y="3049093"/>
            <a:ext cx="6188075" cy="1120775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0"/>
              </a:spcAft>
            </a:pPr>
            <a:r>
              <a:rPr lang="en-A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 Fund International Health Policy Survey 2016</a:t>
            </a:r>
          </a:p>
          <a:p>
            <a:pPr>
              <a:spcAft>
                <a:spcPts val="3000"/>
              </a:spcAft>
            </a:pPr>
            <a:r>
              <a:rPr lang="en-A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NSW compare?</a:t>
            </a:r>
            <a:endParaRPr lang="en-A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8012" y="808890"/>
            <a:ext cx="264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PACK</a:t>
            </a:r>
            <a:endParaRPr lang="en-A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4522" y="770245"/>
            <a:ext cx="8973874" cy="656844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rgbClr val="5587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About this chart pack</a:t>
            </a:r>
            <a:endParaRPr lang="en-AU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60383" y="1599974"/>
            <a:ext cx="6491405" cy="3156151"/>
          </a:xfrm>
          <a:prstGeom prst="rect">
            <a:avLst/>
          </a:prstGeom>
        </p:spPr>
        <p:txBody>
          <a:bodyPr/>
          <a:lstStyle>
            <a:lvl1pPr marL="0" indent="0" algn="l" defTabSz="85821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87"/>
              </a:spcAft>
              <a:buFont typeface="Arial" panose="020B0604020202020204" pitchFamily="34" charset="0"/>
              <a:buNone/>
              <a:defRPr sz="15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0" indent="0" algn="l" defTabSz="858216" rtl="0" eaLnBrk="1" latinLnBrk="0" hangingPunct="1">
              <a:lnSpc>
                <a:spcPct val="110000"/>
              </a:lnSpc>
              <a:spcBef>
                <a:spcPts val="812"/>
              </a:spcBef>
              <a:spcAft>
                <a:spcPts val="217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105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94331" indent="-194331" algn="l" defTabSz="858216" rtl="0" eaLnBrk="1" latinLnBrk="0" hangingPunct="1">
              <a:lnSpc>
                <a:spcPct val="110000"/>
              </a:lnSpc>
              <a:spcBef>
                <a:spcPts val="812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8661" indent="-194331" algn="l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92" indent="-194331" algn="l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5603" indent="-189171" algn="l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7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3372" indent="-197770" algn="l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–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4264" indent="-190892" algn="l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3180" indent="-288916" algn="l" defTabSz="858216" rtl="0" eaLnBrk="1" latinLnBrk="0" hangingPunct="1">
              <a:lnSpc>
                <a:spcPct val="110000"/>
              </a:lnSpc>
              <a:spcBef>
                <a:spcPts val="487"/>
              </a:spcBef>
              <a:spcAft>
                <a:spcPts val="48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–"/>
              <a:defRPr sz="17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spcAft>
                <a:spcPts val="1200"/>
              </a:spcAft>
              <a:buClr>
                <a:schemeClr val="tx1"/>
              </a:buClr>
            </a:pPr>
            <a:r>
              <a:rPr lang="en-AU" sz="1200" dirty="0" smtClean="0"/>
              <a:t>The 2016 </a:t>
            </a:r>
            <a:r>
              <a:rPr lang="en-AU" sz="1200" dirty="0"/>
              <a:t>Commonwealth International Health Policy survey focused on experiences of adults aged 18 years and over regarding: health care </a:t>
            </a:r>
            <a:r>
              <a:rPr lang="en-AU" sz="1200" dirty="0" smtClean="0"/>
              <a:t>costs; </a:t>
            </a:r>
            <a:r>
              <a:rPr lang="en-AU" sz="1200" dirty="0"/>
              <a:t>access to </a:t>
            </a:r>
            <a:r>
              <a:rPr lang="en-AU" sz="1200" dirty="0" smtClean="0"/>
              <a:t>care; coordination; </a:t>
            </a:r>
            <a:r>
              <a:rPr lang="en-AU" sz="1200" dirty="0"/>
              <a:t>patient-centeredness of </a:t>
            </a:r>
            <a:r>
              <a:rPr lang="en-AU" sz="1200" dirty="0" smtClean="0"/>
              <a:t>care, </a:t>
            </a:r>
            <a:r>
              <a:rPr lang="en-AU" sz="1200" dirty="0"/>
              <a:t>and chronic care management in 11 countries. The survey also contains a representative sample of NSW.</a:t>
            </a:r>
          </a:p>
          <a:p>
            <a:pPr marL="285750" lvl="2" indent="-285750">
              <a:spcAft>
                <a:spcPts val="1200"/>
              </a:spcAft>
              <a:buClr>
                <a:schemeClr val="tx1"/>
              </a:buClr>
            </a:pPr>
            <a:r>
              <a:rPr lang="en-AU" sz="1200" dirty="0"/>
              <a:t>This chart </a:t>
            </a:r>
            <a:r>
              <a:rPr lang="en-AU" sz="1200" dirty="0" smtClean="0"/>
              <a:t>pack </a:t>
            </a:r>
            <a:r>
              <a:rPr lang="en-AU" sz="1200" dirty="0"/>
              <a:t>highlights selected results for NSW that were presented as part of </a:t>
            </a:r>
            <a:r>
              <a:rPr lang="en-AU" sz="1200" i="1" dirty="0"/>
              <a:t>Healthcare in Focus </a:t>
            </a:r>
            <a:r>
              <a:rPr lang="en-AU" sz="1200" i="1" dirty="0" smtClean="0"/>
              <a:t>2016: How does NSW compare?, </a:t>
            </a:r>
            <a:r>
              <a:rPr lang="en-AU" sz="1200" dirty="0"/>
              <a:t>as part of a broader look at healthcare performance in NSW.</a:t>
            </a:r>
          </a:p>
          <a:p>
            <a:pPr marL="285750" lvl="2" indent="-285750">
              <a:spcAft>
                <a:spcPts val="1200"/>
              </a:spcAft>
              <a:buClr>
                <a:schemeClr val="tx1"/>
              </a:buClr>
            </a:pPr>
            <a:r>
              <a:rPr lang="en-AU" sz="1200" dirty="0"/>
              <a:t>Supplementary data tables are available </a:t>
            </a:r>
            <a:r>
              <a:rPr lang="en-AU" sz="1200" dirty="0" smtClean="0"/>
              <a:t>on </a:t>
            </a:r>
            <a:r>
              <a:rPr lang="en-AU" sz="1200" dirty="0"/>
              <a:t>BHI’s </a:t>
            </a:r>
            <a:r>
              <a:rPr lang="en-AU" sz="1200" dirty="0" smtClean="0"/>
              <a:t>website </a:t>
            </a:r>
            <a:r>
              <a:rPr lang="en-AU" sz="1200" b="1" dirty="0" smtClean="0"/>
              <a:t>bhi.nsw.gov.au</a:t>
            </a:r>
            <a:r>
              <a:rPr lang="en-AU" sz="1200" dirty="0" smtClean="0"/>
              <a:t>, providing </a:t>
            </a:r>
            <a:r>
              <a:rPr lang="en-AU" sz="1200" dirty="0"/>
              <a:t>full information on the survey and more detailed responses to the questions presented </a:t>
            </a:r>
            <a:r>
              <a:rPr lang="en-AU" sz="1200" dirty="0" smtClean="0"/>
              <a:t>in this chart pack </a:t>
            </a:r>
            <a:r>
              <a:rPr lang="en-AU" sz="1200" dirty="0"/>
              <a:t>and in the </a:t>
            </a:r>
            <a:r>
              <a:rPr lang="en-AU" sz="1200" i="1" dirty="0" smtClean="0"/>
              <a:t>Healthcare in Focus </a:t>
            </a:r>
            <a:r>
              <a:rPr lang="en-AU" sz="1200" dirty="0" smtClean="0"/>
              <a:t>report</a:t>
            </a:r>
            <a:r>
              <a:rPr lang="en-A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4476" y="1614495"/>
            <a:ext cx="7579675" cy="818470"/>
          </a:xfrm>
        </p:spPr>
        <p:txBody>
          <a:bodyPr/>
          <a:lstStyle/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200" dirty="0"/>
              <a:t>The 2016 Commonwealth International Health Policy survey of adults was conducted by telephone between March and June 2016, and captured responses of 3,835 adults in </a:t>
            </a:r>
            <a:r>
              <a:rPr lang="en-AU" sz="1200" dirty="0" smtClean="0"/>
              <a:t>NSW.</a:t>
            </a:r>
            <a:endParaRPr lang="en-AU" sz="1200" dirty="0"/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200" dirty="0"/>
              <a:t>The sample is selected and survey weights are used in producing all findings so that results are representative of  the age, sex, education, and regional profile of </a:t>
            </a:r>
            <a:r>
              <a:rPr lang="en-AU" sz="1200" dirty="0" smtClean="0"/>
              <a:t>NSW.</a:t>
            </a:r>
            <a:endParaRPr lang="en-AU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41684"/>
              </p:ext>
            </p:extLst>
          </p:nvPr>
        </p:nvGraphicFramePr>
        <p:xfrm>
          <a:off x="554520" y="2919436"/>
          <a:ext cx="7489631" cy="277796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2938"/>
                <a:gridCol w="1418493"/>
                <a:gridCol w="1488831"/>
                <a:gridCol w="1494692"/>
                <a:gridCol w="1664677"/>
              </a:tblGrid>
              <a:tr h="194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Landline</a:t>
                      </a:r>
                      <a:endParaRPr lang="en-A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Cell phone</a:t>
                      </a:r>
                      <a:endParaRPr lang="en-A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Combined response</a:t>
                      </a:r>
                      <a:r>
                        <a:rPr lang="en-AU" sz="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rate</a:t>
                      </a:r>
                      <a:endParaRPr lang="en-A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Number of respondents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16826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Australia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23.7%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27.8%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</a:tr>
              <a:tr h="14452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NSW</a:t>
                      </a:r>
                      <a:endParaRPr lang="en-AU" sz="9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-</a:t>
                      </a:r>
                      <a:endParaRPr lang="en-AU" sz="11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-</a:t>
                      </a:r>
                      <a:endParaRPr lang="en-AU" sz="11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 smtClean="0"/>
                        <a:t>-</a:t>
                      </a:r>
                      <a:endParaRPr lang="en-AU" sz="1100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4,547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</a:tr>
              <a:tr h="15619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25.2%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1,103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45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26.6%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</a:tr>
              <a:tr h="18045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Netherlands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1,227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45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Zealand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35.2%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</a:tr>
              <a:tr h="15619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Norway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1,093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7,124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</a:tr>
              <a:tr h="18045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 of respondents by web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45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21.9%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7A2">
                        <a:alpha val="20000"/>
                      </a:srgbClr>
                    </a:solidFill>
                  </a:tcPr>
                </a:tc>
              </a:tr>
              <a:tr h="18045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AU" sz="9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2,001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64476" y="781725"/>
            <a:ext cx="8283576" cy="760650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5587A2"/>
                </a:solidFill>
              </a:rPr>
              <a:t>Data source</a:t>
            </a:r>
            <a:endParaRPr lang="en-AU" dirty="0">
              <a:solidFill>
                <a:srgbClr val="5587A2"/>
              </a:solidFill>
            </a:endParaRPr>
          </a:p>
        </p:txBody>
      </p:sp>
      <p:pic>
        <p:nvPicPr>
          <p:cNvPr id="6" name="Picture 5" descr="CFlogo_2014_4-color_PMS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3" y="656705"/>
            <a:ext cx="2316043" cy="6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9604" y="461584"/>
            <a:ext cx="8283576" cy="529016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5587A2"/>
                </a:solidFill>
              </a:rPr>
              <a:t>NSW healthcare compared to 10 countries </a:t>
            </a:r>
            <a:br>
              <a:rPr lang="en-AU" dirty="0" smtClean="0">
                <a:solidFill>
                  <a:srgbClr val="5587A2"/>
                </a:solidFill>
              </a:rPr>
            </a:br>
            <a:r>
              <a:rPr lang="en-AU" dirty="0" smtClean="0">
                <a:solidFill>
                  <a:srgbClr val="5587A2"/>
                </a:solidFill>
              </a:rPr>
              <a:t>across 56 survey questions </a:t>
            </a:r>
            <a:endParaRPr lang="en-AU" dirty="0">
              <a:solidFill>
                <a:srgbClr val="5587A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2" y="1518142"/>
            <a:ext cx="4841631" cy="4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413305" y="465923"/>
            <a:ext cx="8973874" cy="656844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rgbClr val="5587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One in 10 </a:t>
            </a:r>
            <a:r>
              <a:rPr lang="en-AU" dirty="0" smtClean="0"/>
              <a:t>NSW adults said </a:t>
            </a:r>
            <a:r>
              <a:rPr lang="en-AU" dirty="0"/>
              <a:t>they skipped care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due </a:t>
            </a:r>
            <a:r>
              <a:rPr lang="en-AU" dirty="0"/>
              <a:t>to cost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1620251"/>
            <a:ext cx="8979877" cy="47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3821650" y="988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3821650" y="6528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Title 2"/>
          <p:cNvSpPr txBox="1">
            <a:spLocks/>
          </p:cNvSpPr>
          <p:nvPr/>
        </p:nvSpPr>
        <p:spPr>
          <a:xfrm>
            <a:off x="413305" y="465923"/>
            <a:ext cx="8973874" cy="656844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rgbClr val="5587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One in five NSW adults who experienced </a:t>
            </a:r>
            <a:br>
              <a:rPr lang="en-AU" dirty="0" smtClean="0"/>
            </a:br>
            <a:r>
              <a:rPr lang="en-AU" dirty="0" smtClean="0"/>
              <a:t>emotional distress could not get help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2" y="1471247"/>
            <a:ext cx="8995703" cy="47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3821650" y="988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3821650" y="6528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Title 2"/>
          <p:cNvSpPr txBox="1">
            <a:spLocks/>
          </p:cNvSpPr>
          <p:nvPr/>
        </p:nvSpPr>
        <p:spPr>
          <a:xfrm>
            <a:off x="413305" y="467344"/>
            <a:ext cx="8359992" cy="656844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rgbClr val="5587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Seven </a:t>
            </a:r>
            <a:r>
              <a:rPr lang="en-AU" dirty="0"/>
              <a:t>in 10 </a:t>
            </a:r>
            <a:r>
              <a:rPr lang="en-AU" dirty="0" smtClean="0"/>
              <a:t>NSW patients were </a:t>
            </a:r>
            <a:r>
              <a:rPr lang="en-AU" dirty="0"/>
              <a:t>‘definitely’ involved in decisions about </a:t>
            </a:r>
            <a:r>
              <a:rPr lang="en-AU" dirty="0" smtClean="0"/>
              <a:t>their care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" y="1664678"/>
            <a:ext cx="8927124" cy="46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3821650" y="988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3821650" y="6528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998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Title 2"/>
          <p:cNvSpPr txBox="1">
            <a:spLocks/>
          </p:cNvSpPr>
          <p:nvPr/>
        </p:nvSpPr>
        <p:spPr>
          <a:xfrm>
            <a:off x="413305" y="465923"/>
            <a:ext cx="8973874" cy="656844"/>
          </a:xfrm>
          <a:prstGeom prst="rect">
            <a:avLst/>
          </a:prstGeom>
        </p:spPr>
        <p:txBody>
          <a:bodyPr/>
          <a:lstStyle>
            <a:lvl1pPr algn="l" defTabSz="858216" rtl="0" eaLnBrk="1" latinLnBrk="0" hangingPunct="1">
              <a:spcBef>
                <a:spcPct val="0"/>
              </a:spcBef>
              <a:buNone/>
              <a:defRPr sz="2600" kern="1200">
                <a:solidFill>
                  <a:srgbClr val="5587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Most NSW </a:t>
            </a:r>
            <a:r>
              <a:rPr lang="en-AU" dirty="0"/>
              <a:t>patients </a:t>
            </a:r>
            <a:r>
              <a:rPr lang="en-AU" dirty="0" smtClean="0"/>
              <a:t>experienced courteous </a:t>
            </a:r>
            <a:br>
              <a:rPr lang="en-AU" dirty="0" smtClean="0"/>
            </a:br>
            <a:r>
              <a:rPr lang="en-AU" dirty="0" smtClean="0"/>
              <a:t>and respectful </a:t>
            </a:r>
            <a:r>
              <a:rPr lang="en-AU" dirty="0"/>
              <a:t>care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" y="1595886"/>
            <a:ext cx="8906601" cy="46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HI_Template_16x10_FINAL WHITE">
  <a:themeElements>
    <a:clrScheme name="BHI Theme">
      <a:dk1>
        <a:srgbClr val="4B4B4B"/>
      </a:dk1>
      <a:lt1>
        <a:srgbClr val="FFFFFF"/>
      </a:lt1>
      <a:dk2>
        <a:srgbClr val="666666"/>
      </a:dk2>
      <a:lt2>
        <a:srgbClr val="778888"/>
      </a:lt2>
      <a:accent1>
        <a:srgbClr val="E35205"/>
      </a:accent1>
      <a:accent2>
        <a:srgbClr val="75787B"/>
      </a:accent2>
      <a:accent3>
        <a:srgbClr val="FFDD99"/>
      </a:accent3>
      <a:accent4>
        <a:srgbClr val="993399"/>
      </a:accent4>
      <a:accent5>
        <a:srgbClr val="4B3107"/>
      </a:accent5>
      <a:accent6>
        <a:srgbClr val="EEAA00"/>
      </a:accent6>
      <a:hlink>
        <a:srgbClr val="75787B"/>
      </a:hlink>
      <a:folHlink>
        <a:srgbClr val="7788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48260</TotalTime>
  <Words>389</Words>
  <Application>Microsoft Office PowerPoint</Application>
  <PresentationFormat>A4 Paper (210x297 mm)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Open Sans Light</vt:lpstr>
      <vt:lpstr>1_BHI_Template_16x10_FINAL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Patient-centred access to healthcare  Conceptualising access at the interface of health systems and populations</dc:title>
  <dc:creator>Rohan Lindeman</dc:creator>
  <cp:lastModifiedBy>Mark Williams</cp:lastModifiedBy>
  <cp:revision>429</cp:revision>
  <cp:lastPrinted>2017-09-27T06:22:52Z</cp:lastPrinted>
  <dcterms:created xsi:type="dcterms:W3CDTF">2016-04-04T03:18:34Z</dcterms:created>
  <dcterms:modified xsi:type="dcterms:W3CDTF">2017-09-27T06:23:45Z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_size">
    <vt:lpwstr>6</vt:lpwstr>
  </property>
</Properties>
</file>