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8.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charts/chart22.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3.xml" ContentType="application/vnd.openxmlformats-officedocument.drawingml.chart+xml"/>
  <Override PartName="/ppt/notesSlides/notesSlide20.xml" ContentType="application/vnd.openxmlformats-officedocument.presentationml.notesSlide+xml"/>
  <Override PartName="/ppt/charts/chart24.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5.xml" ContentType="application/vnd.openxmlformats-officedocument.drawingml.chart+xml"/>
  <Override PartName="/ppt/notesSlides/notesSlide21.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2.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3.xml" ContentType="application/vnd.openxmlformats-officedocument.presentationml.notesSlide+xml"/>
  <Override PartName="/ppt/charts/chart30.xml" ContentType="application/vnd.openxmlformats-officedocument.drawingml.chart+xml"/>
  <Override PartName="/ppt/charts/chart31.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32.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33.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4.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35.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32.xml" ContentType="application/vnd.openxmlformats-officedocument.presentationml.notesSlide+xml"/>
  <Override PartName="/ppt/charts/chart36.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xml" ContentType="application/vnd.openxmlformats-officedocument.drawingml.chartshape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handoutMasterIdLst>
    <p:handoutMasterId r:id="rId39"/>
  </p:handoutMasterIdLst>
  <p:sldIdLst>
    <p:sldId id="478" r:id="rId2"/>
    <p:sldId id="829" r:id="rId3"/>
    <p:sldId id="633" r:id="rId4"/>
    <p:sldId id="845" r:id="rId5"/>
    <p:sldId id="881" r:id="rId6"/>
    <p:sldId id="847" r:id="rId7"/>
    <p:sldId id="718" r:id="rId8"/>
    <p:sldId id="737" r:id="rId9"/>
    <p:sldId id="782" r:id="rId10"/>
    <p:sldId id="874" r:id="rId11"/>
    <p:sldId id="819" r:id="rId12"/>
    <p:sldId id="856" r:id="rId13"/>
    <p:sldId id="873" r:id="rId14"/>
    <p:sldId id="865" r:id="rId15"/>
    <p:sldId id="858" r:id="rId16"/>
    <p:sldId id="859" r:id="rId17"/>
    <p:sldId id="860" r:id="rId18"/>
    <p:sldId id="861" r:id="rId19"/>
    <p:sldId id="862" r:id="rId20"/>
    <p:sldId id="863" r:id="rId21"/>
    <p:sldId id="868" r:id="rId22"/>
    <p:sldId id="855" r:id="rId23"/>
    <p:sldId id="872" r:id="rId24"/>
    <p:sldId id="866" r:id="rId25"/>
    <p:sldId id="867" r:id="rId26"/>
    <p:sldId id="740" r:id="rId27"/>
    <p:sldId id="877" r:id="rId28"/>
    <p:sldId id="839" r:id="rId29"/>
    <p:sldId id="788" r:id="rId30"/>
    <p:sldId id="743" r:id="rId31"/>
    <p:sldId id="869" r:id="rId32"/>
    <p:sldId id="880" r:id="rId33"/>
    <p:sldId id="870" r:id="rId34"/>
    <p:sldId id="871" r:id="rId35"/>
    <p:sldId id="879" r:id="rId36"/>
    <p:sldId id="875" r:id="rId37"/>
  </p:sldIdLst>
  <p:sldSz cx="10691813" cy="7559675"/>
  <p:notesSz cx="7099300" cy="10234613"/>
  <p:defaultTextStyle>
    <a:defPPr>
      <a:defRPr lang="en-US"/>
    </a:defPPr>
    <a:lvl1pPr marL="0" algn="l" defTabSz="973038" rtl="0" eaLnBrk="1" latinLnBrk="0" hangingPunct="1">
      <a:defRPr sz="1719" kern="1200">
        <a:solidFill>
          <a:schemeClr val="tx1"/>
        </a:solidFill>
        <a:latin typeface="+mn-lt"/>
        <a:ea typeface="+mn-ea"/>
        <a:cs typeface="+mn-cs"/>
      </a:defRPr>
    </a:lvl1pPr>
    <a:lvl2pPr marL="486520" algn="l" defTabSz="973038" rtl="0" eaLnBrk="1" latinLnBrk="0" hangingPunct="1">
      <a:defRPr sz="1719" kern="1200">
        <a:solidFill>
          <a:schemeClr val="tx1"/>
        </a:solidFill>
        <a:latin typeface="+mn-lt"/>
        <a:ea typeface="+mn-ea"/>
        <a:cs typeface="+mn-cs"/>
      </a:defRPr>
    </a:lvl2pPr>
    <a:lvl3pPr marL="973038" algn="l" defTabSz="973038" rtl="0" eaLnBrk="1" latinLnBrk="0" hangingPunct="1">
      <a:defRPr sz="1719" kern="1200">
        <a:solidFill>
          <a:schemeClr val="tx1"/>
        </a:solidFill>
        <a:latin typeface="+mn-lt"/>
        <a:ea typeface="+mn-ea"/>
        <a:cs typeface="+mn-cs"/>
      </a:defRPr>
    </a:lvl3pPr>
    <a:lvl4pPr marL="1459559" algn="l" defTabSz="973038" rtl="0" eaLnBrk="1" latinLnBrk="0" hangingPunct="1">
      <a:defRPr sz="1719" kern="1200">
        <a:solidFill>
          <a:schemeClr val="tx1"/>
        </a:solidFill>
        <a:latin typeface="+mn-lt"/>
        <a:ea typeface="+mn-ea"/>
        <a:cs typeface="+mn-cs"/>
      </a:defRPr>
    </a:lvl4pPr>
    <a:lvl5pPr marL="1946077" algn="l" defTabSz="973038" rtl="0" eaLnBrk="1" latinLnBrk="0" hangingPunct="1">
      <a:defRPr sz="1719" kern="1200">
        <a:solidFill>
          <a:schemeClr val="tx1"/>
        </a:solidFill>
        <a:latin typeface="+mn-lt"/>
        <a:ea typeface="+mn-ea"/>
        <a:cs typeface="+mn-cs"/>
      </a:defRPr>
    </a:lvl5pPr>
    <a:lvl6pPr marL="2432598" algn="l" defTabSz="973038" rtl="0" eaLnBrk="1" latinLnBrk="0" hangingPunct="1">
      <a:defRPr sz="1719" kern="1200">
        <a:solidFill>
          <a:schemeClr val="tx1"/>
        </a:solidFill>
        <a:latin typeface="+mn-lt"/>
        <a:ea typeface="+mn-ea"/>
        <a:cs typeface="+mn-cs"/>
      </a:defRPr>
    </a:lvl6pPr>
    <a:lvl7pPr marL="2919117" algn="l" defTabSz="973038" rtl="0" eaLnBrk="1" latinLnBrk="0" hangingPunct="1">
      <a:defRPr sz="1719" kern="1200">
        <a:solidFill>
          <a:schemeClr val="tx1"/>
        </a:solidFill>
        <a:latin typeface="+mn-lt"/>
        <a:ea typeface="+mn-ea"/>
        <a:cs typeface="+mn-cs"/>
      </a:defRPr>
    </a:lvl7pPr>
    <a:lvl8pPr marL="3405639" algn="l" defTabSz="973038" rtl="0" eaLnBrk="1" latinLnBrk="0" hangingPunct="1">
      <a:defRPr sz="1719" kern="1200">
        <a:solidFill>
          <a:schemeClr val="tx1"/>
        </a:solidFill>
        <a:latin typeface="+mn-lt"/>
        <a:ea typeface="+mn-ea"/>
        <a:cs typeface="+mn-cs"/>
      </a:defRPr>
    </a:lvl8pPr>
    <a:lvl9pPr marL="3892157" algn="l" defTabSz="973038" rtl="0" eaLnBrk="1" latinLnBrk="0" hangingPunct="1">
      <a:defRPr sz="1719"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AA15BF-CDA3-41F5-9162-CAF75F26C812}">
          <p14:sldIdLst>
            <p14:sldId id="478"/>
            <p14:sldId id="829"/>
            <p14:sldId id="633"/>
            <p14:sldId id="845"/>
            <p14:sldId id="881"/>
            <p14:sldId id="847"/>
            <p14:sldId id="718"/>
            <p14:sldId id="737"/>
            <p14:sldId id="782"/>
            <p14:sldId id="874"/>
            <p14:sldId id="819"/>
            <p14:sldId id="856"/>
            <p14:sldId id="873"/>
            <p14:sldId id="865"/>
            <p14:sldId id="858"/>
            <p14:sldId id="859"/>
            <p14:sldId id="860"/>
            <p14:sldId id="861"/>
            <p14:sldId id="862"/>
            <p14:sldId id="863"/>
            <p14:sldId id="868"/>
            <p14:sldId id="855"/>
            <p14:sldId id="872"/>
            <p14:sldId id="866"/>
            <p14:sldId id="867"/>
            <p14:sldId id="740"/>
            <p14:sldId id="877"/>
            <p14:sldId id="839"/>
            <p14:sldId id="788"/>
            <p14:sldId id="743"/>
            <p14:sldId id="869"/>
            <p14:sldId id="880"/>
            <p14:sldId id="870"/>
            <p14:sldId id="871"/>
            <p14:sldId id="879"/>
            <p14:sldId id="875"/>
          </p14:sldIdLst>
        </p14:section>
      </p14:sectionLst>
    </p:ext>
    <p:ext uri="{EFAFB233-063F-42B5-8137-9DF3F51BA10A}">
      <p15:sldGuideLst xmlns:p15="http://schemas.microsoft.com/office/powerpoint/2012/main">
        <p15:guide id="2" pos="3345" userDrawn="1">
          <p15:clr>
            <a:srgbClr val="A4A3A4"/>
          </p15:clr>
        </p15:guide>
        <p15:guide id="3" orient="horz" pos="3651"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isa Dawn Corscadden" initials="LDC" lastIdx="1" clrIdx="6">
    <p:extLst>
      <p:ext uri="{19B8F6BF-5375-455C-9EA6-DF929625EA0E}">
        <p15:presenceInfo xmlns:p15="http://schemas.microsoft.com/office/powerpoint/2012/main" userId="Lisa Dawn Corscadden" providerId="None"/>
      </p:ext>
    </p:extLst>
  </p:cmAuthor>
  <p:cmAuthor id="1" name="Lisa Corscadden" initials="LC" lastIdx="67" clrIdx="0">
    <p:extLst>
      <p:ext uri="{19B8F6BF-5375-455C-9EA6-DF929625EA0E}">
        <p15:presenceInfo xmlns:p15="http://schemas.microsoft.com/office/powerpoint/2012/main" userId="S-1-5-21-3772680477-1142385537-1250377330-53315" providerId="AD"/>
      </p:ext>
    </p:extLst>
  </p:cmAuthor>
  <p:cmAuthor id="2" name="Tom Chen" initials="TC" lastIdx="15" clrIdx="1">
    <p:extLst>
      <p:ext uri="{19B8F6BF-5375-455C-9EA6-DF929625EA0E}">
        <p15:presenceInfo xmlns:p15="http://schemas.microsoft.com/office/powerpoint/2012/main" userId="S-1-5-21-3772680477-1142385537-1250377330-62639" providerId="AD"/>
      </p:ext>
    </p:extLst>
  </p:cmAuthor>
  <p:cmAuthor id="3" name="Eve Jenkins" initials="EJ" lastIdx="76" clrIdx="2">
    <p:extLst>
      <p:ext uri="{19B8F6BF-5375-455C-9EA6-DF929625EA0E}">
        <p15:presenceInfo xmlns:p15="http://schemas.microsoft.com/office/powerpoint/2012/main" userId="S-1-5-21-3772680477-1142385537-1250377330-83686" providerId="AD"/>
      </p:ext>
    </p:extLst>
  </p:cmAuthor>
  <p:cmAuthor id="4" name="Jason Boyd" initials="JB" lastIdx="25" clrIdx="3">
    <p:extLst>
      <p:ext uri="{19B8F6BF-5375-455C-9EA6-DF929625EA0E}">
        <p15:presenceInfo xmlns:p15="http://schemas.microsoft.com/office/powerpoint/2012/main" userId="S-1-5-21-3772680477-1142385537-1250377330-73299" providerId="AD"/>
      </p:ext>
    </p:extLst>
  </p:cmAuthor>
  <p:cmAuthor id="5" name="Kimberly Jones" initials="KJ" lastIdx="24" clrIdx="4"/>
  <p:cmAuthor id="6" name="Edward Bury" initials="EB" lastIdx="13" clrIdx="5">
    <p:extLst>
      <p:ext uri="{19B8F6BF-5375-455C-9EA6-DF929625EA0E}">
        <p15:presenceInfo xmlns:p15="http://schemas.microsoft.com/office/powerpoint/2012/main" userId="S-1-5-21-3772680477-1142385537-1250377330-962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6666"/>
    <a:srgbClr val="CBCCCC"/>
    <a:srgbClr val="6F3570"/>
    <a:srgbClr val="D5B8EA"/>
    <a:srgbClr val="CCCCCC"/>
    <a:srgbClr val="B569B7"/>
    <a:srgbClr val="FF0000"/>
    <a:srgbClr val="66AA44"/>
    <a:srgbClr val="BF7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29" autoAdjust="0"/>
    <p:restoredTop sz="95705" autoAdjust="0"/>
  </p:normalViewPr>
  <p:slideViewPr>
    <p:cSldViewPr snapToGrid="0" snapToObjects="1" showGuides="1">
      <p:cViewPr varScale="1">
        <p:scale>
          <a:sx n="106" d="100"/>
          <a:sy n="106" d="100"/>
        </p:scale>
        <p:origin x="852" y="102"/>
      </p:cViewPr>
      <p:guideLst>
        <p:guide pos="3345"/>
        <p:guide orient="horz" pos="3651"/>
      </p:guideLst>
    </p:cSldViewPr>
  </p:slideViewPr>
  <p:outlineViewPr>
    <p:cViewPr>
      <p:scale>
        <a:sx n="33" d="100"/>
        <a:sy n="33" d="100"/>
      </p:scale>
      <p:origin x="0" y="-10446"/>
    </p:cViewPr>
  </p:outlineViewPr>
  <p:notesTextViewPr>
    <p:cViewPr>
      <p:scale>
        <a:sx n="3" d="2"/>
        <a:sy n="3" d="2"/>
      </p:scale>
      <p:origin x="0" y="0"/>
    </p:cViewPr>
  </p:notesTextViewPr>
  <p:sorterViewPr>
    <p:cViewPr>
      <p:scale>
        <a:sx n="50" d="100"/>
        <a:sy n="50" d="100"/>
      </p:scale>
      <p:origin x="0" y="0"/>
    </p:cViewPr>
  </p:sorterViewPr>
  <p:notesViewPr>
    <p:cSldViewPr snapToGrid="0" snapToObjects="1" showGuides="1">
      <p:cViewPr varScale="1">
        <p:scale>
          <a:sx n="114" d="100"/>
          <a:sy n="114" d="100"/>
        </p:scale>
        <p:origin x="4182" y="10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3.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5.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8.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36.xml.rels><?xml version="1.0" encoding="UTF-8" standalone="yes"?>
<Relationships xmlns="http://schemas.openxmlformats.org/package/2006/relationships"><Relationship Id="rId3" Type="http://schemas.openxmlformats.org/officeDocument/2006/relationships/oleObject" Target="file:///\\nswhealth.net\BHI\Common\COMMUNICATIONS%20&amp;%20STAKEHOLDER%20ENGAGEMENT\Studio\WIP\0206_COPS%20chartpack\working\development\UFO%20ffor%20COPS%20chartpack%20_Adam.xlsm"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1" Type="http://schemas.openxmlformats.org/officeDocument/2006/relationships/oleObject" Target="file:///\\nswhealth.net\BHI\Common\COMMUNICATIONS%20&amp;%20STAKEHOLDER%20ENGAGEMENT\Studio\WIP\0206_COPS%20chartpack\working\development\0206_COPS_chartpack_All%20UFOs_v2.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0.68068663536262963"/>
        </c:manualLayout>
      </c:layout>
      <c:barChart>
        <c:barDir val="bar"/>
        <c:grouping val="stacked"/>
        <c:varyColors val="0"/>
        <c:ser>
          <c:idx val="0"/>
          <c:order val="0"/>
          <c:tx>
            <c:strRef>
              <c:f>Sheet1!$B$1</c:f>
              <c:strCache>
                <c:ptCount val="1"/>
                <c:pt idx="0">
                  <c:v>18-34</c:v>
                </c:pt>
              </c:strCache>
            </c:strRef>
          </c:tx>
          <c:spPr>
            <a:solidFill>
              <a:srgbClr val="6F3570"/>
            </a:solidFill>
            <a:ln>
              <a:noFill/>
            </a:ln>
            <a:effectLst/>
          </c:spPr>
          <c:invertIfNegative val="0"/>
          <c:dLbls>
            <c:numFmt formatCode="[&lt;5]&quot;&quot;;0"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c:v>
                </c:pt>
              </c:strCache>
            </c:strRef>
          </c:cat>
          <c:val>
            <c:numRef>
              <c:f>Sheet1!$B$2</c:f>
              <c:numCache>
                <c:formatCode>General</c:formatCode>
                <c:ptCount val="1"/>
                <c:pt idx="0">
                  <c:v>2</c:v>
                </c:pt>
              </c:numCache>
            </c:numRef>
          </c:val>
          <c:extLst xmlns:c16r2="http://schemas.microsoft.com/office/drawing/2015/06/chart">
            <c:ext xmlns:c16="http://schemas.microsoft.com/office/drawing/2014/chart" uri="{C3380CC4-5D6E-409C-BE32-E72D297353CC}">
              <c16:uniqueId val="{00000000-7106-B747-8010-507444E39E5E}"/>
            </c:ext>
          </c:extLst>
        </c:ser>
        <c:ser>
          <c:idx val="1"/>
          <c:order val="1"/>
          <c:tx>
            <c:strRef>
              <c:f>Sheet1!$C$1</c:f>
              <c:strCache>
                <c:ptCount val="1"/>
                <c:pt idx="0">
                  <c:v>35-54</c:v>
                </c:pt>
              </c:strCache>
            </c:strRef>
          </c:tx>
          <c:spPr>
            <a:solidFill>
              <a:srgbClr val="B569B7"/>
            </a:solidFill>
            <a:ln>
              <a:noFill/>
            </a:ln>
            <a:effectLst/>
          </c:spPr>
          <c:invertIfNegative val="0"/>
          <c:dLbls>
            <c:dLbl>
              <c:idx val="0"/>
              <c:tx>
                <c:rich>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fld id="{3BAA3ECC-8793-4B70-BE8F-A0085DA1D021}" type="VALUE">
                      <a:rPr lang="en-US">
                        <a:solidFill>
                          <a:schemeClr val="bg1"/>
                        </a:solidFill>
                      </a:rPr>
                      <a:pPr>
                        <a:defRPr b="1">
                          <a:solidFill>
                            <a:schemeClr val="bg1"/>
                          </a:solidFill>
                        </a:defRPr>
                      </a:pPr>
                      <a:t>[VALUE]</a:t>
                    </a:fld>
                    <a:endParaRPr lang="en-AU"/>
                  </a:p>
                </c:rich>
              </c:tx>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106-B747-8010-507444E39E5E}"/>
                </c:ext>
                <c:ext xmlns:c15="http://schemas.microsoft.com/office/drawing/2012/chart" uri="{CE6537A1-D6FC-4f65-9D91-7224C49458BB}">
                  <c15:dlblFieldTable/>
                  <c15:showDataLabelsRange val="0"/>
                </c:ext>
              </c:extLst>
            </c:dLbl>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c:v>
                </c:pt>
              </c:strCache>
            </c:strRef>
          </c:cat>
          <c:val>
            <c:numRef>
              <c:f>Sheet1!$C$2</c:f>
              <c:numCache>
                <c:formatCode>General</c:formatCode>
                <c:ptCount val="1"/>
                <c:pt idx="0">
                  <c:v>14</c:v>
                </c:pt>
              </c:numCache>
            </c:numRef>
          </c:val>
          <c:extLst xmlns:c16r2="http://schemas.microsoft.com/office/drawing/2015/06/chart">
            <c:ext xmlns:c16="http://schemas.microsoft.com/office/drawing/2014/chart" uri="{C3380CC4-5D6E-409C-BE32-E72D297353CC}">
              <c16:uniqueId val="{00000002-7106-B747-8010-507444E39E5E}"/>
            </c:ext>
          </c:extLst>
        </c:ser>
        <c:ser>
          <c:idx val="2"/>
          <c:order val="2"/>
          <c:tx>
            <c:strRef>
              <c:f>Sheet1!$D$1</c:f>
              <c:strCache>
                <c:ptCount val="1"/>
                <c:pt idx="0">
                  <c:v>55-74</c:v>
                </c:pt>
              </c:strCache>
            </c:strRef>
          </c:tx>
          <c:spPr>
            <a:solidFill>
              <a:schemeClr val="bg2"/>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c:v>
                </c:pt>
              </c:strCache>
            </c:strRef>
          </c:cat>
          <c:val>
            <c:numRef>
              <c:f>Sheet1!$D$2</c:f>
              <c:numCache>
                <c:formatCode>General</c:formatCode>
                <c:ptCount val="1"/>
                <c:pt idx="0">
                  <c:v>56</c:v>
                </c:pt>
              </c:numCache>
            </c:numRef>
          </c:val>
          <c:extLst xmlns:c16r2="http://schemas.microsoft.com/office/drawing/2015/06/chart">
            <c:ext xmlns:c16="http://schemas.microsoft.com/office/drawing/2014/chart" uri="{C3380CC4-5D6E-409C-BE32-E72D297353CC}">
              <c16:uniqueId val="{00000003-7106-B747-8010-507444E39E5E}"/>
            </c:ext>
          </c:extLst>
        </c:ser>
        <c:ser>
          <c:idx val="3"/>
          <c:order val="3"/>
          <c:tx>
            <c:strRef>
              <c:f>Sheet1!$E$1</c:f>
              <c:strCache>
                <c:ptCount val="1"/>
                <c:pt idx="0">
                  <c:v>75+</c:v>
                </c:pt>
              </c:strCache>
            </c:strRef>
          </c:tx>
          <c:spPr>
            <a:solidFill>
              <a:schemeClr val="tx2"/>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c:v>
                </c:pt>
              </c:strCache>
            </c:strRef>
          </c:cat>
          <c:val>
            <c:numRef>
              <c:f>Sheet1!$E$2</c:f>
              <c:numCache>
                <c:formatCode>General</c:formatCode>
                <c:ptCount val="1"/>
                <c:pt idx="0">
                  <c:v>29</c:v>
                </c:pt>
              </c:numCache>
            </c:numRef>
          </c:val>
          <c:extLst xmlns:c16r2="http://schemas.microsoft.com/office/drawing/2015/06/chart">
            <c:ext xmlns:c16="http://schemas.microsoft.com/office/drawing/2014/chart" uri="{C3380CC4-5D6E-409C-BE32-E72D297353CC}">
              <c16:uniqueId val="{00000004-7106-B747-8010-507444E39E5E}"/>
            </c:ext>
          </c:extLst>
        </c:ser>
        <c:dLbls>
          <c:showLegendKey val="0"/>
          <c:showVal val="0"/>
          <c:showCatName val="0"/>
          <c:showSerName val="0"/>
          <c:showPercent val="0"/>
          <c:showBubbleSize val="0"/>
        </c:dLbls>
        <c:gapWidth val="10"/>
        <c:overlap val="100"/>
        <c:axId val="190987360"/>
        <c:axId val="190989320"/>
      </c:barChart>
      <c:catAx>
        <c:axId val="190987360"/>
        <c:scaling>
          <c:orientation val="minMax"/>
        </c:scaling>
        <c:delete val="1"/>
        <c:axPos val="l"/>
        <c:numFmt formatCode="General" sourceLinked="1"/>
        <c:majorTickMark val="none"/>
        <c:minorTickMark val="none"/>
        <c:tickLblPos val="nextTo"/>
        <c:crossAx val="190989320"/>
        <c:crosses val="autoZero"/>
        <c:auto val="1"/>
        <c:lblAlgn val="ctr"/>
        <c:lblOffset val="100"/>
        <c:noMultiLvlLbl val="0"/>
      </c:catAx>
      <c:valAx>
        <c:axId val="190989320"/>
        <c:scaling>
          <c:orientation val="minMax"/>
          <c:max val="100"/>
          <c:min val="0"/>
        </c:scaling>
        <c:delete val="1"/>
        <c:axPos val="b"/>
        <c:numFmt formatCode="General" sourceLinked="1"/>
        <c:majorTickMark val="none"/>
        <c:minorTickMark val="none"/>
        <c:tickLblPos val="nextTo"/>
        <c:crossAx val="190987360"/>
        <c:crosses val="autoZero"/>
        <c:crossBetween val="between"/>
      </c:valAx>
      <c:spPr>
        <a:noFill/>
        <a:ln w="25400">
          <a:noFill/>
        </a:ln>
        <a:effectLst/>
      </c:spPr>
    </c:plotArea>
    <c:legend>
      <c:legendPos val="b"/>
      <c:layout>
        <c:manualLayout>
          <c:xMode val="edge"/>
          <c:yMode val="edge"/>
          <c:x val="0.66327158462098923"/>
          <c:y val="0.6929623152065254"/>
          <c:w val="0.33672836303996712"/>
          <c:h val="0.307037343406936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7337950020091139"/>
          <c:w val="0.75236060710741426"/>
          <c:h val="0.32129506612976305"/>
        </c:manualLayout>
      </c:layout>
      <c:scatterChart>
        <c:scatterStyle val="lineMarker"/>
        <c:varyColors val="0"/>
        <c:ser>
          <c:idx val="0"/>
          <c:order val="0"/>
          <c:tx>
            <c:strRef>
              <c:f>Cost!$G$2</c:f>
              <c:strCache>
                <c:ptCount val="1"/>
                <c:pt idx="0">
                  <c:v>Higher than expected</c:v>
                </c:pt>
              </c:strCache>
            </c:strRef>
          </c:tx>
          <c:spPr>
            <a:ln w="28575">
              <a:noFill/>
            </a:ln>
          </c:spPr>
          <c:marker>
            <c:symbol val="circle"/>
            <c:size val="5"/>
            <c:spPr>
              <a:solidFill>
                <a:schemeClr val="accent5"/>
              </a:solidFill>
              <a:ln>
                <a:noFill/>
              </a:ln>
            </c:spPr>
          </c:marker>
          <c:xVal>
            <c:numRef>
              <c:f>Cost!$K$2:$K$78</c:f>
              <c:numCache>
                <c:formatCode>General</c:formatCode>
                <c:ptCount val="77"/>
                <c:pt idx="0">
                  <c:v>12</c:v>
                </c:pt>
                <c:pt idx="1">
                  <c:v>14</c:v>
                </c:pt>
                <c:pt idx="2">
                  <c:v>14</c:v>
                </c:pt>
                <c:pt idx="3">
                  <c:v>22</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Cost!$O$2:$O$78</c:f>
              <c:numCache>
                <c:formatCode>0</c:formatCode>
                <c:ptCount val="77"/>
                <c:pt idx="0">
                  <c:v>1</c:v>
                </c:pt>
                <c:pt idx="1">
                  <c:v>1</c:v>
                </c:pt>
                <c:pt idx="2">
                  <c:v>2</c:v>
                </c:pt>
                <c:pt idx="3">
                  <c:v>1</c:v>
                </c:pt>
                <c:pt idx="4">
                  <c:v>1</c:v>
                </c:pt>
                <c:pt idx="5">
                  <c:v>2</c:v>
                </c:pt>
                <c:pt idx="6">
                  <c:v>3</c:v>
                </c:pt>
                <c:pt idx="7">
                  <c:v>4</c:v>
                </c:pt>
                <c:pt idx="8">
                  <c:v>5</c:v>
                </c:pt>
                <c:pt idx="9">
                  <c:v>6</c:v>
                </c:pt>
                <c:pt idx="10">
                  <c:v>7</c:v>
                </c:pt>
                <c:pt idx="11">
                  <c:v>8</c:v>
                </c:pt>
                <c:pt idx="12">
                  <c:v>9</c:v>
                </c:pt>
                <c:pt idx="13">
                  <c:v>10</c:v>
                </c:pt>
                <c:pt idx="14">
                  <c:v>11</c:v>
                </c:pt>
                <c:pt idx="15">
                  <c:v>12</c:v>
                </c:pt>
                <c:pt idx="16">
                  <c:v>13</c:v>
                </c:pt>
                <c:pt idx="17">
                  <c:v>14</c:v>
                </c:pt>
                <c:pt idx="18">
                  <c:v>15</c:v>
                </c:pt>
                <c:pt idx="19">
                  <c:v>16</c:v>
                </c:pt>
                <c:pt idx="20">
                  <c:v>17</c:v>
                </c:pt>
                <c:pt idx="21">
                  <c:v>18</c:v>
                </c:pt>
                <c:pt idx="22">
                  <c:v>19</c:v>
                </c:pt>
                <c:pt idx="23">
                  <c:v>20</c:v>
                </c:pt>
                <c:pt idx="24">
                  <c:v>21</c:v>
                </c:pt>
                <c:pt idx="25">
                  <c:v>22</c:v>
                </c:pt>
                <c:pt idx="26">
                  <c:v>23</c:v>
                </c:pt>
                <c:pt idx="27">
                  <c:v>24</c:v>
                </c:pt>
                <c:pt idx="28">
                  <c:v>25</c:v>
                </c:pt>
                <c:pt idx="29">
                  <c:v>26</c:v>
                </c:pt>
                <c:pt idx="30">
                  <c:v>27</c:v>
                </c:pt>
                <c:pt idx="31">
                  <c:v>28</c:v>
                </c:pt>
                <c:pt idx="32">
                  <c:v>29</c:v>
                </c:pt>
                <c:pt idx="33">
                  <c:v>30</c:v>
                </c:pt>
                <c:pt idx="34">
                  <c:v>31</c:v>
                </c:pt>
                <c:pt idx="35">
                  <c:v>32</c:v>
                </c:pt>
                <c:pt idx="36">
                  <c:v>33</c:v>
                </c:pt>
                <c:pt idx="37">
                  <c:v>34</c:v>
                </c:pt>
                <c:pt idx="38">
                  <c:v>35</c:v>
                </c:pt>
                <c:pt idx="39">
                  <c:v>36</c:v>
                </c:pt>
                <c:pt idx="40">
                  <c:v>37</c:v>
                </c:pt>
                <c:pt idx="41">
                  <c:v>38</c:v>
                </c:pt>
                <c:pt idx="42">
                  <c:v>39</c:v>
                </c:pt>
                <c:pt idx="43">
                  <c:v>40</c:v>
                </c:pt>
                <c:pt idx="44">
                  <c:v>41</c:v>
                </c:pt>
                <c:pt idx="45">
                  <c:v>42</c:v>
                </c:pt>
                <c:pt idx="46">
                  <c:v>43</c:v>
                </c:pt>
                <c:pt idx="47">
                  <c:v>44</c:v>
                </c:pt>
                <c:pt idx="48">
                  <c:v>45</c:v>
                </c:pt>
                <c:pt idx="49">
                  <c:v>46</c:v>
                </c:pt>
                <c:pt idx="50">
                  <c:v>47</c:v>
                </c:pt>
                <c:pt idx="51">
                  <c:v>48</c:v>
                </c:pt>
                <c:pt idx="52">
                  <c:v>49</c:v>
                </c:pt>
                <c:pt idx="53">
                  <c:v>50</c:v>
                </c:pt>
                <c:pt idx="54">
                  <c:v>51</c:v>
                </c:pt>
                <c:pt idx="55">
                  <c:v>52</c:v>
                </c:pt>
                <c:pt idx="56">
                  <c:v>53</c:v>
                </c:pt>
                <c:pt idx="57">
                  <c:v>54</c:v>
                </c:pt>
                <c:pt idx="58">
                  <c:v>55</c:v>
                </c:pt>
                <c:pt idx="59">
                  <c:v>56</c:v>
                </c:pt>
                <c:pt idx="60">
                  <c:v>57</c:v>
                </c:pt>
                <c:pt idx="61">
                  <c:v>58</c:v>
                </c:pt>
                <c:pt idx="62">
                  <c:v>59</c:v>
                </c:pt>
                <c:pt idx="63">
                  <c:v>60</c:v>
                </c:pt>
                <c:pt idx="64">
                  <c:v>61</c:v>
                </c:pt>
                <c:pt idx="65">
                  <c:v>62</c:v>
                </c:pt>
                <c:pt idx="66">
                  <c:v>63</c:v>
                </c:pt>
                <c:pt idx="67">
                  <c:v>64</c:v>
                </c:pt>
                <c:pt idx="68">
                  <c:v>65</c:v>
                </c:pt>
                <c:pt idx="69">
                  <c:v>66</c:v>
                </c:pt>
                <c:pt idx="70">
                  <c:v>67</c:v>
                </c:pt>
                <c:pt idx="71">
                  <c:v>68</c:v>
                </c:pt>
                <c:pt idx="72">
                  <c:v>69</c:v>
                </c:pt>
                <c:pt idx="73">
                  <c:v>70</c:v>
                </c:pt>
                <c:pt idx="74">
                  <c:v>71</c:v>
                </c:pt>
                <c:pt idx="75">
                  <c:v>72</c:v>
                </c:pt>
                <c:pt idx="76">
                  <c:v>73</c:v>
                </c:pt>
              </c:numCache>
            </c:numRef>
          </c:yVal>
          <c:smooth val="0"/>
          <c:extLst xmlns:c16r2="http://schemas.microsoft.com/office/drawing/2015/06/chart">
            <c:ext xmlns:c16="http://schemas.microsoft.com/office/drawing/2014/chart" uri="{C3380CC4-5D6E-409C-BE32-E72D297353CC}">
              <c16:uniqueId val="{00000000-9C7A-4543-85E5-6673D85F9767}"/>
            </c:ext>
          </c:extLst>
        </c:ser>
        <c:ser>
          <c:idx val="1"/>
          <c:order val="1"/>
          <c:tx>
            <c:strRef>
              <c:f>Cost!$G$3</c:f>
              <c:strCache>
                <c:ptCount val="1"/>
                <c:pt idx="0">
                  <c:v>No different</c:v>
                </c:pt>
              </c:strCache>
            </c:strRef>
          </c:tx>
          <c:spPr>
            <a:ln w="28575">
              <a:noFill/>
            </a:ln>
          </c:spPr>
          <c:marker>
            <c:symbol val="circle"/>
            <c:size val="5"/>
            <c:spPr>
              <a:solidFill>
                <a:schemeClr val="bg1">
                  <a:lumMod val="65000"/>
                </a:schemeClr>
              </a:solidFill>
              <a:ln>
                <a:noFill/>
              </a:ln>
            </c:spPr>
          </c:marker>
          <c:xVal>
            <c:numRef>
              <c:f>Cost!$L$2:$L$78</c:f>
              <c:numCache>
                <c:formatCode>General</c:formatCode>
                <c:ptCount val="77"/>
                <c:pt idx="0">
                  <c:v>-1</c:v>
                </c:pt>
                <c:pt idx="1">
                  <c:v>-1</c:v>
                </c:pt>
                <c:pt idx="2">
                  <c:v>-1</c:v>
                </c:pt>
                <c:pt idx="3">
                  <c:v>-1</c:v>
                </c:pt>
                <c:pt idx="4">
                  <c:v>3</c:v>
                </c:pt>
                <c:pt idx="5">
                  <c:v>3</c:v>
                </c:pt>
                <c:pt idx="6">
                  <c:v>3</c:v>
                </c:pt>
                <c:pt idx="7">
                  <c:v>5</c:v>
                </c:pt>
                <c:pt idx="8">
                  <c:v>5</c:v>
                </c:pt>
                <c:pt idx="9">
                  <c:v>5</c:v>
                </c:pt>
                <c:pt idx="10">
                  <c:v>5</c:v>
                </c:pt>
                <c:pt idx="11">
                  <c:v>5</c:v>
                </c:pt>
                <c:pt idx="12">
                  <c:v>6</c:v>
                </c:pt>
                <c:pt idx="13">
                  <c:v>6</c:v>
                </c:pt>
                <c:pt idx="14">
                  <c:v>6</c:v>
                </c:pt>
                <c:pt idx="15">
                  <c:v>6</c:v>
                </c:pt>
                <c:pt idx="16">
                  <c:v>6</c:v>
                </c:pt>
                <c:pt idx="17">
                  <c:v>7</c:v>
                </c:pt>
                <c:pt idx="18">
                  <c:v>7</c:v>
                </c:pt>
                <c:pt idx="19">
                  <c:v>7</c:v>
                </c:pt>
                <c:pt idx="20">
                  <c:v>8</c:v>
                </c:pt>
                <c:pt idx="21">
                  <c:v>8</c:v>
                </c:pt>
                <c:pt idx="22">
                  <c:v>9</c:v>
                </c:pt>
                <c:pt idx="23">
                  <c:v>9</c:v>
                </c:pt>
                <c:pt idx="24">
                  <c:v>10</c:v>
                </c:pt>
                <c:pt idx="25">
                  <c:v>10</c:v>
                </c:pt>
                <c:pt idx="26">
                  <c:v>10</c:v>
                </c:pt>
                <c:pt idx="27">
                  <c:v>15</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Cost!$P$2:$P$78</c:f>
              <c:numCache>
                <c:formatCode>0</c:formatCode>
                <c:ptCount val="77"/>
                <c:pt idx="0">
                  <c:v>1</c:v>
                </c:pt>
                <c:pt idx="1">
                  <c:v>2</c:v>
                </c:pt>
                <c:pt idx="2">
                  <c:v>3</c:v>
                </c:pt>
                <c:pt idx="3">
                  <c:v>4</c:v>
                </c:pt>
                <c:pt idx="4">
                  <c:v>1</c:v>
                </c:pt>
                <c:pt idx="5">
                  <c:v>2</c:v>
                </c:pt>
                <c:pt idx="6">
                  <c:v>3</c:v>
                </c:pt>
                <c:pt idx="7">
                  <c:v>1</c:v>
                </c:pt>
                <c:pt idx="8">
                  <c:v>2</c:v>
                </c:pt>
                <c:pt idx="9">
                  <c:v>3</c:v>
                </c:pt>
                <c:pt idx="10">
                  <c:v>4</c:v>
                </c:pt>
                <c:pt idx="11">
                  <c:v>5</c:v>
                </c:pt>
                <c:pt idx="12">
                  <c:v>1</c:v>
                </c:pt>
                <c:pt idx="13">
                  <c:v>2</c:v>
                </c:pt>
                <c:pt idx="14">
                  <c:v>3</c:v>
                </c:pt>
                <c:pt idx="15">
                  <c:v>4</c:v>
                </c:pt>
                <c:pt idx="16">
                  <c:v>5</c:v>
                </c:pt>
                <c:pt idx="17">
                  <c:v>1</c:v>
                </c:pt>
                <c:pt idx="18">
                  <c:v>2</c:v>
                </c:pt>
                <c:pt idx="19">
                  <c:v>3</c:v>
                </c:pt>
                <c:pt idx="20">
                  <c:v>1</c:v>
                </c:pt>
                <c:pt idx="21">
                  <c:v>2</c:v>
                </c:pt>
                <c:pt idx="22">
                  <c:v>1</c:v>
                </c:pt>
                <c:pt idx="23">
                  <c:v>2</c:v>
                </c:pt>
                <c:pt idx="24">
                  <c:v>1</c:v>
                </c:pt>
                <c:pt idx="25">
                  <c:v>2</c:v>
                </c:pt>
                <c:pt idx="26">
                  <c:v>3</c:v>
                </c:pt>
                <c:pt idx="27">
                  <c:v>1</c:v>
                </c:pt>
                <c:pt idx="28">
                  <c:v>30</c:v>
                </c:pt>
                <c:pt idx="29">
                  <c:v>32</c:v>
                </c:pt>
                <c:pt idx="30">
                  <c:v>34</c:v>
                </c:pt>
                <c:pt idx="31">
                  <c:v>36</c:v>
                </c:pt>
                <c:pt idx="32">
                  <c:v>38</c:v>
                </c:pt>
                <c:pt idx="33">
                  <c:v>40</c:v>
                </c:pt>
                <c:pt idx="34">
                  <c:v>42</c:v>
                </c:pt>
                <c:pt idx="35">
                  <c:v>44</c:v>
                </c:pt>
                <c:pt idx="36">
                  <c:v>46</c:v>
                </c:pt>
                <c:pt idx="37">
                  <c:v>48</c:v>
                </c:pt>
                <c:pt idx="38">
                  <c:v>50</c:v>
                </c:pt>
                <c:pt idx="39">
                  <c:v>52</c:v>
                </c:pt>
                <c:pt idx="40">
                  <c:v>54</c:v>
                </c:pt>
                <c:pt idx="41">
                  <c:v>56</c:v>
                </c:pt>
                <c:pt idx="42">
                  <c:v>58</c:v>
                </c:pt>
                <c:pt idx="43">
                  <c:v>60</c:v>
                </c:pt>
                <c:pt idx="44">
                  <c:v>62</c:v>
                </c:pt>
                <c:pt idx="45">
                  <c:v>64</c:v>
                </c:pt>
                <c:pt idx="46">
                  <c:v>66</c:v>
                </c:pt>
                <c:pt idx="47">
                  <c:v>68</c:v>
                </c:pt>
                <c:pt idx="48">
                  <c:v>70</c:v>
                </c:pt>
                <c:pt idx="49">
                  <c:v>72</c:v>
                </c:pt>
                <c:pt idx="50">
                  <c:v>74</c:v>
                </c:pt>
                <c:pt idx="51">
                  <c:v>76</c:v>
                </c:pt>
                <c:pt idx="52">
                  <c:v>78</c:v>
                </c:pt>
                <c:pt idx="53">
                  <c:v>80</c:v>
                </c:pt>
                <c:pt idx="54">
                  <c:v>82</c:v>
                </c:pt>
                <c:pt idx="55">
                  <c:v>84</c:v>
                </c:pt>
                <c:pt idx="56">
                  <c:v>86</c:v>
                </c:pt>
                <c:pt idx="57">
                  <c:v>88</c:v>
                </c:pt>
                <c:pt idx="58">
                  <c:v>90</c:v>
                </c:pt>
                <c:pt idx="59">
                  <c:v>92</c:v>
                </c:pt>
                <c:pt idx="60">
                  <c:v>94</c:v>
                </c:pt>
                <c:pt idx="61">
                  <c:v>96</c:v>
                </c:pt>
                <c:pt idx="62">
                  <c:v>98</c:v>
                </c:pt>
                <c:pt idx="63">
                  <c:v>100</c:v>
                </c:pt>
                <c:pt idx="64">
                  <c:v>102</c:v>
                </c:pt>
                <c:pt idx="65">
                  <c:v>104</c:v>
                </c:pt>
                <c:pt idx="66">
                  <c:v>106</c:v>
                </c:pt>
                <c:pt idx="67">
                  <c:v>108</c:v>
                </c:pt>
                <c:pt idx="68">
                  <c:v>110</c:v>
                </c:pt>
                <c:pt idx="69">
                  <c:v>112</c:v>
                </c:pt>
                <c:pt idx="70">
                  <c:v>114</c:v>
                </c:pt>
                <c:pt idx="71">
                  <c:v>116</c:v>
                </c:pt>
                <c:pt idx="72">
                  <c:v>118</c:v>
                </c:pt>
                <c:pt idx="73">
                  <c:v>120</c:v>
                </c:pt>
                <c:pt idx="74">
                  <c:v>122</c:v>
                </c:pt>
                <c:pt idx="75">
                  <c:v>124</c:v>
                </c:pt>
                <c:pt idx="76">
                  <c:v>126</c:v>
                </c:pt>
              </c:numCache>
            </c:numRef>
          </c:yVal>
          <c:smooth val="0"/>
          <c:extLst xmlns:c16r2="http://schemas.microsoft.com/office/drawing/2015/06/chart">
            <c:ext xmlns:c16="http://schemas.microsoft.com/office/drawing/2014/chart" uri="{C3380CC4-5D6E-409C-BE32-E72D297353CC}">
              <c16:uniqueId val="{00000001-9C7A-4543-85E5-6673D85F9767}"/>
            </c:ext>
          </c:extLst>
        </c:ser>
        <c:ser>
          <c:idx val="2"/>
          <c:order val="2"/>
          <c:tx>
            <c:strRef>
              <c:f>Cost!$G$4</c:f>
              <c:strCache>
                <c:ptCount val="1"/>
                <c:pt idx="0">
                  <c:v>Lower than expected</c:v>
                </c:pt>
              </c:strCache>
            </c:strRef>
          </c:tx>
          <c:spPr>
            <a:ln w="28575">
              <a:noFill/>
            </a:ln>
          </c:spPr>
          <c:marker>
            <c:symbol val="circle"/>
            <c:size val="5"/>
            <c:spPr>
              <a:solidFill>
                <a:schemeClr val="accent4"/>
              </a:solidFill>
              <a:ln>
                <a:noFill/>
              </a:ln>
            </c:spPr>
          </c:marker>
          <c:xVal>
            <c:numRef>
              <c:f>Cost!$M$2:$M$78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2</c:v>
                </c:pt>
                <c:pt idx="30">
                  <c:v>2</c:v>
                </c:pt>
                <c:pt idx="31">
                  <c:v>4</c:v>
                </c:pt>
                <c:pt idx="32">
                  <c:v>4</c:v>
                </c:pt>
                <c:pt idx="33">
                  <c:v>4</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Cost!$Q$2:$Q$78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1</c:v>
                </c:pt>
                <c:pt idx="29">
                  <c:v>1</c:v>
                </c:pt>
                <c:pt idx="30">
                  <c:v>2</c:v>
                </c:pt>
                <c:pt idx="31">
                  <c:v>1</c:v>
                </c:pt>
                <c:pt idx="32">
                  <c:v>2</c:v>
                </c:pt>
                <c:pt idx="33">
                  <c:v>3</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9C7A-4543-85E5-6673D85F9767}"/>
            </c:ext>
          </c:extLst>
        </c:ser>
        <c:ser>
          <c:idx val="3"/>
          <c:order val="3"/>
          <c:tx>
            <c:strRef>
              <c:f>Cost!$G$7</c:f>
              <c:strCache>
                <c:ptCount val="1"/>
                <c:pt idx="0">
                  <c:v>NSW (8%)</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9C7A-4543-85E5-6673D85F9767}"/>
              </c:ext>
            </c:extLst>
          </c:dPt>
          <c:dLbls>
            <c:dLbl>
              <c:idx val="0"/>
              <c:tx>
                <c:rich>
                  <a:bodyPr/>
                  <a:lstStyle/>
                  <a:p>
                    <a:fld id="{7947EF54-4364-4A7B-A0DA-A54D506E9FF4}"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Cost!$I$7</c:f>
                <c:numCache>
                  <c:formatCode>General</c:formatCode>
                  <c:ptCount val="1"/>
                  <c:pt idx="0">
                    <c:v>7</c:v>
                  </c:pt>
                </c:numCache>
              </c:numRef>
            </c:minus>
            <c:spPr>
              <a:ln w="9525">
                <a:solidFill>
                  <a:schemeClr val="accent6"/>
                </a:solidFill>
              </a:ln>
            </c:spPr>
          </c:errBars>
          <c:xVal>
            <c:numRef>
              <c:f>Cost!$H$7</c:f>
              <c:numCache>
                <c:formatCode>0"%"</c:formatCode>
                <c:ptCount val="1"/>
                <c:pt idx="0">
                  <c:v>8</c:v>
                </c:pt>
              </c:numCache>
            </c:numRef>
          </c:xVal>
          <c:yVal>
            <c:numRef>
              <c:f>Cost!$I$7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9C7A-4543-85E5-6673D85F9767}"/>
            </c:ext>
            <c:ext xmlns:c15="http://schemas.microsoft.com/office/drawing/2012/chart" uri="{02D57815-91ED-43cb-92C2-25804820EDAC}">
              <c15:datalabelsRange>
                <c15:f>Cost!$G$7</c15:f>
                <c15:dlblRangeCache>
                  <c:ptCount val="1"/>
                  <c:pt idx="0">
                    <c:v>NSW (8%)</c:v>
                  </c:pt>
                </c15:dlblRangeCache>
              </c15:datalabelsRange>
            </c:ext>
          </c:extLst>
        </c:ser>
        <c:dLbls>
          <c:showLegendKey val="0"/>
          <c:showVal val="0"/>
          <c:showCatName val="0"/>
          <c:showSerName val="0"/>
          <c:showPercent val="0"/>
          <c:showBubbleSize val="0"/>
        </c:dLbls>
        <c:axId val="186523096"/>
        <c:axId val="186523880"/>
      </c:scatterChart>
      <c:valAx>
        <c:axId val="186523096"/>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6523880"/>
        <c:crosses val="autoZero"/>
        <c:crossBetween val="midCat"/>
        <c:majorUnit val="10"/>
        <c:minorUnit val="1"/>
      </c:valAx>
      <c:valAx>
        <c:axId val="186523880"/>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6523096"/>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99945451081378E-2"/>
          <c:y val="0.23916304234221594"/>
          <c:w val="0.9357000545489188"/>
          <c:h val="0.5055708981890461"/>
        </c:manualLayout>
      </c:layout>
      <c:barChart>
        <c:barDir val="bar"/>
        <c:grouping val="stacked"/>
        <c:varyColors val="0"/>
        <c:ser>
          <c:idx val="2"/>
          <c:order val="0"/>
          <c:tx>
            <c:strRef>
              <c:f>'[Chart in Microsoft PowerPoint]Sheet1'!$D$1</c:f>
              <c:strCache>
                <c:ptCount val="1"/>
                <c:pt idx="0">
                  <c:v>No out-of-pocket costs</c:v>
                </c:pt>
              </c:strCache>
            </c:strRef>
          </c:tx>
          <c:spPr>
            <a:solidFill>
              <a:schemeClr val="accent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 in Microsoft PowerPoint]Sheet1'!$A$2</c:f>
              <c:numCache>
                <c:formatCode>General</c:formatCode>
                <c:ptCount val="1"/>
              </c:numCache>
            </c:numRef>
          </c:cat>
          <c:val>
            <c:numRef>
              <c:f>'[Chart in Microsoft PowerPoint]Sheet1'!$D$2</c:f>
              <c:numCache>
                <c:formatCode>General</c:formatCode>
                <c:ptCount val="1"/>
                <c:pt idx="0">
                  <c:v>74</c:v>
                </c:pt>
              </c:numCache>
            </c:numRef>
          </c:val>
        </c:ser>
        <c:ser>
          <c:idx val="1"/>
          <c:order val="1"/>
          <c:tx>
            <c:strRef>
              <c:f>'[Chart in Microsoft PowerPoint]Sheet1'!$C$1</c:f>
              <c:strCache>
                <c:ptCount val="1"/>
                <c:pt idx="0">
                  <c:v>Less than $500</c:v>
                </c:pt>
              </c:strCache>
            </c:strRef>
          </c:tx>
          <c:spPr>
            <a:solidFill>
              <a:srgbClr val="FF9900"/>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 in Microsoft PowerPoint]Sheet1'!$A$2</c:f>
              <c:numCache>
                <c:formatCode>General</c:formatCode>
                <c:ptCount val="1"/>
              </c:numCache>
            </c:numRef>
          </c:cat>
          <c:val>
            <c:numRef>
              <c:f>'[Chart in Microsoft PowerPoint]Sheet1'!$C$2</c:f>
              <c:numCache>
                <c:formatCode>General</c:formatCode>
                <c:ptCount val="1"/>
                <c:pt idx="0">
                  <c:v>17.805453587790069</c:v>
                </c:pt>
              </c:numCache>
            </c:numRef>
          </c:val>
          <c:extLst xmlns:c16r2="http://schemas.microsoft.com/office/drawing/2015/06/chart">
            <c:ext xmlns:c16="http://schemas.microsoft.com/office/drawing/2014/chart" uri="{C3380CC4-5D6E-409C-BE32-E72D297353CC}">
              <c16:uniqueId val="{00000001-59FD-184A-9C2B-C44994EB7D62}"/>
            </c:ext>
          </c:extLst>
        </c:ser>
        <c:ser>
          <c:idx val="0"/>
          <c:order val="2"/>
          <c:tx>
            <c:strRef>
              <c:f>'[Chart in Microsoft PowerPoint]Sheet1'!$B$1</c:f>
              <c:strCache>
                <c:ptCount val="1"/>
                <c:pt idx="0">
                  <c:v>$500 or more</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 in Microsoft PowerPoint]Sheet1'!$A$2</c:f>
              <c:numCache>
                <c:formatCode>General</c:formatCode>
                <c:ptCount val="1"/>
              </c:numCache>
            </c:numRef>
          </c:cat>
          <c:val>
            <c:numRef>
              <c:f>'[Chart in Microsoft PowerPoint]Sheet1'!$B$2</c:f>
              <c:numCache>
                <c:formatCode>General</c:formatCode>
                <c:ptCount val="1"/>
                <c:pt idx="0">
                  <c:v>8.1945464122099132</c:v>
                </c:pt>
              </c:numCache>
            </c:numRef>
          </c:val>
          <c:extLst xmlns:c16r2="http://schemas.microsoft.com/office/drawing/2015/06/chart">
            <c:ext xmlns:c16="http://schemas.microsoft.com/office/drawing/2014/chart" uri="{C3380CC4-5D6E-409C-BE32-E72D297353CC}">
              <c16:uniqueId val="{00000000-59FD-184A-9C2B-C44994EB7D62}"/>
            </c:ext>
          </c:extLst>
        </c:ser>
        <c:dLbls>
          <c:showLegendKey val="0"/>
          <c:showVal val="0"/>
          <c:showCatName val="0"/>
          <c:showSerName val="0"/>
          <c:showPercent val="0"/>
          <c:showBubbleSize val="0"/>
        </c:dLbls>
        <c:gapWidth val="0"/>
        <c:overlap val="100"/>
        <c:axId val="186519176"/>
        <c:axId val="186525840"/>
      </c:barChart>
      <c:catAx>
        <c:axId val="186519176"/>
        <c:scaling>
          <c:orientation val="minMax"/>
        </c:scaling>
        <c:delete val="1"/>
        <c:axPos val="l"/>
        <c:numFmt formatCode="General" sourceLinked="1"/>
        <c:majorTickMark val="none"/>
        <c:minorTickMark val="none"/>
        <c:tickLblPos val="nextTo"/>
        <c:crossAx val="186525840"/>
        <c:crosses val="autoZero"/>
        <c:auto val="1"/>
        <c:lblAlgn val="ctr"/>
        <c:lblOffset val="100"/>
        <c:noMultiLvlLbl val="0"/>
      </c:catAx>
      <c:valAx>
        <c:axId val="186525840"/>
        <c:scaling>
          <c:orientation val="minMax"/>
          <c:max val="100"/>
          <c:min val="0"/>
        </c:scaling>
        <c:delete val="1"/>
        <c:axPos val="b"/>
        <c:numFmt formatCode="General" sourceLinked="1"/>
        <c:majorTickMark val="out"/>
        <c:minorTickMark val="none"/>
        <c:tickLblPos val="nextTo"/>
        <c:crossAx val="186519176"/>
        <c:crosses val="autoZero"/>
        <c:crossBetween val="between"/>
      </c:valAx>
      <c:spPr>
        <a:noFill/>
        <a:ln>
          <a:noFill/>
        </a:ln>
        <a:effectLst/>
      </c:spPr>
    </c:plotArea>
    <c:legend>
      <c:legendPos val="b"/>
      <c:layout>
        <c:manualLayout>
          <c:xMode val="edge"/>
          <c:yMode val="edge"/>
          <c:x val="6.786612176753401E-2"/>
          <c:y val="6.4074980438534627E-3"/>
          <c:w val="0.45801421905373696"/>
          <c:h val="0.204044680175926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3916304234221594"/>
          <c:w val="0.93717907091685493"/>
          <c:h val="0.5055708981890461"/>
        </c:manualLayout>
      </c:layout>
      <c:barChart>
        <c:barDir val="bar"/>
        <c:grouping val="stacked"/>
        <c:varyColors val="0"/>
        <c:ser>
          <c:idx val="0"/>
          <c:order val="0"/>
          <c:tx>
            <c:strRef>
              <c:f>Sheet1!$B$1</c:f>
              <c:strCache>
                <c:ptCount val="1"/>
                <c:pt idx="0">
                  <c:v>Didn't have issues with parking</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49.889548730000001</c:v>
                </c:pt>
              </c:numCache>
            </c:numRef>
          </c:val>
          <c:extLst xmlns:c16r2="http://schemas.microsoft.com/office/drawing/2015/06/chart">
            <c:ext xmlns:c16="http://schemas.microsoft.com/office/drawing/2014/chart" uri="{C3380CC4-5D6E-409C-BE32-E72D297353CC}">
              <c16:uniqueId val="{00000000-C093-D148-B9D2-63935BB36A66}"/>
            </c:ext>
          </c:extLst>
        </c:ser>
        <c:ser>
          <c:idx val="1"/>
          <c:order val="1"/>
          <c:tx>
            <c:strRef>
              <c:f>Sheet1!$C$1</c:f>
              <c:strCache>
                <c:ptCount val="1"/>
                <c:pt idx="0">
                  <c:v>Had issues with parking</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50.110451269999999</c:v>
                </c:pt>
              </c:numCache>
            </c:numRef>
          </c:val>
          <c:extLst xmlns:c16r2="http://schemas.microsoft.com/office/drawing/2015/06/chart">
            <c:ext xmlns:c16="http://schemas.microsoft.com/office/drawing/2014/chart" uri="{C3380CC4-5D6E-409C-BE32-E72D297353CC}">
              <c16:uniqueId val="{00000001-C093-D148-B9D2-63935BB36A66}"/>
            </c:ext>
          </c:extLst>
        </c:ser>
        <c:dLbls>
          <c:showLegendKey val="0"/>
          <c:showVal val="0"/>
          <c:showCatName val="0"/>
          <c:showSerName val="0"/>
          <c:showPercent val="0"/>
          <c:showBubbleSize val="0"/>
        </c:dLbls>
        <c:gapWidth val="0"/>
        <c:overlap val="100"/>
        <c:axId val="322305824"/>
        <c:axId val="322299944"/>
      </c:barChart>
      <c:catAx>
        <c:axId val="322305824"/>
        <c:scaling>
          <c:orientation val="minMax"/>
        </c:scaling>
        <c:delete val="1"/>
        <c:axPos val="l"/>
        <c:numFmt formatCode="General" sourceLinked="1"/>
        <c:majorTickMark val="none"/>
        <c:minorTickMark val="none"/>
        <c:tickLblPos val="nextTo"/>
        <c:crossAx val="322299944"/>
        <c:crosses val="autoZero"/>
        <c:auto val="1"/>
        <c:lblAlgn val="ctr"/>
        <c:lblOffset val="100"/>
        <c:noMultiLvlLbl val="0"/>
      </c:catAx>
      <c:valAx>
        <c:axId val="322299944"/>
        <c:scaling>
          <c:orientation val="minMax"/>
          <c:max val="100"/>
          <c:min val="0"/>
        </c:scaling>
        <c:delete val="1"/>
        <c:axPos val="b"/>
        <c:numFmt formatCode="General" sourceLinked="1"/>
        <c:majorTickMark val="none"/>
        <c:minorTickMark val="none"/>
        <c:tickLblPos val="nextTo"/>
        <c:crossAx val="322305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73316300279115254"/>
          <c:y val="0"/>
          <c:w val="0.2668369972088474"/>
          <c:h val="0.99959914094273139"/>
        </c:manualLayout>
      </c:layout>
      <c:barChart>
        <c:barDir val="bar"/>
        <c:grouping val="clustered"/>
        <c:varyColors val="0"/>
        <c:ser>
          <c:idx val="0"/>
          <c:order val="0"/>
          <c:tx>
            <c:strRef>
              <c:f>Sheet1!$B$1</c:f>
              <c:strCache>
                <c:ptCount val="1"/>
                <c:pt idx="0">
                  <c:v>Category 1</c:v>
                </c:pt>
              </c:strCache>
            </c:strRef>
          </c:tx>
          <c:spPr>
            <a:solidFill>
              <a:schemeClr val="accent5"/>
            </a:solidFill>
            <a:ln>
              <a:noFill/>
            </a:ln>
            <a:effectLst/>
          </c:spPr>
          <c:invertIfNegative val="0"/>
          <c:dLbls>
            <c:numFmt formatCode="0&quot;%&quot;" sourceLinked="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car park at the clinic</c:v>
                </c:pt>
                <c:pt idx="1">
                  <c:v>Too few disabled parking spaces</c:v>
                </c:pt>
                <c:pt idx="2">
                  <c:v>Had to walk a long way from the car park</c:v>
                </c:pt>
                <c:pt idx="3">
                  <c:v>Expensive parking fees</c:v>
                </c:pt>
                <c:pt idx="4">
                  <c:v>The car park was full</c:v>
                </c:pt>
              </c:strCache>
            </c:strRef>
          </c:cat>
          <c:val>
            <c:numRef>
              <c:f>Sheet1!$B$2:$B$6</c:f>
              <c:numCache>
                <c:formatCode>General</c:formatCode>
                <c:ptCount val="5"/>
                <c:pt idx="0">
                  <c:v>8.0798630365601749</c:v>
                </c:pt>
                <c:pt idx="1">
                  <c:v>13.583054801016804</c:v>
                </c:pt>
                <c:pt idx="2">
                  <c:v>13.959083999027378</c:v>
                </c:pt>
                <c:pt idx="3">
                  <c:v>15.137362603188196</c:v>
                </c:pt>
                <c:pt idx="4">
                  <c:v>21.972492625332645</c:v>
                </c:pt>
              </c:numCache>
            </c:numRef>
          </c:val>
          <c:extLst xmlns:c16r2="http://schemas.microsoft.com/office/drawing/2015/06/chart">
            <c:ext xmlns:c16="http://schemas.microsoft.com/office/drawing/2014/chart" uri="{C3380CC4-5D6E-409C-BE32-E72D297353CC}">
              <c16:uniqueId val="{00000000-6005-6740-9B61-52EE4337CCF1}"/>
            </c:ext>
          </c:extLst>
        </c:ser>
        <c:dLbls>
          <c:showLegendKey val="0"/>
          <c:showVal val="0"/>
          <c:showCatName val="0"/>
          <c:showSerName val="0"/>
          <c:showPercent val="0"/>
          <c:showBubbleSize val="0"/>
        </c:dLbls>
        <c:gapWidth val="50"/>
        <c:axId val="322306608"/>
        <c:axId val="322308176"/>
      </c:barChart>
      <c:catAx>
        <c:axId val="322306608"/>
        <c:scaling>
          <c:orientation val="minMax"/>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22308176"/>
        <c:crosses val="autoZero"/>
        <c:auto val="1"/>
        <c:lblAlgn val="ctr"/>
        <c:lblOffset val="100"/>
        <c:noMultiLvlLbl val="0"/>
      </c:catAx>
      <c:valAx>
        <c:axId val="322308176"/>
        <c:scaling>
          <c:orientation val="minMax"/>
        </c:scaling>
        <c:delete val="1"/>
        <c:axPos val="b"/>
        <c:numFmt formatCode="General" sourceLinked="1"/>
        <c:majorTickMark val="out"/>
        <c:minorTickMark val="none"/>
        <c:tickLblPos val="nextTo"/>
        <c:crossAx val="322306608"/>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3916304234221594"/>
          <c:w val="0.93717907091685515"/>
          <c:h val="0.5055708981890461"/>
        </c:manualLayout>
      </c:layout>
      <c:barChart>
        <c:barDir val="bar"/>
        <c:grouping val="stacked"/>
        <c:varyColors val="0"/>
        <c:ser>
          <c:idx val="0"/>
          <c:order val="0"/>
          <c:tx>
            <c:strRef>
              <c:f>Sheet1!$B$1</c:f>
              <c:strCache>
                <c:ptCount val="1"/>
                <c:pt idx="0">
                  <c:v>Yes</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38</c:v>
                </c:pt>
              </c:numCache>
            </c:numRef>
          </c:val>
          <c:extLst xmlns:c16r2="http://schemas.microsoft.com/office/drawing/2015/06/chart">
            <c:ext xmlns:c16="http://schemas.microsoft.com/office/drawing/2014/chart" uri="{C3380CC4-5D6E-409C-BE32-E72D297353CC}">
              <c16:uniqueId val="{00000000-BE58-4A4D-BC27-20B9A646D06F}"/>
            </c:ext>
          </c:extLst>
        </c:ser>
        <c:ser>
          <c:idx val="1"/>
          <c:order val="1"/>
          <c:tx>
            <c:strRef>
              <c:f>Sheet1!$C$1</c:f>
              <c:strCache>
                <c:ptCount val="1"/>
                <c:pt idx="0">
                  <c:v>No</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62</c:v>
                </c:pt>
              </c:numCache>
            </c:numRef>
          </c:val>
          <c:extLst xmlns:c16r2="http://schemas.microsoft.com/office/drawing/2015/06/chart">
            <c:ext xmlns:c16="http://schemas.microsoft.com/office/drawing/2014/chart" uri="{C3380CC4-5D6E-409C-BE32-E72D297353CC}">
              <c16:uniqueId val="{00000001-BE58-4A4D-BC27-20B9A646D06F}"/>
            </c:ext>
          </c:extLst>
        </c:ser>
        <c:dLbls>
          <c:showLegendKey val="0"/>
          <c:showVal val="0"/>
          <c:showCatName val="0"/>
          <c:showSerName val="0"/>
          <c:showPercent val="0"/>
          <c:showBubbleSize val="0"/>
        </c:dLbls>
        <c:gapWidth val="0"/>
        <c:overlap val="100"/>
        <c:axId val="186520352"/>
        <c:axId val="186521136"/>
      </c:barChart>
      <c:catAx>
        <c:axId val="186520352"/>
        <c:scaling>
          <c:orientation val="minMax"/>
        </c:scaling>
        <c:delete val="1"/>
        <c:axPos val="l"/>
        <c:numFmt formatCode="General" sourceLinked="1"/>
        <c:majorTickMark val="none"/>
        <c:minorTickMark val="none"/>
        <c:tickLblPos val="nextTo"/>
        <c:crossAx val="186521136"/>
        <c:crosses val="autoZero"/>
        <c:auto val="1"/>
        <c:lblAlgn val="ctr"/>
        <c:lblOffset val="100"/>
        <c:noMultiLvlLbl val="0"/>
      </c:catAx>
      <c:valAx>
        <c:axId val="186521136"/>
        <c:scaling>
          <c:orientation val="minMax"/>
          <c:max val="100"/>
          <c:min val="0"/>
        </c:scaling>
        <c:delete val="1"/>
        <c:axPos val="b"/>
        <c:numFmt formatCode="General" sourceLinked="1"/>
        <c:majorTickMark val="none"/>
        <c:minorTickMark val="none"/>
        <c:tickLblPos val="nextTo"/>
        <c:crossAx val="186520352"/>
        <c:crosses val="autoZero"/>
        <c:crossBetween val="between"/>
      </c:valAx>
      <c:spPr>
        <a:noFill/>
        <a:ln>
          <a:noFill/>
        </a:ln>
        <a:effectLst/>
      </c:spPr>
    </c:plotArea>
    <c:legend>
      <c:legendPos val="b"/>
      <c:layout>
        <c:manualLayout>
          <c:xMode val="edge"/>
          <c:yMode val="edge"/>
          <c:x val="6.0639671085393046E-2"/>
          <c:y val="4.5007848125818593E-3"/>
          <c:w val="0.10716684819998992"/>
          <c:h val="0.248373083206843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'Written care plan'!$G$2</c:f>
              <c:strCache>
                <c:ptCount val="1"/>
                <c:pt idx="0">
                  <c:v>Lower than expected</c:v>
                </c:pt>
              </c:strCache>
            </c:strRef>
          </c:tx>
          <c:spPr>
            <a:ln w="28575">
              <a:noFill/>
            </a:ln>
          </c:spPr>
          <c:marker>
            <c:symbol val="circle"/>
            <c:size val="5"/>
            <c:spPr>
              <a:solidFill>
                <a:schemeClr val="accent5"/>
              </a:solidFill>
              <a:ln>
                <a:noFill/>
              </a:ln>
            </c:spPr>
          </c:marker>
          <c:xVal>
            <c:numRef>
              <c:f>'Written care plan'!$K$2:$K$78</c:f>
              <c:numCache>
                <c:formatCode>General</c:formatCode>
                <c:ptCount val="77"/>
                <c:pt idx="0">
                  <c:v>29</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'Written care plan'!$O$2:$O$78</c:f>
              <c:numCache>
                <c:formatCode>0</c:formatCode>
                <c:ptCount val="77"/>
                <c:pt idx="0">
                  <c:v>1</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numCache>
            </c:numRef>
          </c:yVal>
          <c:smooth val="0"/>
          <c:extLst xmlns:c16r2="http://schemas.microsoft.com/office/drawing/2015/06/chart">
            <c:ext xmlns:c16="http://schemas.microsoft.com/office/drawing/2014/chart" uri="{C3380CC4-5D6E-409C-BE32-E72D297353CC}">
              <c16:uniqueId val="{00000000-0382-7244-9E17-BD72929CE298}"/>
            </c:ext>
          </c:extLst>
        </c:ser>
        <c:ser>
          <c:idx val="1"/>
          <c:order val="1"/>
          <c:tx>
            <c:strRef>
              <c:f>'Written care plan'!$G$3</c:f>
              <c:strCache>
                <c:ptCount val="1"/>
                <c:pt idx="0">
                  <c:v>No different</c:v>
                </c:pt>
              </c:strCache>
            </c:strRef>
          </c:tx>
          <c:spPr>
            <a:ln w="28575">
              <a:noFill/>
            </a:ln>
          </c:spPr>
          <c:marker>
            <c:symbol val="circle"/>
            <c:size val="5"/>
            <c:spPr>
              <a:solidFill>
                <a:schemeClr val="bg1">
                  <a:lumMod val="65000"/>
                </a:schemeClr>
              </a:solidFill>
              <a:ln>
                <a:noFill/>
              </a:ln>
            </c:spPr>
          </c:marker>
          <c:xVal>
            <c:numRef>
              <c:f>'Written care plan'!$L$2:$L$78</c:f>
              <c:numCache>
                <c:formatCode>General</c:formatCode>
                <c:ptCount val="77"/>
                <c:pt idx="0">
                  <c:v>-1</c:v>
                </c:pt>
                <c:pt idx="1">
                  <c:v>24</c:v>
                </c:pt>
                <c:pt idx="2">
                  <c:v>30</c:v>
                </c:pt>
                <c:pt idx="3">
                  <c:v>31</c:v>
                </c:pt>
                <c:pt idx="4">
                  <c:v>31</c:v>
                </c:pt>
                <c:pt idx="5">
                  <c:v>32</c:v>
                </c:pt>
                <c:pt idx="6">
                  <c:v>32</c:v>
                </c:pt>
                <c:pt idx="7">
                  <c:v>32</c:v>
                </c:pt>
                <c:pt idx="8">
                  <c:v>33</c:v>
                </c:pt>
                <c:pt idx="9">
                  <c:v>33</c:v>
                </c:pt>
                <c:pt idx="10">
                  <c:v>35</c:v>
                </c:pt>
                <c:pt idx="11">
                  <c:v>35</c:v>
                </c:pt>
                <c:pt idx="12">
                  <c:v>36</c:v>
                </c:pt>
                <c:pt idx="13">
                  <c:v>36</c:v>
                </c:pt>
                <c:pt idx="14">
                  <c:v>36</c:v>
                </c:pt>
                <c:pt idx="15">
                  <c:v>36</c:v>
                </c:pt>
                <c:pt idx="16">
                  <c:v>37</c:v>
                </c:pt>
                <c:pt idx="17">
                  <c:v>37</c:v>
                </c:pt>
                <c:pt idx="18">
                  <c:v>37</c:v>
                </c:pt>
                <c:pt idx="19">
                  <c:v>38</c:v>
                </c:pt>
                <c:pt idx="20">
                  <c:v>38</c:v>
                </c:pt>
                <c:pt idx="21">
                  <c:v>39</c:v>
                </c:pt>
                <c:pt idx="22">
                  <c:v>40</c:v>
                </c:pt>
                <c:pt idx="23">
                  <c:v>42</c:v>
                </c:pt>
                <c:pt idx="24">
                  <c:v>42</c:v>
                </c:pt>
                <c:pt idx="25">
                  <c:v>44</c:v>
                </c:pt>
                <c:pt idx="26">
                  <c:v>45</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'Written care plan'!$P$2:$P$78</c:f>
              <c:numCache>
                <c:formatCode>0</c:formatCode>
                <c:ptCount val="77"/>
                <c:pt idx="0">
                  <c:v>1</c:v>
                </c:pt>
                <c:pt idx="1">
                  <c:v>1</c:v>
                </c:pt>
                <c:pt idx="2">
                  <c:v>1</c:v>
                </c:pt>
                <c:pt idx="3">
                  <c:v>1</c:v>
                </c:pt>
                <c:pt idx="4">
                  <c:v>2</c:v>
                </c:pt>
                <c:pt idx="5">
                  <c:v>1</c:v>
                </c:pt>
                <c:pt idx="6">
                  <c:v>2</c:v>
                </c:pt>
                <c:pt idx="7">
                  <c:v>3</c:v>
                </c:pt>
                <c:pt idx="8">
                  <c:v>1</c:v>
                </c:pt>
                <c:pt idx="9">
                  <c:v>2</c:v>
                </c:pt>
                <c:pt idx="10">
                  <c:v>1</c:v>
                </c:pt>
                <c:pt idx="11">
                  <c:v>2</c:v>
                </c:pt>
                <c:pt idx="12">
                  <c:v>1</c:v>
                </c:pt>
                <c:pt idx="13">
                  <c:v>2</c:v>
                </c:pt>
                <c:pt idx="14">
                  <c:v>3</c:v>
                </c:pt>
                <c:pt idx="15">
                  <c:v>4</c:v>
                </c:pt>
                <c:pt idx="16">
                  <c:v>1</c:v>
                </c:pt>
                <c:pt idx="17">
                  <c:v>2</c:v>
                </c:pt>
                <c:pt idx="18">
                  <c:v>3</c:v>
                </c:pt>
                <c:pt idx="19">
                  <c:v>1</c:v>
                </c:pt>
                <c:pt idx="20">
                  <c:v>2</c:v>
                </c:pt>
                <c:pt idx="21">
                  <c:v>1</c:v>
                </c:pt>
                <c:pt idx="22">
                  <c:v>1</c:v>
                </c:pt>
                <c:pt idx="23">
                  <c:v>1</c:v>
                </c:pt>
                <c:pt idx="24">
                  <c:v>2</c:v>
                </c:pt>
                <c:pt idx="25">
                  <c:v>1</c:v>
                </c:pt>
                <c:pt idx="26">
                  <c:v>1</c:v>
                </c:pt>
                <c:pt idx="27">
                  <c:v>29</c:v>
                </c:pt>
                <c:pt idx="28">
                  <c:v>31</c:v>
                </c:pt>
                <c:pt idx="29">
                  <c:v>33</c:v>
                </c:pt>
                <c:pt idx="30">
                  <c:v>35</c:v>
                </c:pt>
                <c:pt idx="31">
                  <c:v>37</c:v>
                </c:pt>
                <c:pt idx="32">
                  <c:v>39</c:v>
                </c:pt>
                <c:pt idx="33">
                  <c:v>41</c:v>
                </c:pt>
                <c:pt idx="34">
                  <c:v>43</c:v>
                </c:pt>
                <c:pt idx="35">
                  <c:v>45</c:v>
                </c:pt>
                <c:pt idx="36">
                  <c:v>47</c:v>
                </c:pt>
                <c:pt idx="37">
                  <c:v>49</c:v>
                </c:pt>
                <c:pt idx="38">
                  <c:v>51</c:v>
                </c:pt>
                <c:pt idx="39">
                  <c:v>53</c:v>
                </c:pt>
                <c:pt idx="40">
                  <c:v>55</c:v>
                </c:pt>
                <c:pt idx="41">
                  <c:v>57</c:v>
                </c:pt>
                <c:pt idx="42">
                  <c:v>59</c:v>
                </c:pt>
                <c:pt idx="43">
                  <c:v>61</c:v>
                </c:pt>
                <c:pt idx="44">
                  <c:v>63</c:v>
                </c:pt>
                <c:pt idx="45">
                  <c:v>65</c:v>
                </c:pt>
                <c:pt idx="46">
                  <c:v>67</c:v>
                </c:pt>
                <c:pt idx="47">
                  <c:v>69</c:v>
                </c:pt>
                <c:pt idx="48">
                  <c:v>71</c:v>
                </c:pt>
                <c:pt idx="49">
                  <c:v>73</c:v>
                </c:pt>
                <c:pt idx="50">
                  <c:v>75</c:v>
                </c:pt>
                <c:pt idx="51">
                  <c:v>77</c:v>
                </c:pt>
                <c:pt idx="52">
                  <c:v>79</c:v>
                </c:pt>
                <c:pt idx="53">
                  <c:v>81</c:v>
                </c:pt>
                <c:pt idx="54">
                  <c:v>83</c:v>
                </c:pt>
                <c:pt idx="55">
                  <c:v>85</c:v>
                </c:pt>
                <c:pt idx="56">
                  <c:v>87</c:v>
                </c:pt>
                <c:pt idx="57">
                  <c:v>89</c:v>
                </c:pt>
                <c:pt idx="58">
                  <c:v>91</c:v>
                </c:pt>
                <c:pt idx="59">
                  <c:v>93</c:v>
                </c:pt>
                <c:pt idx="60">
                  <c:v>95</c:v>
                </c:pt>
                <c:pt idx="61">
                  <c:v>97</c:v>
                </c:pt>
                <c:pt idx="62">
                  <c:v>99</c:v>
                </c:pt>
                <c:pt idx="63">
                  <c:v>101</c:v>
                </c:pt>
                <c:pt idx="64">
                  <c:v>103</c:v>
                </c:pt>
                <c:pt idx="65">
                  <c:v>105</c:v>
                </c:pt>
                <c:pt idx="66">
                  <c:v>107</c:v>
                </c:pt>
                <c:pt idx="67">
                  <c:v>109</c:v>
                </c:pt>
                <c:pt idx="68">
                  <c:v>111</c:v>
                </c:pt>
                <c:pt idx="69">
                  <c:v>113</c:v>
                </c:pt>
                <c:pt idx="70">
                  <c:v>115</c:v>
                </c:pt>
                <c:pt idx="71">
                  <c:v>117</c:v>
                </c:pt>
                <c:pt idx="72">
                  <c:v>119</c:v>
                </c:pt>
                <c:pt idx="73">
                  <c:v>121</c:v>
                </c:pt>
                <c:pt idx="74">
                  <c:v>123</c:v>
                </c:pt>
                <c:pt idx="75">
                  <c:v>125</c:v>
                </c:pt>
                <c:pt idx="76">
                  <c:v>127</c:v>
                </c:pt>
              </c:numCache>
            </c:numRef>
          </c:yVal>
          <c:smooth val="0"/>
          <c:extLst xmlns:c16r2="http://schemas.microsoft.com/office/drawing/2015/06/chart">
            <c:ext xmlns:c16="http://schemas.microsoft.com/office/drawing/2014/chart" uri="{C3380CC4-5D6E-409C-BE32-E72D297353CC}">
              <c16:uniqueId val="{00000001-0382-7244-9E17-BD72929CE298}"/>
            </c:ext>
          </c:extLst>
        </c:ser>
        <c:ser>
          <c:idx val="2"/>
          <c:order val="2"/>
          <c:tx>
            <c:strRef>
              <c:f>'Written care plan'!$G$4</c:f>
              <c:strCache>
                <c:ptCount val="1"/>
                <c:pt idx="0">
                  <c:v>Higher than expected</c:v>
                </c:pt>
              </c:strCache>
            </c:strRef>
          </c:tx>
          <c:spPr>
            <a:ln w="28575">
              <a:noFill/>
            </a:ln>
          </c:spPr>
          <c:marker>
            <c:symbol val="circle"/>
            <c:size val="5"/>
            <c:spPr>
              <a:solidFill>
                <a:schemeClr val="accent4"/>
              </a:solidFill>
              <a:ln>
                <a:noFill/>
              </a:ln>
            </c:spPr>
          </c:marker>
          <c:xVal>
            <c:numRef>
              <c:f>'Written care plan'!$M$2:$M$78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47</c:v>
                </c:pt>
                <c:pt idx="28">
                  <c:v>48</c:v>
                </c:pt>
                <c:pt idx="29">
                  <c:v>48</c:v>
                </c:pt>
                <c:pt idx="30">
                  <c:v>50</c:v>
                </c:pt>
                <c:pt idx="31">
                  <c:v>52</c:v>
                </c:pt>
                <c:pt idx="32">
                  <c:v>54</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'Written care plan'!$Q$2:$Q$78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1</c:v>
                </c:pt>
                <c:pt idx="28">
                  <c:v>1</c:v>
                </c:pt>
                <c:pt idx="29">
                  <c:v>2</c:v>
                </c:pt>
                <c:pt idx="30">
                  <c:v>1</c:v>
                </c:pt>
                <c:pt idx="31">
                  <c:v>1</c:v>
                </c:pt>
                <c:pt idx="32">
                  <c:v>1</c:v>
                </c:pt>
                <c:pt idx="33">
                  <c:v>69</c:v>
                </c:pt>
                <c:pt idx="34">
                  <c:v>72</c:v>
                </c:pt>
                <c:pt idx="35">
                  <c:v>75</c:v>
                </c:pt>
                <c:pt idx="36">
                  <c:v>78</c:v>
                </c:pt>
                <c:pt idx="37">
                  <c:v>81</c:v>
                </c:pt>
                <c:pt idx="38">
                  <c:v>84</c:v>
                </c:pt>
                <c:pt idx="39">
                  <c:v>87</c:v>
                </c:pt>
                <c:pt idx="40">
                  <c:v>90</c:v>
                </c:pt>
                <c:pt idx="41">
                  <c:v>93</c:v>
                </c:pt>
                <c:pt idx="42">
                  <c:v>96</c:v>
                </c:pt>
                <c:pt idx="43">
                  <c:v>99</c:v>
                </c:pt>
                <c:pt idx="44">
                  <c:v>102</c:v>
                </c:pt>
                <c:pt idx="45">
                  <c:v>105</c:v>
                </c:pt>
                <c:pt idx="46">
                  <c:v>108</c:v>
                </c:pt>
                <c:pt idx="47">
                  <c:v>111</c:v>
                </c:pt>
                <c:pt idx="48">
                  <c:v>114</c:v>
                </c:pt>
                <c:pt idx="49">
                  <c:v>117</c:v>
                </c:pt>
                <c:pt idx="50">
                  <c:v>120</c:v>
                </c:pt>
                <c:pt idx="51">
                  <c:v>123</c:v>
                </c:pt>
                <c:pt idx="52">
                  <c:v>126</c:v>
                </c:pt>
                <c:pt idx="53">
                  <c:v>129</c:v>
                </c:pt>
                <c:pt idx="54">
                  <c:v>132</c:v>
                </c:pt>
                <c:pt idx="55">
                  <c:v>135</c:v>
                </c:pt>
                <c:pt idx="56">
                  <c:v>138</c:v>
                </c:pt>
                <c:pt idx="57">
                  <c:v>141</c:v>
                </c:pt>
                <c:pt idx="58">
                  <c:v>144</c:v>
                </c:pt>
                <c:pt idx="59">
                  <c:v>147</c:v>
                </c:pt>
                <c:pt idx="60">
                  <c:v>150</c:v>
                </c:pt>
                <c:pt idx="61">
                  <c:v>153</c:v>
                </c:pt>
                <c:pt idx="62">
                  <c:v>156</c:v>
                </c:pt>
                <c:pt idx="63">
                  <c:v>159</c:v>
                </c:pt>
                <c:pt idx="64">
                  <c:v>162</c:v>
                </c:pt>
                <c:pt idx="65">
                  <c:v>165</c:v>
                </c:pt>
                <c:pt idx="66">
                  <c:v>168</c:v>
                </c:pt>
                <c:pt idx="67">
                  <c:v>171</c:v>
                </c:pt>
                <c:pt idx="68">
                  <c:v>174</c:v>
                </c:pt>
                <c:pt idx="69">
                  <c:v>177</c:v>
                </c:pt>
                <c:pt idx="70">
                  <c:v>180</c:v>
                </c:pt>
                <c:pt idx="71">
                  <c:v>183</c:v>
                </c:pt>
                <c:pt idx="72">
                  <c:v>186</c:v>
                </c:pt>
                <c:pt idx="73">
                  <c:v>189</c:v>
                </c:pt>
                <c:pt idx="74">
                  <c:v>192</c:v>
                </c:pt>
                <c:pt idx="75">
                  <c:v>195</c:v>
                </c:pt>
                <c:pt idx="76">
                  <c:v>198</c:v>
                </c:pt>
              </c:numCache>
            </c:numRef>
          </c:yVal>
          <c:smooth val="0"/>
          <c:extLst xmlns:c16r2="http://schemas.microsoft.com/office/drawing/2015/06/chart">
            <c:ext xmlns:c16="http://schemas.microsoft.com/office/drawing/2014/chart" uri="{C3380CC4-5D6E-409C-BE32-E72D297353CC}">
              <c16:uniqueId val="{00000002-0382-7244-9E17-BD72929CE298}"/>
            </c:ext>
          </c:extLst>
        </c:ser>
        <c:ser>
          <c:idx val="3"/>
          <c:order val="3"/>
          <c:tx>
            <c:strRef>
              <c:f>'Written care plan'!$G$7</c:f>
              <c:strCache>
                <c:ptCount val="1"/>
                <c:pt idx="0">
                  <c:v>NSW (38%)</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0382-7244-9E17-BD72929CE298}"/>
              </c:ext>
            </c:extLst>
          </c:dPt>
          <c:dLbls>
            <c:dLbl>
              <c:idx val="0"/>
              <c:tx>
                <c:rich>
                  <a:bodyPr/>
                  <a:lstStyle/>
                  <a:p>
                    <a:fld id="{A27BC4A5-5A00-49D1-B03A-8DC74F449163}"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'Written care plan'!$I$7</c:f>
                <c:numCache>
                  <c:formatCode>General</c:formatCode>
                  <c:ptCount val="1"/>
                  <c:pt idx="0">
                    <c:v>7</c:v>
                  </c:pt>
                </c:numCache>
              </c:numRef>
            </c:minus>
            <c:spPr>
              <a:ln w="9525">
                <a:solidFill>
                  <a:schemeClr val="accent6"/>
                </a:solidFill>
              </a:ln>
            </c:spPr>
          </c:errBars>
          <c:xVal>
            <c:numRef>
              <c:f>'Written care plan'!$H$7</c:f>
              <c:numCache>
                <c:formatCode>0"%"</c:formatCode>
                <c:ptCount val="1"/>
                <c:pt idx="0">
                  <c:v>37.988468821697246</c:v>
                </c:pt>
              </c:numCache>
            </c:numRef>
          </c:xVal>
          <c:yVal>
            <c:numRef>
              <c:f>'Written care plan'!$I$7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0382-7244-9E17-BD72929CE298}"/>
            </c:ext>
            <c:ext xmlns:c15="http://schemas.microsoft.com/office/drawing/2012/chart" uri="{02D57815-91ED-43cb-92C2-25804820EDAC}">
              <c15:datalabelsRange>
                <c15:f>'Written care plan'!$G$7</c15:f>
                <c15:dlblRangeCache>
                  <c:ptCount val="1"/>
                  <c:pt idx="0">
                    <c:v>NSW (38%)</c:v>
                  </c:pt>
                </c15:dlblRangeCache>
              </c15:datalabelsRange>
            </c:ext>
          </c:extLst>
        </c:ser>
        <c:dLbls>
          <c:showLegendKey val="0"/>
          <c:showVal val="0"/>
          <c:showCatName val="0"/>
          <c:showSerName val="0"/>
          <c:showPercent val="0"/>
          <c:showBubbleSize val="0"/>
        </c:dLbls>
        <c:axId val="186521528"/>
        <c:axId val="186830304"/>
      </c:scatterChart>
      <c:valAx>
        <c:axId val="186521528"/>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6830304"/>
        <c:crosses val="autoZero"/>
        <c:crossBetween val="midCat"/>
        <c:majorUnit val="10"/>
        <c:minorUnit val="1"/>
      </c:valAx>
      <c:valAx>
        <c:axId val="186830304"/>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6521528"/>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'Conflicting info'!$G$2</c:f>
              <c:strCache>
                <c:ptCount val="1"/>
                <c:pt idx="0">
                  <c:v>Lower than expected</c:v>
                </c:pt>
              </c:strCache>
            </c:strRef>
          </c:tx>
          <c:spPr>
            <a:ln w="28575">
              <a:noFill/>
            </a:ln>
          </c:spPr>
          <c:marker>
            <c:symbol val="circle"/>
            <c:size val="5"/>
            <c:spPr>
              <a:solidFill>
                <a:schemeClr val="accent5"/>
              </a:solidFill>
              <a:ln>
                <a:noFill/>
              </a:ln>
            </c:spPr>
          </c:marker>
          <c:xVal>
            <c:numRef>
              <c:f>'Conflicting info'!$K$2:$K$78</c:f>
              <c:numCache>
                <c:formatCode>General</c:formatCode>
                <c:ptCount val="77"/>
                <c:pt idx="0">
                  <c:v>85</c:v>
                </c:pt>
                <c:pt idx="1">
                  <c:v>88</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'Conflicting info'!$O$2:$O$78</c:f>
              <c:numCache>
                <c:formatCode>0</c:formatCode>
                <c:ptCount val="77"/>
                <c:pt idx="0">
                  <c:v>1</c:v>
                </c:pt>
                <c:pt idx="1">
                  <c:v>1</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27</c:v>
                </c:pt>
                <c:pt idx="29">
                  <c:v>28</c:v>
                </c:pt>
                <c:pt idx="30">
                  <c:v>29</c:v>
                </c:pt>
                <c:pt idx="31">
                  <c:v>30</c:v>
                </c:pt>
                <c:pt idx="32">
                  <c:v>31</c:v>
                </c:pt>
                <c:pt idx="33">
                  <c:v>32</c:v>
                </c:pt>
                <c:pt idx="34">
                  <c:v>33</c:v>
                </c:pt>
                <c:pt idx="35">
                  <c:v>34</c:v>
                </c:pt>
                <c:pt idx="36">
                  <c:v>35</c:v>
                </c:pt>
                <c:pt idx="37">
                  <c:v>36</c:v>
                </c:pt>
                <c:pt idx="38">
                  <c:v>37</c:v>
                </c:pt>
                <c:pt idx="39">
                  <c:v>38</c:v>
                </c:pt>
                <c:pt idx="40">
                  <c:v>39</c:v>
                </c:pt>
                <c:pt idx="41">
                  <c:v>40</c:v>
                </c:pt>
                <c:pt idx="42">
                  <c:v>41</c:v>
                </c:pt>
                <c:pt idx="43">
                  <c:v>42</c:v>
                </c:pt>
                <c:pt idx="44">
                  <c:v>43</c:v>
                </c:pt>
                <c:pt idx="45">
                  <c:v>44</c:v>
                </c:pt>
                <c:pt idx="46">
                  <c:v>45</c:v>
                </c:pt>
                <c:pt idx="47">
                  <c:v>46</c:v>
                </c:pt>
                <c:pt idx="48">
                  <c:v>47</c:v>
                </c:pt>
                <c:pt idx="49">
                  <c:v>48</c:v>
                </c:pt>
                <c:pt idx="50">
                  <c:v>49</c:v>
                </c:pt>
                <c:pt idx="51">
                  <c:v>50</c:v>
                </c:pt>
                <c:pt idx="52">
                  <c:v>51</c:v>
                </c:pt>
                <c:pt idx="53">
                  <c:v>52</c:v>
                </c:pt>
                <c:pt idx="54">
                  <c:v>53</c:v>
                </c:pt>
                <c:pt idx="55">
                  <c:v>54</c:v>
                </c:pt>
                <c:pt idx="56">
                  <c:v>55</c:v>
                </c:pt>
                <c:pt idx="57">
                  <c:v>56</c:v>
                </c:pt>
                <c:pt idx="58">
                  <c:v>57</c:v>
                </c:pt>
                <c:pt idx="59">
                  <c:v>58</c:v>
                </c:pt>
                <c:pt idx="60">
                  <c:v>59</c:v>
                </c:pt>
                <c:pt idx="61">
                  <c:v>60</c:v>
                </c:pt>
                <c:pt idx="62">
                  <c:v>61</c:v>
                </c:pt>
                <c:pt idx="63">
                  <c:v>62</c:v>
                </c:pt>
                <c:pt idx="64">
                  <c:v>63</c:v>
                </c:pt>
                <c:pt idx="65">
                  <c:v>64</c:v>
                </c:pt>
                <c:pt idx="66">
                  <c:v>65</c:v>
                </c:pt>
                <c:pt idx="67">
                  <c:v>66</c:v>
                </c:pt>
                <c:pt idx="68">
                  <c:v>67</c:v>
                </c:pt>
                <c:pt idx="69">
                  <c:v>68</c:v>
                </c:pt>
                <c:pt idx="70">
                  <c:v>69</c:v>
                </c:pt>
                <c:pt idx="71">
                  <c:v>70</c:v>
                </c:pt>
                <c:pt idx="72">
                  <c:v>71</c:v>
                </c:pt>
                <c:pt idx="73">
                  <c:v>72</c:v>
                </c:pt>
                <c:pt idx="74">
                  <c:v>73</c:v>
                </c:pt>
                <c:pt idx="75">
                  <c:v>74</c:v>
                </c:pt>
                <c:pt idx="76">
                  <c:v>75</c:v>
                </c:pt>
              </c:numCache>
            </c:numRef>
          </c:yVal>
          <c:smooth val="0"/>
          <c:extLst xmlns:c16r2="http://schemas.microsoft.com/office/drawing/2015/06/chart">
            <c:ext xmlns:c16="http://schemas.microsoft.com/office/drawing/2014/chart" uri="{C3380CC4-5D6E-409C-BE32-E72D297353CC}">
              <c16:uniqueId val="{00000000-2F16-F044-BDD2-E930F26E80BE}"/>
            </c:ext>
          </c:extLst>
        </c:ser>
        <c:ser>
          <c:idx val="1"/>
          <c:order val="1"/>
          <c:tx>
            <c:strRef>
              <c:f>'Conflicting info'!$G$3</c:f>
              <c:strCache>
                <c:ptCount val="1"/>
                <c:pt idx="0">
                  <c:v>No different</c:v>
                </c:pt>
              </c:strCache>
            </c:strRef>
          </c:tx>
          <c:spPr>
            <a:ln w="28575">
              <a:noFill/>
            </a:ln>
          </c:spPr>
          <c:marker>
            <c:symbol val="circle"/>
            <c:size val="5"/>
            <c:spPr>
              <a:solidFill>
                <a:schemeClr val="bg1">
                  <a:lumMod val="65000"/>
                </a:schemeClr>
              </a:solidFill>
              <a:ln>
                <a:noFill/>
              </a:ln>
            </c:spPr>
          </c:marker>
          <c:xVal>
            <c:numRef>
              <c:f>'Conflicting info'!$L$2:$L$78</c:f>
              <c:numCache>
                <c:formatCode>General</c:formatCode>
                <c:ptCount val="77"/>
                <c:pt idx="0">
                  <c:v>-1</c:v>
                </c:pt>
                <c:pt idx="1">
                  <c:v>-1</c:v>
                </c:pt>
                <c:pt idx="2">
                  <c:v>86</c:v>
                </c:pt>
                <c:pt idx="3">
                  <c:v>88</c:v>
                </c:pt>
                <c:pt idx="4">
                  <c:v>89</c:v>
                </c:pt>
                <c:pt idx="5">
                  <c:v>90</c:v>
                </c:pt>
                <c:pt idx="6">
                  <c:v>90</c:v>
                </c:pt>
                <c:pt idx="7">
                  <c:v>90</c:v>
                </c:pt>
                <c:pt idx="8">
                  <c:v>91</c:v>
                </c:pt>
                <c:pt idx="9">
                  <c:v>91</c:v>
                </c:pt>
                <c:pt idx="10">
                  <c:v>91</c:v>
                </c:pt>
                <c:pt idx="11">
                  <c:v>91</c:v>
                </c:pt>
                <c:pt idx="12">
                  <c:v>91</c:v>
                </c:pt>
                <c:pt idx="13">
                  <c:v>92</c:v>
                </c:pt>
                <c:pt idx="14">
                  <c:v>92</c:v>
                </c:pt>
                <c:pt idx="15">
                  <c:v>92</c:v>
                </c:pt>
                <c:pt idx="16">
                  <c:v>93</c:v>
                </c:pt>
                <c:pt idx="17">
                  <c:v>93</c:v>
                </c:pt>
                <c:pt idx="18">
                  <c:v>93</c:v>
                </c:pt>
                <c:pt idx="19">
                  <c:v>93</c:v>
                </c:pt>
                <c:pt idx="20">
                  <c:v>93</c:v>
                </c:pt>
                <c:pt idx="21">
                  <c:v>93</c:v>
                </c:pt>
                <c:pt idx="22">
                  <c:v>93</c:v>
                </c:pt>
                <c:pt idx="23">
                  <c:v>94</c:v>
                </c:pt>
                <c:pt idx="24">
                  <c:v>94</c:v>
                </c:pt>
                <c:pt idx="25">
                  <c:v>94</c:v>
                </c:pt>
                <c:pt idx="26">
                  <c:v>94</c:v>
                </c:pt>
                <c:pt idx="27">
                  <c:v>94</c:v>
                </c:pt>
                <c:pt idx="28">
                  <c:v>94</c:v>
                </c:pt>
                <c:pt idx="29">
                  <c:v>94</c:v>
                </c:pt>
                <c:pt idx="30">
                  <c:v>95</c:v>
                </c:pt>
                <c:pt idx="31">
                  <c:v>96</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'Conflicting info'!$P$2:$P$78</c:f>
              <c:numCache>
                <c:formatCode>0</c:formatCode>
                <c:ptCount val="77"/>
                <c:pt idx="0">
                  <c:v>1</c:v>
                </c:pt>
                <c:pt idx="1">
                  <c:v>2</c:v>
                </c:pt>
                <c:pt idx="2">
                  <c:v>1</c:v>
                </c:pt>
                <c:pt idx="3">
                  <c:v>2</c:v>
                </c:pt>
                <c:pt idx="4">
                  <c:v>1</c:v>
                </c:pt>
                <c:pt idx="5">
                  <c:v>1</c:v>
                </c:pt>
                <c:pt idx="6">
                  <c:v>2</c:v>
                </c:pt>
                <c:pt idx="7">
                  <c:v>3</c:v>
                </c:pt>
                <c:pt idx="8">
                  <c:v>1</c:v>
                </c:pt>
                <c:pt idx="9">
                  <c:v>2</c:v>
                </c:pt>
                <c:pt idx="10">
                  <c:v>3</c:v>
                </c:pt>
                <c:pt idx="11">
                  <c:v>4</c:v>
                </c:pt>
                <c:pt idx="12">
                  <c:v>5</c:v>
                </c:pt>
                <c:pt idx="13">
                  <c:v>1</c:v>
                </c:pt>
                <c:pt idx="14">
                  <c:v>2</c:v>
                </c:pt>
                <c:pt idx="15">
                  <c:v>3</c:v>
                </c:pt>
                <c:pt idx="16">
                  <c:v>1</c:v>
                </c:pt>
                <c:pt idx="17">
                  <c:v>2</c:v>
                </c:pt>
                <c:pt idx="18">
                  <c:v>3</c:v>
                </c:pt>
                <c:pt idx="19">
                  <c:v>4</c:v>
                </c:pt>
                <c:pt idx="20">
                  <c:v>5</c:v>
                </c:pt>
                <c:pt idx="21">
                  <c:v>6</c:v>
                </c:pt>
                <c:pt idx="22">
                  <c:v>7</c:v>
                </c:pt>
                <c:pt idx="23">
                  <c:v>1</c:v>
                </c:pt>
                <c:pt idx="24">
                  <c:v>2</c:v>
                </c:pt>
                <c:pt idx="25">
                  <c:v>3</c:v>
                </c:pt>
                <c:pt idx="26">
                  <c:v>4</c:v>
                </c:pt>
                <c:pt idx="27">
                  <c:v>5</c:v>
                </c:pt>
                <c:pt idx="28">
                  <c:v>6</c:v>
                </c:pt>
                <c:pt idx="29">
                  <c:v>7</c:v>
                </c:pt>
                <c:pt idx="30">
                  <c:v>1</c:v>
                </c:pt>
                <c:pt idx="31">
                  <c:v>1</c:v>
                </c:pt>
                <c:pt idx="32">
                  <c:v>34</c:v>
                </c:pt>
                <c:pt idx="33">
                  <c:v>36</c:v>
                </c:pt>
                <c:pt idx="34">
                  <c:v>38</c:v>
                </c:pt>
                <c:pt idx="35">
                  <c:v>40</c:v>
                </c:pt>
                <c:pt idx="36">
                  <c:v>42</c:v>
                </c:pt>
                <c:pt idx="37">
                  <c:v>44</c:v>
                </c:pt>
                <c:pt idx="38">
                  <c:v>46</c:v>
                </c:pt>
                <c:pt idx="39">
                  <c:v>48</c:v>
                </c:pt>
                <c:pt idx="40">
                  <c:v>50</c:v>
                </c:pt>
                <c:pt idx="41">
                  <c:v>52</c:v>
                </c:pt>
                <c:pt idx="42">
                  <c:v>54</c:v>
                </c:pt>
                <c:pt idx="43">
                  <c:v>56</c:v>
                </c:pt>
                <c:pt idx="44">
                  <c:v>58</c:v>
                </c:pt>
                <c:pt idx="45">
                  <c:v>60</c:v>
                </c:pt>
                <c:pt idx="46">
                  <c:v>62</c:v>
                </c:pt>
                <c:pt idx="47">
                  <c:v>64</c:v>
                </c:pt>
                <c:pt idx="48">
                  <c:v>66</c:v>
                </c:pt>
                <c:pt idx="49">
                  <c:v>68</c:v>
                </c:pt>
                <c:pt idx="50">
                  <c:v>70</c:v>
                </c:pt>
                <c:pt idx="51">
                  <c:v>72</c:v>
                </c:pt>
                <c:pt idx="52">
                  <c:v>74</c:v>
                </c:pt>
                <c:pt idx="53">
                  <c:v>76</c:v>
                </c:pt>
                <c:pt idx="54">
                  <c:v>78</c:v>
                </c:pt>
                <c:pt idx="55">
                  <c:v>80</c:v>
                </c:pt>
                <c:pt idx="56">
                  <c:v>82</c:v>
                </c:pt>
                <c:pt idx="57">
                  <c:v>84</c:v>
                </c:pt>
                <c:pt idx="58">
                  <c:v>86</c:v>
                </c:pt>
                <c:pt idx="59">
                  <c:v>88</c:v>
                </c:pt>
                <c:pt idx="60">
                  <c:v>90</c:v>
                </c:pt>
                <c:pt idx="61">
                  <c:v>92</c:v>
                </c:pt>
                <c:pt idx="62">
                  <c:v>94</c:v>
                </c:pt>
                <c:pt idx="63">
                  <c:v>96</c:v>
                </c:pt>
                <c:pt idx="64">
                  <c:v>98</c:v>
                </c:pt>
                <c:pt idx="65">
                  <c:v>100</c:v>
                </c:pt>
                <c:pt idx="66">
                  <c:v>102</c:v>
                </c:pt>
                <c:pt idx="67">
                  <c:v>104</c:v>
                </c:pt>
                <c:pt idx="68">
                  <c:v>106</c:v>
                </c:pt>
                <c:pt idx="69">
                  <c:v>108</c:v>
                </c:pt>
                <c:pt idx="70">
                  <c:v>110</c:v>
                </c:pt>
                <c:pt idx="71">
                  <c:v>112</c:v>
                </c:pt>
                <c:pt idx="72">
                  <c:v>114</c:v>
                </c:pt>
                <c:pt idx="73">
                  <c:v>116</c:v>
                </c:pt>
                <c:pt idx="74">
                  <c:v>118</c:v>
                </c:pt>
                <c:pt idx="75">
                  <c:v>120</c:v>
                </c:pt>
                <c:pt idx="76">
                  <c:v>122</c:v>
                </c:pt>
              </c:numCache>
            </c:numRef>
          </c:yVal>
          <c:smooth val="0"/>
          <c:extLst xmlns:c16r2="http://schemas.microsoft.com/office/drawing/2015/06/chart">
            <c:ext xmlns:c16="http://schemas.microsoft.com/office/drawing/2014/chart" uri="{C3380CC4-5D6E-409C-BE32-E72D297353CC}">
              <c16:uniqueId val="{00000001-2F16-F044-BDD2-E930F26E80BE}"/>
            </c:ext>
          </c:extLst>
        </c:ser>
        <c:ser>
          <c:idx val="2"/>
          <c:order val="2"/>
          <c:tx>
            <c:strRef>
              <c:f>'Conflicting info'!$G$4</c:f>
              <c:strCache>
                <c:ptCount val="1"/>
                <c:pt idx="0">
                  <c:v>Higher than expected</c:v>
                </c:pt>
              </c:strCache>
            </c:strRef>
          </c:tx>
          <c:spPr>
            <a:ln w="28575">
              <a:noFill/>
            </a:ln>
          </c:spPr>
          <c:marker>
            <c:symbol val="circle"/>
            <c:size val="5"/>
            <c:spPr>
              <a:solidFill>
                <a:schemeClr val="accent4"/>
              </a:solidFill>
              <a:ln>
                <a:noFill/>
              </a:ln>
            </c:spPr>
          </c:marker>
          <c:xVal>
            <c:numRef>
              <c:f>'Conflicting info'!$M$2:$M$78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96</c:v>
                </c:pt>
                <c:pt idx="33">
                  <c:v>97</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'Conflicting info'!$Q$2:$Q$78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58</c:v>
                </c:pt>
                <c:pt idx="29">
                  <c:v>60</c:v>
                </c:pt>
                <c:pt idx="30">
                  <c:v>62</c:v>
                </c:pt>
                <c:pt idx="31">
                  <c:v>64</c:v>
                </c:pt>
                <c:pt idx="32">
                  <c:v>2</c:v>
                </c:pt>
                <c:pt idx="33">
                  <c:v>1</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2F16-F044-BDD2-E930F26E80BE}"/>
            </c:ext>
          </c:extLst>
        </c:ser>
        <c:ser>
          <c:idx val="3"/>
          <c:order val="3"/>
          <c:tx>
            <c:strRef>
              <c:f>'Conflicting info'!$G$7</c:f>
              <c:strCache>
                <c:ptCount val="1"/>
                <c:pt idx="0">
                  <c:v>NSW (92%)</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2F16-F044-BDD2-E930F26E80BE}"/>
              </c:ext>
            </c:extLst>
          </c:dPt>
          <c:dLbls>
            <c:dLbl>
              <c:idx val="0"/>
              <c:tx>
                <c:rich>
                  <a:bodyPr/>
                  <a:lstStyle/>
                  <a:p>
                    <a:fld id="{6B5EBDFE-68C3-4825-91A4-34FBF6CABFB4}" type="CELLRANGE">
                      <a:rPr lang="en-AU"/>
                      <a:pPr/>
                      <a:t>[CELLRANGE]</a:t>
                    </a:fld>
                    <a:endParaRPr lang="en-AU"/>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l"/>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'Conflicting info'!$I$7</c:f>
                <c:numCache>
                  <c:formatCode>General</c:formatCode>
                  <c:ptCount val="1"/>
                  <c:pt idx="0">
                    <c:v>8.5</c:v>
                  </c:pt>
                </c:numCache>
              </c:numRef>
            </c:minus>
            <c:spPr>
              <a:ln w="9525">
                <a:solidFill>
                  <a:schemeClr val="accent6"/>
                </a:solidFill>
              </a:ln>
            </c:spPr>
          </c:errBars>
          <c:xVal>
            <c:numRef>
              <c:f>'Conflicting info'!$H$7</c:f>
              <c:numCache>
                <c:formatCode>0"%"</c:formatCode>
                <c:ptCount val="1"/>
                <c:pt idx="0">
                  <c:v>92.24830994621027</c:v>
                </c:pt>
              </c:numCache>
            </c:numRef>
          </c:xVal>
          <c:yVal>
            <c:numRef>
              <c:f>'Conflicting info'!$I$7</c:f>
              <c:numCache>
                <c:formatCode>General</c:formatCode>
                <c:ptCount val="1"/>
                <c:pt idx="0">
                  <c:v>8.5</c:v>
                </c:pt>
              </c:numCache>
            </c:numRef>
          </c:yVal>
          <c:smooth val="0"/>
          <c:extLst xmlns:c16r2="http://schemas.microsoft.com/office/drawing/2015/06/chart">
            <c:ext xmlns:c16="http://schemas.microsoft.com/office/drawing/2014/chart" uri="{C3380CC4-5D6E-409C-BE32-E72D297353CC}">
              <c16:uniqueId val="{00000004-2F16-F044-BDD2-E930F26E80BE}"/>
            </c:ext>
            <c:ext xmlns:c15="http://schemas.microsoft.com/office/drawing/2012/chart" uri="{02D57815-91ED-43cb-92C2-25804820EDAC}">
              <c15:datalabelsRange>
                <c15:f>'Conflicting info'!$G$7</c15:f>
                <c15:dlblRangeCache>
                  <c:ptCount val="1"/>
                  <c:pt idx="0">
                    <c:v>NSW (92%)</c:v>
                  </c:pt>
                </c15:dlblRangeCache>
              </c15:datalabelsRange>
            </c:ext>
          </c:extLst>
        </c:ser>
        <c:dLbls>
          <c:showLegendKey val="0"/>
          <c:showVal val="0"/>
          <c:showCatName val="0"/>
          <c:showSerName val="0"/>
          <c:showPercent val="0"/>
          <c:showBubbleSize val="0"/>
        </c:dLbls>
        <c:axId val="186829520"/>
        <c:axId val="186834224"/>
      </c:scatterChart>
      <c:valAx>
        <c:axId val="186829520"/>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6834224"/>
        <c:crosses val="autoZero"/>
        <c:crossBetween val="midCat"/>
        <c:majorUnit val="10"/>
        <c:minorUnit val="1"/>
      </c:valAx>
      <c:valAx>
        <c:axId val="186834224"/>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6829520"/>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3916304234221594"/>
          <c:w val="0.93717907091685515"/>
          <c:h val="0.5055708981890461"/>
        </c:manualLayout>
      </c:layout>
      <c:barChart>
        <c:barDir val="bar"/>
        <c:grouping val="stacked"/>
        <c:varyColors val="0"/>
        <c:ser>
          <c:idx val="0"/>
          <c:order val="0"/>
          <c:tx>
            <c:strRef>
              <c:f>Sheet1!$B$1</c:f>
              <c:strCache>
                <c:ptCount val="1"/>
                <c:pt idx="0">
                  <c:v>No</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92</c:v>
                </c:pt>
              </c:numCache>
            </c:numRef>
          </c:val>
          <c:extLst xmlns:c16r2="http://schemas.microsoft.com/office/drawing/2015/06/chart">
            <c:ext xmlns:c16="http://schemas.microsoft.com/office/drawing/2014/chart" uri="{C3380CC4-5D6E-409C-BE32-E72D297353CC}">
              <c16:uniqueId val="{00000000-F4AF-C445-8B7E-EAF3C2F1BF05}"/>
            </c:ext>
          </c:extLst>
        </c:ser>
        <c:ser>
          <c:idx val="1"/>
          <c:order val="1"/>
          <c:tx>
            <c:strRef>
              <c:f>Sheet1!$C$1</c:f>
              <c:strCache>
                <c:ptCount val="1"/>
                <c:pt idx="0">
                  <c:v>Yes</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8</c:v>
                </c:pt>
              </c:numCache>
            </c:numRef>
          </c:val>
          <c:extLst xmlns:c16r2="http://schemas.microsoft.com/office/drawing/2015/06/chart">
            <c:ext xmlns:c16="http://schemas.microsoft.com/office/drawing/2014/chart" uri="{C3380CC4-5D6E-409C-BE32-E72D297353CC}">
              <c16:uniqueId val="{00000001-F4AF-C445-8B7E-EAF3C2F1BF05}"/>
            </c:ext>
          </c:extLst>
        </c:ser>
        <c:dLbls>
          <c:showLegendKey val="0"/>
          <c:showVal val="0"/>
          <c:showCatName val="0"/>
          <c:showSerName val="0"/>
          <c:showPercent val="0"/>
          <c:showBubbleSize val="0"/>
        </c:dLbls>
        <c:gapWidth val="0"/>
        <c:overlap val="100"/>
        <c:axId val="186830696"/>
        <c:axId val="186832656"/>
      </c:barChart>
      <c:catAx>
        <c:axId val="186830696"/>
        <c:scaling>
          <c:orientation val="minMax"/>
        </c:scaling>
        <c:delete val="1"/>
        <c:axPos val="l"/>
        <c:numFmt formatCode="General" sourceLinked="1"/>
        <c:majorTickMark val="none"/>
        <c:minorTickMark val="none"/>
        <c:tickLblPos val="nextTo"/>
        <c:crossAx val="186832656"/>
        <c:crosses val="autoZero"/>
        <c:auto val="1"/>
        <c:lblAlgn val="ctr"/>
        <c:lblOffset val="100"/>
        <c:noMultiLvlLbl val="0"/>
      </c:catAx>
      <c:valAx>
        <c:axId val="186832656"/>
        <c:scaling>
          <c:orientation val="minMax"/>
          <c:max val="100"/>
          <c:min val="0"/>
        </c:scaling>
        <c:delete val="1"/>
        <c:axPos val="b"/>
        <c:numFmt formatCode="General" sourceLinked="1"/>
        <c:majorTickMark val="none"/>
        <c:minorTickMark val="none"/>
        <c:tickLblPos val="nextTo"/>
        <c:crossAx val="18683069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Entry>
      <c:layout>
        <c:manualLayout>
          <c:xMode val="edge"/>
          <c:yMode val="edge"/>
          <c:x val="6.201375881179319E-2"/>
          <c:y val="4.5007848125818593E-3"/>
          <c:w val="0.10716684819998992"/>
          <c:h val="0.248373083206843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'Given enough info'!$G$2</c:f>
              <c:strCache>
                <c:ptCount val="1"/>
                <c:pt idx="0">
                  <c:v>Lower than expected</c:v>
                </c:pt>
              </c:strCache>
            </c:strRef>
          </c:tx>
          <c:spPr>
            <a:ln w="28575">
              <a:noFill/>
            </a:ln>
          </c:spPr>
          <c:marker>
            <c:symbol val="circle"/>
            <c:size val="5"/>
            <c:spPr>
              <a:solidFill>
                <a:schemeClr val="accent5"/>
              </a:solidFill>
              <a:ln>
                <a:noFill/>
              </a:ln>
            </c:spPr>
          </c:marker>
          <c:xVal>
            <c:numRef>
              <c:f>'Given enough info'!$K$2:$K$78</c:f>
              <c:numCache>
                <c:formatCode>General</c:formatCode>
                <c:ptCount val="77"/>
                <c:pt idx="0">
                  <c:v>63</c:v>
                </c:pt>
                <c:pt idx="1">
                  <c:v>66</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'Given enough info'!$O$2:$O$78</c:f>
              <c:numCache>
                <c:formatCode>0</c:formatCode>
                <c:ptCount val="77"/>
                <c:pt idx="0">
                  <c:v>1</c:v>
                </c:pt>
                <c:pt idx="1">
                  <c:v>1</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27</c:v>
                </c:pt>
                <c:pt idx="29">
                  <c:v>28</c:v>
                </c:pt>
                <c:pt idx="30">
                  <c:v>29</c:v>
                </c:pt>
                <c:pt idx="31">
                  <c:v>30</c:v>
                </c:pt>
                <c:pt idx="32">
                  <c:v>31</c:v>
                </c:pt>
                <c:pt idx="33">
                  <c:v>32</c:v>
                </c:pt>
                <c:pt idx="34">
                  <c:v>33</c:v>
                </c:pt>
                <c:pt idx="35">
                  <c:v>34</c:v>
                </c:pt>
                <c:pt idx="36">
                  <c:v>35</c:v>
                </c:pt>
                <c:pt idx="37">
                  <c:v>36</c:v>
                </c:pt>
                <c:pt idx="38">
                  <c:v>37</c:v>
                </c:pt>
                <c:pt idx="39">
                  <c:v>38</c:v>
                </c:pt>
                <c:pt idx="40">
                  <c:v>39</c:v>
                </c:pt>
                <c:pt idx="41">
                  <c:v>40</c:v>
                </c:pt>
                <c:pt idx="42">
                  <c:v>41</c:v>
                </c:pt>
                <c:pt idx="43">
                  <c:v>42</c:v>
                </c:pt>
                <c:pt idx="44">
                  <c:v>43</c:v>
                </c:pt>
                <c:pt idx="45">
                  <c:v>44</c:v>
                </c:pt>
                <c:pt idx="46">
                  <c:v>45</c:v>
                </c:pt>
                <c:pt idx="47">
                  <c:v>46</c:v>
                </c:pt>
                <c:pt idx="48">
                  <c:v>47</c:v>
                </c:pt>
                <c:pt idx="49">
                  <c:v>48</c:v>
                </c:pt>
                <c:pt idx="50">
                  <c:v>49</c:v>
                </c:pt>
                <c:pt idx="51">
                  <c:v>50</c:v>
                </c:pt>
                <c:pt idx="52">
                  <c:v>51</c:v>
                </c:pt>
                <c:pt idx="53">
                  <c:v>52</c:v>
                </c:pt>
                <c:pt idx="54">
                  <c:v>53</c:v>
                </c:pt>
                <c:pt idx="55">
                  <c:v>54</c:v>
                </c:pt>
                <c:pt idx="56">
                  <c:v>55</c:v>
                </c:pt>
                <c:pt idx="57">
                  <c:v>56</c:v>
                </c:pt>
                <c:pt idx="58">
                  <c:v>57</c:v>
                </c:pt>
                <c:pt idx="59">
                  <c:v>58</c:v>
                </c:pt>
                <c:pt idx="60">
                  <c:v>59</c:v>
                </c:pt>
                <c:pt idx="61">
                  <c:v>60</c:v>
                </c:pt>
                <c:pt idx="62">
                  <c:v>61</c:v>
                </c:pt>
                <c:pt idx="63">
                  <c:v>62</c:v>
                </c:pt>
                <c:pt idx="64">
                  <c:v>63</c:v>
                </c:pt>
                <c:pt idx="65">
                  <c:v>64</c:v>
                </c:pt>
                <c:pt idx="66">
                  <c:v>65</c:v>
                </c:pt>
                <c:pt idx="67">
                  <c:v>66</c:v>
                </c:pt>
                <c:pt idx="68">
                  <c:v>67</c:v>
                </c:pt>
                <c:pt idx="69">
                  <c:v>68</c:v>
                </c:pt>
                <c:pt idx="70">
                  <c:v>69</c:v>
                </c:pt>
                <c:pt idx="71">
                  <c:v>70</c:v>
                </c:pt>
                <c:pt idx="72">
                  <c:v>71</c:v>
                </c:pt>
                <c:pt idx="73">
                  <c:v>72</c:v>
                </c:pt>
                <c:pt idx="74">
                  <c:v>73</c:v>
                </c:pt>
                <c:pt idx="75">
                  <c:v>74</c:v>
                </c:pt>
                <c:pt idx="76">
                  <c:v>75</c:v>
                </c:pt>
              </c:numCache>
            </c:numRef>
          </c:yVal>
          <c:smooth val="0"/>
          <c:extLst xmlns:c16r2="http://schemas.microsoft.com/office/drawing/2015/06/chart">
            <c:ext xmlns:c16="http://schemas.microsoft.com/office/drawing/2014/chart" uri="{C3380CC4-5D6E-409C-BE32-E72D297353CC}">
              <c16:uniqueId val="{00000000-2391-7F48-B309-B457C4AE5523}"/>
            </c:ext>
          </c:extLst>
        </c:ser>
        <c:ser>
          <c:idx val="1"/>
          <c:order val="1"/>
          <c:tx>
            <c:strRef>
              <c:f>'Given enough info'!$G$3</c:f>
              <c:strCache>
                <c:ptCount val="1"/>
                <c:pt idx="0">
                  <c:v>No different</c:v>
                </c:pt>
              </c:strCache>
            </c:strRef>
          </c:tx>
          <c:spPr>
            <a:ln w="28575">
              <a:noFill/>
            </a:ln>
          </c:spPr>
          <c:marker>
            <c:symbol val="circle"/>
            <c:size val="5"/>
            <c:spPr>
              <a:solidFill>
                <a:schemeClr val="bg1">
                  <a:lumMod val="65000"/>
                </a:schemeClr>
              </a:solidFill>
              <a:ln>
                <a:noFill/>
              </a:ln>
            </c:spPr>
          </c:marker>
          <c:xVal>
            <c:numRef>
              <c:f>'Given enough info'!$L$2:$L$78</c:f>
              <c:numCache>
                <c:formatCode>General</c:formatCode>
                <c:ptCount val="77"/>
                <c:pt idx="0">
                  <c:v>-1</c:v>
                </c:pt>
                <c:pt idx="1">
                  <c:v>-1</c:v>
                </c:pt>
                <c:pt idx="2">
                  <c:v>69</c:v>
                </c:pt>
                <c:pt idx="3">
                  <c:v>70</c:v>
                </c:pt>
                <c:pt idx="4">
                  <c:v>70</c:v>
                </c:pt>
                <c:pt idx="5">
                  <c:v>70</c:v>
                </c:pt>
                <c:pt idx="6">
                  <c:v>71</c:v>
                </c:pt>
                <c:pt idx="7">
                  <c:v>72</c:v>
                </c:pt>
                <c:pt idx="8">
                  <c:v>73</c:v>
                </c:pt>
                <c:pt idx="9">
                  <c:v>73</c:v>
                </c:pt>
                <c:pt idx="10">
                  <c:v>74</c:v>
                </c:pt>
                <c:pt idx="11">
                  <c:v>74</c:v>
                </c:pt>
                <c:pt idx="12">
                  <c:v>74</c:v>
                </c:pt>
                <c:pt idx="13">
                  <c:v>75</c:v>
                </c:pt>
                <c:pt idx="14">
                  <c:v>75</c:v>
                </c:pt>
                <c:pt idx="15">
                  <c:v>75</c:v>
                </c:pt>
                <c:pt idx="16">
                  <c:v>76</c:v>
                </c:pt>
                <c:pt idx="17">
                  <c:v>76</c:v>
                </c:pt>
                <c:pt idx="18">
                  <c:v>76</c:v>
                </c:pt>
                <c:pt idx="19">
                  <c:v>76</c:v>
                </c:pt>
                <c:pt idx="20">
                  <c:v>76</c:v>
                </c:pt>
                <c:pt idx="21">
                  <c:v>76</c:v>
                </c:pt>
                <c:pt idx="22">
                  <c:v>78</c:v>
                </c:pt>
                <c:pt idx="23">
                  <c:v>78</c:v>
                </c:pt>
                <c:pt idx="24">
                  <c:v>79</c:v>
                </c:pt>
                <c:pt idx="25">
                  <c:v>80</c:v>
                </c:pt>
                <c:pt idx="26">
                  <c:v>81</c:v>
                </c:pt>
                <c:pt idx="27">
                  <c:v>82</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'Given enough info'!$P$2:$P$78</c:f>
              <c:numCache>
                <c:formatCode>0</c:formatCode>
                <c:ptCount val="77"/>
                <c:pt idx="0">
                  <c:v>1</c:v>
                </c:pt>
                <c:pt idx="1">
                  <c:v>2</c:v>
                </c:pt>
                <c:pt idx="2">
                  <c:v>1</c:v>
                </c:pt>
                <c:pt idx="3">
                  <c:v>1</c:v>
                </c:pt>
                <c:pt idx="4">
                  <c:v>2</c:v>
                </c:pt>
                <c:pt idx="5">
                  <c:v>3</c:v>
                </c:pt>
                <c:pt idx="6">
                  <c:v>1</c:v>
                </c:pt>
                <c:pt idx="7">
                  <c:v>1</c:v>
                </c:pt>
                <c:pt idx="8">
                  <c:v>1</c:v>
                </c:pt>
                <c:pt idx="9">
                  <c:v>2</c:v>
                </c:pt>
                <c:pt idx="10">
                  <c:v>1</c:v>
                </c:pt>
                <c:pt idx="11">
                  <c:v>2</c:v>
                </c:pt>
                <c:pt idx="12">
                  <c:v>3</c:v>
                </c:pt>
                <c:pt idx="13">
                  <c:v>1</c:v>
                </c:pt>
                <c:pt idx="14">
                  <c:v>2</c:v>
                </c:pt>
                <c:pt idx="15">
                  <c:v>3</c:v>
                </c:pt>
                <c:pt idx="16">
                  <c:v>1</c:v>
                </c:pt>
                <c:pt idx="17">
                  <c:v>2</c:v>
                </c:pt>
                <c:pt idx="18">
                  <c:v>3</c:v>
                </c:pt>
                <c:pt idx="19">
                  <c:v>4</c:v>
                </c:pt>
                <c:pt idx="20">
                  <c:v>5</c:v>
                </c:pt>
                <c:pt idx="21">
                  <c:v>6</c:v>
                </c:pt>
                <c:pt idx="22">
                  <c:v>1</c:v>
                </c:pt>
                <c:pt idx="23">
                  <c:v>2</c:v>
                </c:pt>
                <c:pt idx="24">
                  <c:v>1</c:v>
                </c:pt>
                <c:pt idx="25">
                  <c:v>1</c:v>
                </c:pt>
                <c:pt idx="26">
                  <c:v>1</c:v>
                </c:pt>
                <c:pt idx="27">
                  <c:v>1</c:v>
                </c:pt>
                <c:pt idx="28">
                  <c:v>30</c:v>
                </c:pt>
                <c:pt idx="29">
                  <c:v>32</c:v>
                </c:pt>
                <c:pt idx="30">
                  <c:v>34</c:v>
                </c:pt>
                <c:pt idx="31">
                  <c:v>36</c:v>
                </c:pt>
                <c:pt idx="32">
                  <c:v>38</c:v>
                </c:pt>
                <c:pt idx="33">
                  <c:v>40</c:v>
                </c:pt>
                <c:pt idx="34">
                  <c:v>42</c:v>
                </c:pt>
                <c:pt idx="35">
                  <c:v>44</c:v>
                </c:pt>
                <c:pt idx="36">
                  <c:v>46</c:v>
                </c:pt>
                <c:pt idx="37">
                  <c:v>48</c:v>
                </c:pt>
                <c:pt idx="38">
                  <c:v>50</c:v>
                </c:pt>
                <c:pt idx="39">
                  <c:v>52</c:v>
                </c:pt>
                <c:pt idx="40">
                  <c:v>54</c:v>
                </c:pt>
                <c:pt idx="41">
                  <c:v>56</c:v>
                </c:pt>
                <c:pt idx="42">
                  <c:v>58</c:v>
                </c:pt>
                <c:pt idx="43">
                  <c:v>60</c:v>
                </c:pt>
                <c:pt idx="44">
                  <c:v>62</c:v>
                </c:pt>
                <c:pt idx="45">
                  <c:v>64</c:v>
                </c:pt>
                <c:pt idx="46">
                  <c:v>66</c:v>
                </c:pt>
                <c:pt idx="47">
                  <c:v>68</c:v>
                </c:pt>
                <c:pt idx="48">
                  <c:v>70</c:v>
                </c:pt>
                <c:pt idx="49">
                  <c:v>72</c:v>
                </c:pt>
                <c:pt idx="50">
                  <c:v>74</c:v>
                </c:pt>
                <c:pt idx="51">
                  <c:v>76</c:v>
                </c:pt>
                <c:pt idx="52">
                  <c:v>78</c:v>
                </c:pt>
                <c:pt idx="53">
                  <c:v>80</c:v>
                </c:pt>
                <c:pt idx="54">
                  <c:v>82</c:v>
                </c:pt>
                <c:pt idx="55">
                  <c:v>84</c:v>
                </c:pt>
                <c:pt idx="56">
                  <c:v>86</c:v>
                </c:pt>
                <c:pt idx="57">
                  <c:v>88</c:v>
                </c:pt>
                <c:pt idx="58">
                  <c:v>90</c:v>
                </c:pt>
                <c:pt idx="59">
                  <c:v>92</c:v>
                </c:pt>
                <c:pt idx="60">
                  <c:v>94</c:v>
                </c:pt>
                <c:pt idx="61">
                  <c:v>96</c:v>
                </c:pt>
                <c:pt idx="62">
                  <c:v>98</c:v>
                </c:pt>
                <c:pt idx="63">
                  <c:v>100</c:v>
                </c:pt>
                <c:pt idx="64">
                  <c:v>102</c:v>
                </c:pt>
                <c:pt idx="65">
                  <c:v>104</c:v>
                </c:pt>
                <c:pt idx="66">
                  <c:v>106</c:v>
                </c:pt>
                <c:pt idx="67">
                  <c:v>108</c:v>
                </c:pt>
                <c:pt idx="68">
                  <c:v>110</c:v>
                </c:pt>
                <c:pt idx="69">
                  <c:v>112</c:v>
                </c:pt>
                <c:pt idx="70">
                  <c:v>114</c:v>
                </c:pt>
                <c:pt idx="71">
                  <c:v>116</c:v>
                </c:pt>
                <c:pt idx="72">
                  <c:v>118</c:v>
                </c:pt>
                <c:pt idx="73">
                  <c:v>120</c:v>
                </c:pt>
                <c:pt idx="74">
                  <c:v>122</c:v>
                </c:pt>
                <c:pt idx="75">
                  <c:v>124</c:v>
                </c:pt>
                <c:pt idx="76">
                  <c:v>126</c:v>
                </c:pt>
              </c:numCache>
            </c:numRef>
          </c:yVal>
          <c:smooth val="0"/>
          <c:extLst xmlns:c16r2="http://schemas.microsoft.com/office/drawing/2015/06/chart">
            <c:ext xmlns:c16="http://schemas.microsoft.com/office/drawing/2014/chart" uri="{C3380CC4-5D6E-409C-BE32-E72D297353CC}">
              <c16:uniqueId val="{00000001-2391-7F48-B309-B457C4AE5523}"/>
            </c:ext>
          </c:extLst>
        </c:ser>
        <c:ser>
          <c:idx val="2"/>
          <c:order val="2"/>
          <c:tx>
            <c:strRef>
              <c:f>'Given enough info'!$G$4</c:f>
              <c:strCache>
                <c:ptCount val="1"/>
                <c:pt idx="0">
                  <c:v>Higher than expected</c:v>
                </c:pt>
              </c:strCache>
            </c:strRef>
          </c:tx>
          <c:spPr>
            <a:ln w="28575">
              <a:noFill/>
            </a:ln>
          </c:spPr>
          <c:marker>
            <c:symbol val="circle"/>
            <c:size val="5"/>
            <c:spPr>
              <a:solidFill>
                <a:schemeClr val="accent4"/>
              </a:solidFill>
              <a:ln>
                <a:noFill/>
              </a:ln>
            </c:spPr>
          </c:marker>
          <c:xVal>
            <c:numRef>
              <c:f>'Given enough info'!$M$2:$M$78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83</c:v>
                </c:pt>
                <c:pt idx="29">
                  <c:v>87</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'Given enough info'!$Q$2:$Q$78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1</c:v>
                </c:pt>
                <c:pt idx="29">
                  <c:v>1</c:v>
                </c:pt>
                <c:pt idx="30">
                  <c:v>63</c:v>
                </c:pt>
                <c:pt idx="31">
                  <c:v>66</c:v>
                </c:pt>
                <c:pt idx="32">
                  <c:v>69</c:v>
                </c:pt>
                <c:pt idx="33">
                  <c:v>72</c:v>
                </c:pt>
                <c:pt idx="34">
                  <c:v>75</c:v>
                </c:pt>
                <c:pt idx="35">
                  <c:v>78</c:v>
                </c:pt>
                <c:pt idx="36">
                  <c:v>81</c:v>
                </c:pt>
                <c:pt idx="37">
                  <c:v>84</c:v>
                </c:pt>
                <c:pt idx="38">
                  <c:v>87</c:v>
                </c:pt>
                <c:pt idx="39">
                  <c:v>90</c:v>
                </c:pt>
                <c:pt idx="40">
                  <c:v>93</c:v>
                </c:pt>
                <c:pt idx="41">
                  <c:v>96</c:v>
                </c:pt>
                <c:pt idx="42">
                  <c:v>99</c:v>
                </c:pt>
                <c:pt idx="43">
                  <c:v>102</c:v>
                </c:pt>
                <c:pt idx="44">
                  <c:v>105</c:v>
                </c:pt>
                <c:pt idx="45">
                  <c:v>108</c:v>
                </c:pt>
                <c:pt idx="46">
                  <c:v>111</c:v>
                </c:pt>
                <c:pt idx="47">
                  <c:v>114</c:v>
                </c:pt>
                <c:pt idx="48">
                  <c:v>117</c:v>
                </c:pt>
                <c:pt idx="49">
                  <c:v>120</c:v>
                </c:pt>
                <c:pt idx="50">
                  <c:v>123</c:v>
                </c:pt>
                <c:pt idx="51">
                  <c:v>126</c:v>
                </c:pt>
                <c:pt idx="52">
                  <c:v>129</c:v>
                </c:pt>
                <c:pt idx="53">
                  <c:v>132</c:v>
                </c:pt>
                <c:pt idx="54">
                  <c:v>135</c:v>
                </c:pt>
                <c:pt idx="55">
                  <c:v>138</c:v>
                </c:pt>
                <c:pt idx="56">
                  <c:v>141</c:v>
                </c:pt>
                <c:pt idx="57">
                  <c:v>144</c:v>
                </c:pt>
                <c:pt idx="58">
                  <c:v>147</c:v>
                </c:pt>
                <c:pt idx="59">
                  <c:v>150</c:v>
                </c:pt>
                <c:pt idx="60">
                  <c:v>153</c:v>
                </c:pt>
                <c:pt idx="61">
                  <c:v>156</c:v>
                </c:pt>
                <c:pt idx="62">
                  <c:v>159</c:v>
                </c:pt>
                <c:pt idx="63">
                  <c:v>162</c:v>
                </c:pt>
                <c:pt idx="64">
                  <c:v>165</c:v>
                </c:pt>
                <c:pt idx="65">
                  <c:v>168</c:v>
                </c:pt>
                <c:pt idx="66">
                  <c:v>171</c:v>
                </c:pt>
                <c:pt idx="67">
                  <c:v>174</c:v>
                </c:pt>
                <c:pt idx="68">
                  <c:v>177</c:v>
                </c:pt>
                <c:pt idx="69">
                  <c:v>180</c:v>
                </c:pt>
                <c:pt idx="70">
                  <c:v>183</c:v>
                </c:pt>
                <c:pt idx="71">
                  <c:v>186</c:v>
                </c:pt>
                <c:pt idx="72">
                  <c:v>189</c:v>
                </c:pt>
                <c:pt idx="73">
                  <c:v>192</c:v>
                </c:pt>
                <c:pt idx="74">
                  <c:v>195</c:v>
                </c:pt>
                <c:pt idx="75">
                  <c:v>198</c:v>
                </c:pt>
                <c:pt idx="76">
                  <c:v>201</c:v>
                </c:pt>
              </c:numCache>
            </c:numRef>
          </c:yVal>
          <c:smooth val="0"/>
          <c:extLst xmlns:c16r2="http://schemas.microsoft.com/office/drawing/2015/06/chart">
            <c:ext xmlns:c16="http://schemas.microsoft.com/office/drawing/2014/chart" uri="{C3380CC4-5D6E-409C-BE32-E72D297353CC}">
              <c16:uniqueId val="{00000002-2391-7F48-B309-B457C4AE5523}"/>
            </c:ext>
          </c:extLst>
        </c:ser>
        <c:ser>
          <c:idx val="3"/>
          <c:order val="3"/>
          <c:tx>
            <c:strRef>
              <c:f>'Given enough info'!$G$7</c:f>
              <c:strCache>
                <c:ptCount val="1"/>
                <c:pt idx="0">
                  <c:v>NSW (75%)</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2391-7F48-B309-B457C4AE5523}"/>
              </c:ext>
            </c:extLst>
          </c:dPt>
          <c:dLbls>
            <c:dLbl>
              <c:idx val="0"/>
              <c:tx>
                <c:rich>
                  <a:bodyPr/>
                  <a:lstStyle/>
                  <a:p>
                    <a:fld id="{FD303932-4511-41F6-8AFD-73A9E9102C01}"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'Given enough info'!$I$7</c:f>
                <c:numCache>
                  <c:formatCode>General</c:formatCode>
                  <c:ptCount val="1"/>
                  <c:pt idx="0">
                    <c:v>7</c:v>
                  </c:pt>
                </c:numCache>
              </c:numRef>
            </c:minus>
            <c:spPr>
              <a:ln w="9525">
                <a:solidFill>
                  <a:schemeClr val="accent6"/>
                </a:solidFill>
              </a:ln>
            </c:spPr>
          </c:errBars>
          <c:xVal>
            <c:numRef>
              <c:f>'Given enough info'!$H$7</c:f>
              <c:numCache>
                <c:formatCode>0"%"</c:formatCode>
                <c:ptCount val="1"/>
                <c:pt idx="0">
                  <c:v>74.880410763511236</c:v>
                </c:pt>
              </c:numCache>
            </c:numRef>
          </c:xVal>
          <c:yVal>
            <c:numRef>
              <c:f>'Given enough info'!$I$7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2391-7F48-B309-B457C4AE5523}"/>
            </c:ext>
            <c:ext xmlns:c15="http://schemas.microsoft.com/office/drawing/2012/chart" uri="{02D57815-91ED-43cb-92C2-25804820EDAC}">
              <c15:datalabelsRange>
                <c15:f>'Given enough info'!$G$7</c15:f>
                <c15:dlblRangeCache>
                  <c:ptCount val="1"/>
                  <c:pt idx="0">
                    <c:v>NSW (75%)</c:v>
                  </c:pt>
                </c15:dlblRangeCache>
              </c15:datalabelsRange>
            </c:ext>
          </c:extLst>
        </c:ser>
        <c:dLbls>
          <c:showLegendKey val="0"/>
          <c:showVal val="0"/>
          <c:showCatName val="0"/>
          <c:showSerName val="0"/>
          <c:showPercent val="0"/>
          <c:showBubbleSize val="0"/>
        </c:dLbls>
        <c:axId val="186831088"/>
        <c:axId val="186833832"/>
      </c:scatterChart>
      <c:valAx>
        <c:axId val="186831088"/>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6833832"/>
        <c:crosses val="autoZero"/>
        <c:crossBetween val="midCat"/>
        <c:majorUnit val="10"/>
        <c:minorUnit val="1"/>
      </c:valAx>
      <c:valAx>
        <c:axId val="186833832"/>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6831088"/>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3916304234221594"/>
          <c:w val="0.93717907091685515"/>
          <c:h val="0.5055708981890461"/>
        </c:manualLayout>
      </c:layout>
      <c:barChart>
        <c:barDir val="bar"/>
        <c:grouping val="stacked"/>
        <c:varyColors val="0"/>
        <c:ser>
          <c:idx val="0"/>
          <c:order val="0"/>
          <c:tx>
            <c:strRef>
              <c:f>Sheet1!$B$1</c:f>
              <c:strCache>
                <c:ptCount val="1"/>
                <c:pt idx="0">
                  <c:v>Yes, completely</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75</c:v>
                </c:pt>
              </c:numCache>
            </c:numRef>
          </c:val>
          <c:extLst xmlns:c16r2="http://schemas.microsoft.com/office/drawing/2015/06/chart">
            <c:ext xmlns:c16="http://schemas.microsoft.com/office/drawing/2014/chart" uri="{C3380CC4-5D6E-409C-BE32-E72D297353CC}">
              <c16:uniqueId val="{00000000-65A0-F34A-BDD9-BC7145D73D87}"/>
            </c:ext>
          </c:extLst>
        </c:ser>
        <c:ser>
          <c:idx val="1"/>
          <c:order val="1"/>
          <c:tx>
            <c:strRef>
              <c:f>Sheet1!$C$1</c:f>
              <c:strCache>
                <c:ptCount val="1"/>
                <c:pt idx="0">
                  <c:v>Yes, to some extent</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19</c:v>
                </c:pt>
              </c:numCache>
            </c:numRef>
          </c:val>
          <c:extLst xmlns:c16r2="http://schemas.microsoft.com/office/drawing/2015/06/chart">
            <c:ext xmlns:c16="http://schemas.microsoft.com/office/drawing/2014/chart" uri="{C3380CC4-5D6E-409C-BE32-E72D297353CC}">
              <c16:uniqueId val="{00000001-65A0-F34A-BDD9-BC7145D73D87}"/>
            </c:ext>
          </c:extLst>
        </c:ser>
        <c:ser>
          <c:idx val="2"/>
          <c:order val="2"/>
          <c:tx>
            <c:strRef>
              <c:f>Sheet1!$D$1</c:f>
              <c:strCache>
                <c:ptCount val="1"/>
                <c:pt idx="0">
                  <c:v>No</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2-65A0-F34A-BDD9-BC7145D73D87}"/>
            </c:ext>
          </c:extLst>
        </c:ser>
        <c:dLbls>
          <c:showLegendKey val="0"/>
          <c:showVal val="0"/>
          <c:showCatName val="0"/>
          <c:showSerName val="0"/>
          <c:showPercent val="0"/>
          <c:showBubbleSize val="0"/>
        </c:dLbls>
        <c:gapWidth val="0"/>
        <c:overlap val="100"/>
        <c:axId val="186832264"/>
        <c:axId val="186831480"/>
      </c:barChart>
      <c:catAx>
        <c:axId val="186832264"/>
        <c:scaling>
          <c:orientation val="minMax"/>
        </c:scaling>
        <c:delete val="1"/>
        <c:axPos val="l"/>
        <c:numFmt formatCode="General" sourceLinked="1"/>
        <c:majorTickMark val="none"/>
        <c:minorTickMark val="none"/>
        <c:tickLblPos val="nextTo"/>
        <c:crossAx val="186831480"/>
        <c:crosses val="autoZero"/>
        <c:auto val="1"/>
        <c:lblAlgn val="ctr"/>
        <c:lblOffset val="100"/>
        <c:noMultiLvlLbl val="0"/>
      </c:catAx>
      <c:valAx>
        <c:axId val="186831480"/>
        <c:scaling>
          <c:orientation val="minMax"/>
          <c:max val="100"/>
          <c:min val="0"/>
        </c:scaling>
        <c:delete val="1"/>
        <c:axPos val="b"/>
        <c:numFmt formatCode="General" sourceLinked="1"/>
        <c:majorTickMark val="out"/>
        <c:minorTickMark val="none"/>
        <c:tickLblPos val="nextTo"/>
        <c:crossAx val="186832264"/>
        <c:crosses val="autoZero"/>
        <c:crossBetween val="between"/>
      </c:valAx>
      <c:spPr>
        <a:noFill/>
        <a:ln>
          <a:noFill/>
        </a:ln>
        <a:effectLst/>
      </c:spPr>
    </c:plotArea>
    <c:legend>
      <c:legendPos val="b"/>
      <c:layout>
        <c:manualLayout>
          <c:xMode val="edge"/>
          <c:yMode val="edge"/>
          <c:x val="4.6866651418434935E-2"/>
          <c:y val="4.5007848125818593E-3"/>
          <c:w val="0.40293925827024069"/>
          <c:h val="0.2483730832068433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0.68068663536262963"/>
        </c:manualLayout>
      </c:layout>
      <c:barChart>
        <c:barDir val="bar"/>
        <c:grouping val="stacked"/>
        <c:varyColors val="0"/>
        <c:ser>
          <c:idx val="0"/>
          <c:order val="0"/>
          <c:tx>
            <c:strRef>
              <c:f>Sheet1!$B$1</c:f>
              <c:strCache>
                <c:ptCount val="1"/>
                <c:pt idx="0">
                  <c:v>Female</c:v>
                </c:pt>
              </c:strCache>
            </c:strRef>
          </c:tx>
          <c:spPr>
            <a:solidFill>
              <a:srgbClr val="6F3570"/>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54</c:v>
                </c:pt>
              </c:numCache>
            </c:numRef>
          </c:val>
          <c:extLst xmlns:c16r2="http://schemas.microsoft.com/office/drawing/2015/06/chart">
            <c:ext xmlns:c16="http://schemas.microsoft.com/office/drawing/2014/chart" uri="{C3380CC4-5D6E-409C-BE32-E72D297353CC}">
              <c16:uniqueId val="{00000000-F1D3-E642-8BB8-5EFC7F577766}"/>
            </c:ext>
          </c:extLst>
        </c:ser>
        <c:ser>
          <c:idx val="1"/>
          <c:order val="1"/>
          <c:tx>
            <c:strRef>
              <c:f>Sheet1!$C$1</c:f>
              <c:strCache>
                <c:ptCount val="1"/>
                <c:pt idx="0">
                  <c:v>Male</c:v>
                </c:pt>
              </c:strCache>
            </c:strRef>
          </c:tx>
          <c:spPr>
            <a:solidFill>
              <a:schemeClr val="bg2"/>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46</c:v>
                </c:pt>
              </c:numCache>
            </c:numRef>
          </c:val>
          <c:extLst xmlns:c16r2="http://schemas.microsoft.com/office/drawing/2015/06/chart">
            <c:ext xmlns:c16="http://schemas.microsoft.com/office/drawing/2014/chart" uri="{C3380CC4-5D6E-409C-BE32-E72D297353CC}">
              <c16:uniqueId val="{00000001-F1D3-E642-8BB8-5EFC7F577766}"/>
            </c:ext>
          </c:extLst>
        </c:ser>
        <c:dLbls>
          <c:showLegendKey val="0"/>
          <c:showVal val="0"/>
          <c:showCatName val="0"/>
          <c:showSerName val="0"/>
          <c:showPercent val="0"/>
          <c:showBubbleSize val="0"/>
        </c:dLbls>
        <c:gapWidth val="10"/>
        <c:overlap val="100"/>
        <c:axId val="190990496"/>
        <c:axId val="190983048"/>
      </c:barChart>
      <c:catAx>
        <c:axId val="190990496"/>
        <c:scaling>
          <c:orientation val="minMax"/>
        </c:scaling>
        <c:delete val="1"/>
        <c:axPos val="l"/>
        <c:numFmt formatCode="General" sourceLinked="1"/>
        <c:majorTickMark val="none"/>
        <c:minorTickMark val="none"/>
        <c:tickLblPos val="nextTo"/>
        <c:crossAx val="190983048"/>
        <c:crosses val="autoZero"/>
        <c:auto val="1"/>
        <c:lblAlgn val="ctr"/>
        <c:lblOffset val="100"/>
        <c:noMultiLvlLbl val="0"/>
      </c:catAx>
      <c:valAx>
        <c:axId val="190983048"/>
        <c:scaling>
          <c:orientation val="minMax"/>
          <c:max val="100"/>
          <c:min val="0"/>
        </c:scaling>
        <c:delete val="1"/>
        <c:axPos val="b"/>
        <c:numFmt formatCode="General" sourceLinked="1"/>
        <c:majorTickMark val="none"/>
        <c:minorTickMark val="none"/>
        <c:tickLblPos val="nextTo"/>
        <c:crossAx val="190990496"/>
        <c:crosses val="autoZero"/>
        <c:crossBetween val="between"/>
      </c:valAx>
      <c:spPr>
        <a:noFill/>
        <a:ln w="25400">
          <a:noFill/>
        </a:ln>
        <a:effectLst/>
      </c:spPr>
    </c:plotArea>
    <c:legend>
      <c:legendPos val="b"/>
      <c:layout>
        <c:manualLayout>
          <c:xMode val="edge"/>
          <c:yMode val="edge"/>
          <c:x val="0.81971893627606285"/>
          <c:y val="0.6929623152065254"/>
          <c:w val="0.17837051203529508"/>
          <c:h val="0.30703768479347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'Involved in decisions'!$G$2</c:f>
              <c:strCache>
                <c:ptCount val="1"/>
                <c:pt idx="0">
                  <c:v>Lower than expected</c:v>
                </c:pt>
              </c:strCache>
            </c:strRef>
          </c:tx>
          <c:spPr>
            <a:ln w="28575">
              <a:noFill/>
            </a:ln>
          </c:spPr>
          <c:marker>
            <c:symbol val="circle"/>
            <c:size val="5"/>
            <c:spPr>
              <a:solidFill>
                <a:schemeClr val="accent5"/>
              </a:solidFill>
              <a:ln>
                <a:noFill/>
              </a:ln>
            </c:spPr>
          </c:marker>
          <c:xVal>
            <c:numRef>
              <c:f>'Involved in decisions'!$K$2:$K$78</c:f>
              <c:numCache>
                <c:formatCode>General</c:formatCode>
                <c:ptCount val="77"/>
                <c:pt idx="0">
                  <c:v>71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'Involved in decisions'!$O$2:$O$78</c:f>
              <c:numCache>
                <c:formatCode>0</c:formatCode>
                <c:ptCount val="77"/>
                <c:pt idx="0">
                  <c:v>1</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numCache>
            </c:numRef>
          </c:yVal>
          <c:smooth val="0"/>
          <c:extLst xmlns:c16r2="http://schemas.microsoft.com/office/drawing/2015/06/chart">
            <c:ext xmlns:c16="http://schemas.microsoft.com/office/drawing/2014/chart" uri="{C3380CC4-5D6E-409C-BE32-E72D297353CC}">
              <c16:uniqueId val="{00000000-C6E4-C448-B0E4-60A8646B8FE2}"/>
            </c:ext>
          </c:extLst>
        </c:ser>
        <c:ser>
          <c:idx val="1"/>
          <c:order val="1"/>
          <c:tx>
            <c:strRef>
              <c:f>'Involved in decisions'!$G$3</c:f>
              <c:strCache>
                <c:ptCount val="1"/>
                <c:pt idx="0">
                  <c:v>No different</c:v>
                </c:pt>
              </c:strCache>
            </c:strRef>
          </c:tx>
          <c:spPr>
            <a:ln w="28575">
              <a:noFill/>
            </a:ln>
          </c:spPr>
          <c:marker>
            <c:symbol val="circle"/>
            <c:size val="5"/>
            <c:spPr>
              <a:solidFill>
                <a:schemeClr val="bg1">
                  <a:lumMod val="65000"/>
                </a:schemeClr>
              </a:solidFill>
              <a:ln>
                <a:noFill/>
              </a:ln>
            </c:spPr>
          </c:marker>
          <c:xVal>
            <c:numRef>
              <c:f>'Involved in decisions'!$L$2:$L$78</c:f>
              <c:numCache>
                <c:formatCode>General</c:formatCode>
                <c:ptCount val="77"/>
                <c:pt idx="0">
                  <c:v>-1</c:v>
                </c:pt>
                <c:pt idx="1">
                  <c:v>73</c:v>
                </c:pt>
                <c:pt idx="2">
                  <c:v>74</c:v>
                </c:pt>
                <c:pt idx="3">
                  <c:v>75</c:v>
                </c:pt>
                <c:pt idx="4">
                  <c:v>76</c:v>
                </c:pt>
                <c:pt idx="5">
                  <c:v>76</c:v>
                </c:pt>
                <c:pt idx="6">
                  <c:v>76</c:v>
                </c:pt>
                <c:pt idx="7">
                  <c:v>77</c:v>
                </c:pt>
                <c:pt idx="8">
                  <c:v>78</c:v>
                </c:pt>
                <c:pt idx="9">
                  <c:v>78</c:v>
                </c:pt>
                <c:pt idx="10">
                  <c:v>78</c:v>
                </c:pt>
                <c:pt idx="11">
                  <c:v>78</c:v>
                </c:pt>
                <c:pt idx="12">
                  <c:v>78</c:v>
                </c:pt>
                <c:pt idx="13">
                  <c:v>78</c:v>
                </c:pt>
                <c:pt idx="14">
                  <c:v>79</c:v>
                </c:pt>
                <c:pt idx="15">
                  <c:v>79</c:v>
                </c:pt>
                <c:pt idx="16">
                  <c:v>80</c:v>
                </c:pt>
                <c:pt idx="17">
                  <c:v>80</c:v>
                </c:pt>
                <c:pt idx="18">
                  <c:v>80</c:v>
                </c:pt>
                <c:pt idx="19">
                  <c:v>80</c:v>
                </c:pt>
                <c:pt idx="20">
                  <c:v>80</c:v>
                </c:pt>
                <c:pt idx="21">
                  <c:v>81</c:v>
                </c:pt>
                <c:pt idx="22">
                  <c:v>81</c:v>
                </c:pt>
                <c:pt idx="23">
                  <c:v>82</c:v>
                </c:pt>
                <c:pt idx="24">
                  <c:v>82</c:v>
                </c:pt>
                <c:pt idx="25">
                  <c:v>82</c:v>
                </c:pt>
                <c:pt idx="26">
                  <c:v>83</c:v>
                </c:pt>
                <c:pt idx="27">
                  <c:v>83</c:v>
                </c:pt>
                <c:pt idx="28">
                  <c:v>84</c:v>
                </c:pt>
                <c:pt idx="29">
                  <c:v>84</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'Involved in decisions'!$P$2:$P$78</c:f>
              <c:numCache>
                <c:formatCode>0</c:formatCode>
                <c:ptCount val="77"/>
                <c:pt idx="0">
                  <c:v>1</c:v>
                </c:pt>
                <c:pt idx="1">
                  <c:v>1</c:v>
                </c:pt>
                <c:pt idx="2">
                  <c:v>1</c:v>
                </c:pt>
                <c:pt idx="3">
                  <c:v>1</c:v>
                </c:pt>
                <c:pt idx="4">
                  <c:v>1</c:v>
                </c:pt>
                <c:pt idx="5">
                  <c:v>2</c:v>
                </c:pt>
                <c:pt idx="6">
                  <c:v>3</c:v>
                </c:pt>
                <c:pt idx="7">
                  <c:v>1</c:v>
                </c:pt>
                <c:pt idx="8">
                  <c:v>1</c:v>
                </c:pt>
                <c:pt idx="9">
                  <c:v>2</c:v>
                </c:pt>
                <c:pt idx="10">
                  <c:v>3</c:v>
                </c:pt>
                <c:pt idx="11">
                  <c:v>4</c:v>
                </c:pt>
                <c:pt idx="12">
                  <c:v>5</c:v>
                </c:pt>
                <c:pt idx="13">
                  <c:v>6</c:v>
                </c:pt>
                <c:pt idx="14">
                  <c:v>1</c:v>
                </c:pt>
                <c:pt idx="15">
                  <c:v>2</c:v>
                </c:pt>
                <c:pt idx="16">
                  <c:v>1</c:v>
                </c:pt>
                <c:pt idx="17">
                  <c:v>2</c:v>
                </c:pt>
                <c:pt idx="18">
                  <c:v>3</c:v>
                </c:pt>
                <c:pt idx="19">
                  <c:v>4</c:v>
                </c:pt>
                <c:pt idx="20">
                  <c:v>5</c:v>
                </c:pt>
                <c:pt idx="21">
                  <c:v>1</c:v>
                </c:pt>
                <c:pt idx="22">
                  <c:v>2</c:v>
                </c:pt>
                <c:pt idx="23">
                  <c:v>1</c:v>
                </c:pt>
                <c:pt idx="24">
                  <c:v>2</c:v>
                </c:pt>
                <c:pt idx="25">
                  <c:v>3</c:v>
                </c:pt>
                <c:pt idx="26">
                  <c:v>1</c:v>
                </c:pt>
                <c:pt idx="27">
                  <c:v>2</c:v>
                </c:pt>
                <c:pt idx="28">
                  <c:v>1</c:v>
                </c:pt>
                <c:pt idx="29">
                  <c:v>2</c:v>
                </c:pt>
                <c:pt idx="30">
                  <c:v>32</c:v>
                </c:pt>
                <c:pt idx="31">
                  <c:v>34</c:v>
                </c:pt>
                <c:pt idx="32">
                  <c:v>36</c:v>
                </c:pt>
                <c:pt idx="33">
                  <c:v>38</c:v>
                </c:pt>
                <c:pt idx="34">
                  <c:v>40</c:v>
                </c:pt>
                <c:pt idx="35">
                  <c:v>42</c:v>
                </c:pt>
                <c:pt idx="36">
                  <c:v>44</c:v>
                </c:pt>
                <c:pt idx="37">
                  <c:v>46</c:v>
                </c:pt>
                <c:pt idx="38">
                  <c:v>48</c:v>
                </c:pt>
                <c:pt idx="39">
                  <c:v>50</c:v>
                </c:pt>
                <c:pt idx="40">
                  <c:v>52</c:v>
                </c:pt>
                <c:pt idx="41">
                  <c:v>54</c:v>
                </c:pt>
                <c:pt idx="42">
                  <c:v>56</c:v>
                </c:pt>
                <c:pt idx="43">
                  <c:v>58</c:v>
                </c:pt>
                <c:pt idx="44">
                  <c:v>60</c:v>
                </c:pt>
                <c:pt idx="45">
                  <c:v>62</c:v>
                </c:pt>
                <c:pt idx="46">
                  <c:v>64</c:v>
                </c:pt>
                <c:pt idx="47">
                  <c:v>66</c:v>
                </c:pt>
                <c:pt idx="48">
                  <c:v>68</c:v>
                </c:pt>
                <c:pt idx="49">
                  <c:v>70</c:v>
                </c:pt>
                <c:pt idx="50">
                  <c:v>72</c:v>
                </c:pt>
                <c:pt idx="51">
                  <c:v>74</c:v>
                </c:pt>
                <c:pt idx="52">
                  <c:v>76</c:v>
                </c:pt>
                <c:pt idx="53">
                  <c:v>78</c:v>
                </c:pt>
                <c:pt idx="54">
                  <c:v>80</c:v>
                </c:pt>
                <c:pt idx="55">
                  <c:v>82</c:v>
                </c:pt>
                <c:pt idx="56">
                  <c:v>84</c:v>
                </c:pt>
                <c:pt idx="57">
                  <c:v>86</c:v>
                </c:pt>
                <c:pt idx="58">
                  <c:v>88</c:v>
                </c:pt>
                <c:pt idx="59">
                  <c:v>90</c:v>
                </c:pt>
                <c:pt idx="60">
                  <c:v>92</c:v>
                </c:pt>
                <c:pt idx="61">
                  <c:v>94</c:v>
                </c:pt>
                <c:pt idx="62">
                  <c:v>96</c:v>
                </c:pt>
                <c:pt idx="63">
                  <c:v>98</c:v>
                </c:pt>
                <c:pt idx="64">
                  <c:v>100</c:v>
                </c:pt>
                <c:pt idx="65">
                  <c:v>102</c:v>
                </c:pt>
                <c:pt idx="66">
                  <c:v>104</c:v>
                </c:pt>
                <c:pt idx="67">
                  <c:v>106</c:v>
                </c:pt>
                <c:pt idx="68">
                  <c:v>108</c:v>
                </c:pt>
                <c:pt idx="69">
                  <c:v>110</c:v>
                </c:pt>
                <c:pt idx="70">
                  <c:v>112</c:v>
                </c:pt>
                <c:pt idx="71">
                  <c:v>114</c:v>
                </c:pt>
                <c:pt idx="72">
                  <c:v>116</c:v>
                </c:pt>
                <c:pt idx="73">
                  <c:v>118</c:v>
                </c:pt>
                <c:pt idx="74">
                  <c:v>120</c:v>
                </c:pt>
                <c:pt idx="75">
                  <c:v>122</c:v>
                </c:pt>
                <c:pt idx="76">
                  <c:v>124</c:v>
                </c:pt>
              </c:numCache>
            </c:numRef>
          </c:yVal>
          <c:smooth val="0"/>
          <c:extLst xmlns:c16r2="http://schemas.microsoft.com/office/drawing/2015/06/chart">
            <c:ext xmlns:c16="http://schemas.microsoft.com/office/drawing/2014/chart" uri="{C3380CC4-5D6E-409C-BE32-E72D297353CC}">
              <c16:uniqueId val="{00000001-C6E4-C448-B0E4-60A8646B8FE2}"/>
            </c:ext>
          </c:extLst>
        </c:ser>
        <c:ser>
          <c:idx val="2"/>
          <c:order val="2"/>
          <c:tx>
            <c:strRef>
              <c:f>'Involved in decisions'!$G$4</c:f>
              <c:strCache>
                <c:ptCount val="1"/>
                <c:pt idx="0">
                  <c:v>Higher than expected</c:v>
                </c:pt>
              </c:strCache>
            </c:strRef>
          </c:tx>
          <c:spPr>
            <a:ln w="28575">
              <a:noFill/>
            </a:ln>
          </c:spPr>
          <c:marker>
            <c:symbol val="circle"/>
            <c:size val="5"/>
            <c:spPr>
              <a:solidFill>
                <a:schemeClr val="accent4"/>
              </a:solidFill>
              <a:ln>
                <a:noFill/>
              </a:ln>
            </c:spPr>
          </c:marker>
          <c:xVal>
            <c:numRef>
              <c:f>'Involved in decisions'!$M$2:$M$78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85</c:v>
                </c:pt>
                <c:pt idx="31">
                  <c:v>86</c:v>
                </c:pt>
                <c:pt idx="32">
                  <c:v>89</c:v>
                </c:pt>
                <c:pt idx="33">
                  <c:v>92</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'Involved in decisions'!$Q$2:$Q$78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58</c:v>
                </c:pt>
                <c:pt idx="29">
                  <c:v>60</c:v>
                </c:pt>
                <c:pt idx="30">
                  <c:v>1</c:v>
                </c:pt>
                <c:pt idx="31">
                  <c:v>1</c:v>
                </c:pt>
                <c:pt idx="32">
                  <c:v>1</c:v>
                </c:pt>
                <c:pt idx="33">
                  <c:v>1</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C6E4-C448-B0E4-60A8646B8FE2}"/>
            </c:ext>
          </c:extLst>
        </c:ser>
        <c:ser>
          <c:idx val="3"/>
          <c:order val="3"/>
          <c:tx>
            <c:strRef>
              <c:f>'Involved in decisions'!$G$7</c:f>
              <c:strCache>
                <c:ptCount val="1"/>
                <c:pt idx="0">
                  <c:v>NSW (79%)</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C6E4-C448-B0E4-60A8646B8FE2}"/>
              </c:ext>
            </c:extLst>
          </c:dPt>
          <c:dLbls>
            <c:dLbl>
              <c:idx val="0"/>
              <c:tx>
                <c:rich>
                  <a:bodyPr/>
                  <a:lstStyle/>
                  <a:p>
                    <a:fld id="{EA3102A9-BCDF-4C09-935D-F1696439E0A6}"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'Involved in decisions'!$I$7</c:f>
                <c:numCache>
                  <c:formatCode>General</c:formatCode>
                  <c:ptCount val="1"/>
                  <c:pt idx="0">
                    <c:v>7</c:v>
                  </c:pt>
                </c:numCache>
              </c:numRef>
            </c:minus>
            <c:spPr>
              <a:ln w="9525">
                <a:solidFill>
                  <a:schemeClr val="accent6"/>
                </a:solidFill>
              </a:ln>
            </c:spPr>
          </c:errBars>
          <c:xVal>
            <c:numRef>
              <c:f>'Involved in decisions'!$H$7</c:f>
              <c:numCache>
                <c:formatCode>0"%"</c:formatCode>
                <c:ptCount val="1"/>
                <c:pt idx="0">
                  <c:v>79.001982537577987</c:v>
                </c:pt>
              </c:numCache>
            </c:numRef>
          </c:xVal>
          <c:yVal>
            <c:numRef>
              <c:f>'Involved in decisions'!$I$7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C6E4-C448-B0E4-60A8646B8FE2}"/>
            </c:ext>
            <c:ext xmlns:c15="http://schemas.microsoft.com/office/drawing/2012/chart" uri="{02D57815-91ED-43cb-92C2-25804820EDAC}">
              <c15:datalabelsRange>
                <c15:f>'Involved in decisions'!$G$7</c15:f>
                <c15:dlblRangeCache>
                  <c:ptCount val="1"/>
                  <c:pt idx="0">
                    <c:v>NSW (79%)</c:v>
                  </c:pt>
                </c15:dlblRangeCache>
              </c15:datalabelsRange>
            </c:ext>
          </c:extLst>
        </c:ser>
        <c:dLbls>
          <c:showLegendKey val="0"/>
          <c:showVal val="0"/>
          <c:showCatName val="0"/>
          <c:showSerName val="0"/>
          <c:showPercent val="0"/>
          <c:showBubbleSize val="0"/>
        </c:dLbls>
        <c:axId val="186826776"/>
        <c:axId val="186828344"/>
      </c:scatterChart>
      <c:valAx>
        <c:axId val="186826776"/>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6828344"/>
        <c:crosses val="autoZero"/>
        <c:crossBetween val="midCat"/>
        <c:majorUnit val="10"/>
        <c:minorUnit val="1"/>
      </c:valAx>
      <c:valAx>
        <c:axId val="186828344"/>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6826776"/>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3916304234221594"/>
          <c:w val="0.93717907091685515"/>
          <c:h val="0.5055708981890461"/>
        </c:manualLayout>
      </c:layout>
      <c:barChart>
        <c:barDir val="bar"/>
        <c:grouping val="stacked"/>
        <c:varyColors val="0"/>
        <c:ser>
          <c:idx val="0"/>
          <c:order val="0"/>
          <c:tx>
            <c:strRef>
              <c:f>Sheet1!$B$1</c:f>
              <c:strCache>
                <c:ptCount val="1"/>
                <c:pt idx="0">
                  <c:v>Yes, definitely</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79.00198254</c:v>
                </c:pt>
              </c:numCache>
            </c:numRef>
          </c:val>
          <c:extLst xmlns:c16r2="http://schemas.microsoft.com/office/drawing/2015/06/chart">
            <c:ext xmlns:c16="http://schemas.microsoft.com/office/drawing/2014/chart" uri="{C3380CC4-5D6E-409C-BE32-E72D297353CC}">
              <c16:uniqueId val="{00000000-C98B-DF46-8CB1-DB071D019294}"/>
            </c:ext>
          </c:extLst>
        </c:ser>
        <c:ser>
          <c:idx val="1"/>
          <c:order val="1"/>
          <c:tx>
            <c:strRef>
              <c:f>Sheet1!$C$1</c:f>
              <c:strCache>
                <c:ptCount val="1"/>
                <c:pt idx="0">
                  <c:v>Yes, to some extent</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18.31670012</c:v>
                </c:pt>
              </c:numCache>
            </c:numRef>
          </c:val>
          <c:extLst xmlns:c16r2="http://schemas.microsoft.com/office/drawing/2015/06/chart">
            <c:ext xmlns:c16="http://schemas.microsoft.com/office/drawing/2014/chart" uri="{C3380CC4-5D6E-409C-BE32-E72D297353CC}">
              <c16:uniqueId val="{00000001-C98B-DF46-8CB1-DB071D019294}"/>
            </c:ext>
          </c:extLst>
        </c:ser>
        <c:ser>
          <c:idx val="2"/>
          <c:order val="2"/>
          <c:tx>
            <c:strRef>
              <c:f>Sheet1!$D$1</c:f>
              <c:strCache>
                <c:ptCount val="1"/>
                <c:pt idx="0">
                  <c:v>No</c:v>
                </c:pt>
              </c:strCache>
            </c:strRef>
          </c:tx>
          <c:spPr>
            <a:solidFill>
              <a:schemeClr val="accent5"/>
            </a:solidFill>
            <a:ln>
              <a:noFill/>
            </a:ln>
            <a:effectLst/>
          </c:spPr>
          <c:invertIfNegative val="0"/>
          <c:dLbls>
            <c:numFmt formatCode="[&lt;3]&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2.6813173410000002</c:v>
                </c:pt>
              </c:numCache>
            </c:numRef>
          </c:val>
          <c:extLst xmlns:c16r2="http://schemas.microsoft.com/office/drawing/2015/06/chart">
            <c:ext xmlns:c16="http://schemas.microsoft.com/office/drawing/2014/chart" uri="{C3380CC4-5D6E-409C-BE32-E72D297353CC}">
              <c16:uniqueId val="{00000002-C98B-DF46-8CB1-DB071D019294}"/>
            </c:ext>
          </c:extLst>
        </c:ser>
        <c:dLbls>
          <c:showLegendKey val="0"/>
          <c:showVal val="0"/>
          <c:showCatName val="0"/>
          <c:showSerName val="0"/>
          <c:showPercent val="0"/>
          <c:showBubbleSize val="0"/>
        </c:dLbls>
        <c:gapWidth val="0"/>
        <c:overlap val="100"/>
        <c:axId val="187894688"/>
        <c:axId val="187897824"/>
      </c:barChart>
      <c:catAx>
        <c:axId val="187894688"/>
        <c:scaling>
          <c:orientation val="minMax"/>
        </c:scaling>
        <c:delete val="1"/>
        <c:axPos val="l"/>
        <c:numFmt formatCode="General" sourceLinked="1"/>
        <c:majorTickMark val="none"/>
        <c:minorTickMark val="none"/>
        <c:tickLblPos val="nextTo"/>
        <c:crossAx val="187897824"/>
        <c:crosses val="autoZero"/>
        <c:auto val="1"/>
        <c:lblAlgn val="ctr"/>
        <c:lblOffset val="100"/>
        <c:noMultiLvlLbl val="0"/>
      </c:catAx>
      <c:valAx>
        <c:axId val="187897824"/>
        <c:scaling>
          <c:orientation val="minMax"/>
          <c:max val="100"/>
          <c:min val="0"/>
        </c:scaling>
        <c:delete val="1"/>
        <c:axPos val="b"/>
        <c:numFmt formatCode="General" sourceLinked="1"/>
        <c:majorTickMark val="out"/>
        <c:minorTickMark val="none"/>
        <c:tickLblPos val="nextTo"/>
        <c:crossAx val="187894688"/>
        <c:crosses val="autoZero"/>
        <c:crossBetween val="between"/>
      </c:valAx>
      <c:spPr>
        <a:noFill/>
        <a:ln>
          <a:noFill/>
        </a:ln>
        <a:effectLst/>
      </c:spPr>
    </c:plotArea>
    <c:legend>
      <c:legendPos val="b"/>
      <c:layout>
        <c:manualLayout>
          <c:xMode val="edge"/>
          <c:yMode val="edge"/>
          <c:x val="5.9851716381026307E-2"/>
          <c:y val="4.5007848125818593E-3"/>
          <c:w val="0.33818867340275299"/>
          <c:h val="0.2483730832068433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99945451081378E-2"/>
          <c:y val="0.23916304234221594"/>
          <c:w val="0.9357000545489188"/>
          <c:h val="0.5055708981890461"/>
        </c:manualLayout>
      </c:layout>
      <c:barChart>
        <c:barDir val="bar"/>
        <c:grouping val="stacked"/>
        <c:varyColors val="0"/>
        <c:ser>
          <c:idx val="0"/>
          <c:order val="0"/>
          <c:tx>
            <c:strRef>
              <c:f>Sheet1!$B$1</c:f>
              <c:strCache>
                <c:ptCount val="1"/>
                <c:pt idx="0">
                  <c:v>Yes, completely</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64.933246010000005</c:v>
                </c:pt>
              </c:numCache>
            </c:numRef>
          </c:val>
          <c:extLst xmlns:c16r2="http://schemas.microsoft.com/office/drawing/2015/06/chart">
            <c:ext xmlns:c16="http://schemas.microsoft.com/office/drawing/2014/chart" uri="{C3380CC4-5D6E-409C-BE32-E72D297353CC}">
              <c16:uniqueId val="{00000000-C9A7-A645-810D-40D424A47391}"/>
            </c:ext>
          </c:extLst>
        </c:ser>
        <c:ser>
          <c:idx val="1"/>
          <c:order val="1"/>
          <c:tx>
            <c:strRef>
              <c:f>Sheet1!$C$1</c:f>
              <c:strCache>
                <c:ptCount val="1"/>
                <c:pt idx="0">
                  <c:v>Yes, to some extent</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30.002017940000002</c:v>
                </c:pt>
              </c:numCache>
            </c:numRef>
          </c:val>
          <c:extLst xmlns:c16r2="http://schemas.microsoft.com/office/drawing/2015/06/chart">
            <c:ext xmlns:c16="http://schemas.microsoft.com/office/drawing/2014/chart" uri="{C3380CC4-5D6E-409C-BE32-E72D297353CC}">
              <c16:uniqueId val="{00000001-C9A7-A645-810D-40D424A47391}"/>
            </c:ext>
          </c:extLst>
        </c:ser>
        <c:ser>
          <c:idx val="2"/>
          <c:order val="2"/>
          <c:tx>
            <c:strRef>
              <c:f>Sheet1!$D$1</c:f>
              <c:strCache>
                <c:ptCount val="1"/>
                <c:pt idx="0">
                  <c:v>No</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5.064736055</c:v>
                </c:pt>
              </c:numCache>
            </c:numRef>
          </c:val>
          <c:extLst xmlns:c16r2="http://schemas.microsoft.com/office/drawing/2015/06/chart">
            <c:ext xmlns:c16="http://schemas.microsoft.com/office/drawing/2014/chart" uri="{C3380CC4-5D6E-409C-BE32-E72D297353CC}">
              <c16:uniqueId val="{00000002-C9A7-A645-810D-40D424A47391}"/>
            </c:ext>
          </c:extLst>
        </c:ser>
        <c:dLbls>
          <c:showLegendKey val="0"/>
          <c:showVal val="0"/>
          <c:showCatName val="0"/>
          <c:showSerName val="0"/>
          <c:showPercent val="0"/>
          <c:showBubbleSize val="0"/>
        </c:dLbls>
        <c:gapWidth val="0"/>
        <c:overlap val="100"/>
        <c:axId val="187895080"/>
        <c:axId val="187891944"/>
      </c:barChart>
      <c:catAx>
        <c:axId val="187895080"/>
        <c:scaling>
          <c:orientation val="minMax"/>
        </c:scaling>
        <c:delete val="1"/>
        <c:axPos val="l"/>
        <c:numFmt formatCode="General" sourceLinked="1"/>
        <c:majorTickMark val="none"/>
        <c:minorTickMark val="none"/>
        <c:tickLblPos val="nextTo"/>
        <c:crossAx val="187891944"/>
        <c:crosses val="autoZero"/>
        <c:auto val="1"/>
        <c:lblAlgn val="ctr"/>
        <c:lblOffset val="100"/>
        <c:noMultiLvlLbl val="0"/>
      </c:catAx>
      <c:valAx>
        <c:axId val="187891944"/>
        <c:scaling>
          <c:orientation val="minMax"/>
          <c:max val="100"/>
          <c:min val="0"/>
        </c:scaling>
        <c:delete val="1"/>
        <c:axPos val="b"/>
        <c:numFmt formatCode="General" sourceLinked="1"/>
        <c:majorTickMark val="out"/>
        <c:minorTickMark val="none"/>
        <c:tickLblPos val="nextTo"/>
        <c:crossAx val="187895080"/>
        <c:crosses val="autoZero"/>
        <c:crossBetween val="between"/>
      </c:valAx>
      <c:spPr>
        <a:noFill/>
        <a:ln>
          <a:noFill/>
        </a:ln>
        <a:effectLst/>
      </c:spPr>
    </c:plotArea>
    <c:legend>
      <c:legendPos val="b"/>
      <c:layout>
        <c:manualLayout>
          <c:xMode val="edge"/>
          <c:yMode val="edge"/>
          <c:x val="6.4288765484835558E-2"/>
          <c:y val="4.5007848125818211E-3"/>
          <c:w val="0.33818867340275299"/>
          <c:h val="0.2483730832068433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'Worries or fear'!$G$2</c:f>
              <c:strCache>
                <c:ptCount val="1"/>
                <c:pt idx="0">
                  <c:v>Lower than expected</c:v>
                </c:pt>
              </c:strCache>
            </c:strRef>
          </c:tx>
          <c:spPr>
            <a:ln w="28575">
              <a:noFill/>
            </a:ln>
          </c:spPr>
          <c:marker>
            <c:symbol val="circle"/>
            <c:size val="5"/>
            <c:spPr>
              <a:solidFill>
                <a:schemeClr val="accent5"/>
              </a:solidFill>
              <a:ln>
                <a:noFill/>
              </a:ln>
            </c:spPr>
          </c:marker>
          <c:xVal>
            <c:numRef>
              <c:f>'Worries or fear'!$K$2:$K$78</c:f>
              <c:numCache>
                <c:formatCode>General</c:formatCode>
                <c:ptCount val="77"/>
                <c:pt idx="0">
                  <c:v>47</c:v>
                </c:pt>
                <c:pt idx="1">
                  <c:v>53</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'Worries or fear'!$O$2:$O$78</c:f>
              <c:numCache>
                <c:formatCode>0</c:formatCode>
                <c:ptCount val="77"/>
                <c:pt idx="0">
                  <c:v>1</c:v>
                </c:pt>
                <c:pt idx="1">
                  <c:v>1</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27</c:v>
                </c:pt>
                <c:pt idx="29">
                  <c:v>28</c:v>
                </c:pt>
                <c:pt idx="30">
                  <c:v>29</c:v>
                </c:pt>
                <c:pt idx="31">
                  <c:v>30</c:v>
                </c:pt>
                <c:pt idx="32">
                  <c:v>31</c:v>
                </c:pt>
                <c:pt idx="33">
                  <c:v>32</c:v>
                </c:pt>
                <c:pt idx="34">
                  <c:v>33</c:v>
                </c:pt>
                <c:pt idx="35">
                  <c:v>34</c:v>
                </c:pt>
                <c:pt idx="36">
                  <c:v>35</c:v>
                </c:pt>
                <c:pt idx="37">
                  <c:v>36</c:v>
                </c:pt>
                <c:pt idx="38">
                  <c:v>37</c:v>
                </c:pt>
                <c:pt idx="39">
                  <c:v>38</c:v>
                </c:pt>
                <c:pt idx="40">
                  <c:v>39</c:v>
                </c:pt>
                <c:pt idx="41">
                  <c:v>40</c:v>
                </c:pt>
                <c:pt idx="42">
                  <c:v>41</c:v>
                </c:pt>
                <c:pt idx="43">
                  <c:v>42</c:v>
                </c:pt>
                <c:pt idx="44">
                  <c:v>43</c:v>
                </c:pt>
                <c:pt idx="45">
                  <c:v>44</c:v>
                </c:pt>
                <c:pt idx="46">
                  <c:v>45</c:v>
                </c:pt>
                <c:pt idx="47">
                  <c:v>46</c:v>
                </c:pt>
                <c:pt idx="48">
                  <c:v>47</c:v>
                </c:pt>
                <c:pt idx="49">
                  <c:v>48</c:v>
                </c:pt>
                <c:pt idx="50">
                  <c:v>49</c:v>
                </c:pt>
                <c:pt idx="51">
                  <c:v>50</c:v>
                </c:pt>
                <c:pt idx="52">
                  <c:v>51</c:v>
                </c:pt>
                <c:pt idx="53">
                  <c:v>52</c:v>
                </c:pt>
                <c:pt idx="54">
                  <c:v>53</c:v>
                </c:pt>
                <c:pt idx="55">
                  <c:v>54</c:v>
                </c:pt>
                <c:pt idx="56">
                  <c:v>55</c:v>
                </c:pt>
                <c:pt idx="57">
                  <c:v>56</c:v>
                </c:pt>
                <c:pt idx="58">
                  <c:v>57</c:v>
                </c:pt>
                <c:pt idx="59">
                  <c:v>58</c:v>
                </c:pt>
                <c:pt idx="60">
                  <c:v>59</c:v>
                </c:pt>
                <c:pt idx="61">
                  <c:v>60</c:v>
                </c:pt>
                <c:pt idx="62">
                  <c:v>61</c:v>
                </c:pt>
                <c:pt idx="63">
                  <c:v>62</c:v>
                </c:pt>
                <c:pt idx="64">
                  <c:v>63</c:v>
                </c:pt>
                <c:pt idx="65">
                  <c:v>64</c:v>
                </c:pt>
                <c:pt idx="66">
                  <c:v>65</c:v>
                </c:pt>
                <c:pt idx="67">
                  <c:v>66</c:v>
                </c:pt>
                <c:pt idx="68">
                  <c:v>67</c:v>
                </c:pt>
                <c:pt idx="69">
                  <c:v>68</c:v>
                </c:pt>
                <c:pt idx="70">
                  <c:v>69</c:v>
                </c:pt>
                <c:pt idx="71">
                  <c:v>70</c:v>
                </c:pt>
                <c:pt idx="72">
                  <c:v>71</c:v>
                </c:pt>
                <c:pt idx="73">
                  <c:v>72</c:v>
                </c:pt>
                <c:pt idx="74">
                  <c:v>73</c:v>
                </c:pt>
                <c:pt idx="75">
                  <c:v>74</c:v>
                </c:pt>
                <c:pt idx="76">
                  <c:v>75</c:v>
                </c:pt>
              </c:numCache>
            </c:numRef>
          </c:yVal>
          <c:smooth val="0"/>
          <c:extLst xmlns:c16r2="http://schemas.microsoft.com/office/drawing/2015/06/chart">
            <c:ext xmlns:c16="http://schemas.microsoft.com/office/drawing/2014/chart" uri="{C3380CC4-5D6E-409C-BE32-E72D297353CC}">
              <c16:uniqueId val="{00000000-7676-C049-9B60-30130F1F3996}"/>
            </c:ext>
          </c:extLst>
        </c:ser>
        <c:ser>
          <c:idx val="1"/>
          <c:order val="1"/>
          <c:tx>
            <c:strRef>
              <c:f>'Worries or fear'!$G$3</c:f>
              <c:strCache>
                <c:ptCount val="1"/>
                <c:pt idx="0">
                  <c:v>No different</c:v>
                </c:pt>
              </c:strCache>
            </c:strRef>
          </c:tx>
          <c:spPr>
            <a:ln w="28575">
              <a:noFill/>
            </a:ln>
          </c:spPr>
          <c:marker>
            <c:symbol val="circle"/>
            <c:size val="5"/>
            <c:spPr>
              <a:solidFill>
                <a:schemeClr val="bg1">
                  <a:lumMod val="65000"/>
                </a:schemeClr>
              </a:solidFill>
              <a:ln>
                <a:noFill/>
              </a:ln>
            </c:spPr>
          </c:marker>
          <c:xVal>
            <c:numRef>
              <c:f>'Worries or fear'!$L$2:$L$78</c:f>
              <c:numCache>
                <c:formatCode>General</c:formatCode>
                <c:ptCount val="77"/>
                <c:pt idx="0">
                  <c:v>-1</c:v>
                </c:pt>
                <c:pt idx="1">
                  <c:v>-1</c:v>
                </c:pt>
                <c:pt idx="2">
                  <c:v>53</c:v>
                </c:pt>
                <c:pt idx="3">
                  <c:v>56</c:v>
                </c:pt>
                <c:pt idx="4">
                  <c:v>57</c:v>
                </c:pt>
                <c:pt idx="5">
                  <c:v>58</c:v>
                </c:pt>
                <c:pt idx="6">
                  <c:v>59</c:v>
                </c:pt>
                <c:pt idx="7">
                  <c:v>62</c:v>
                </c:pt>
                <c:pt idx="8">
                  <c:v>63</c:v>
                </c:pt>
                <c:pt idx="9">
                  <c:v>63</c:v>
                </c:pt>
                <c:pt idx="10">
                  <c:v>64</c:v>
                </c:pt>
                <c:pt idx="11">
                  <c:v>66</c:v>
                </c:pt>
                <c:pt idx="12">
                  <c:v>68</c:v>
                </c:pt>
                <c:pt idx="13">
                  <c:v>68</c:v>
                </c:pt>
                <c:pt idx="14">
                  <c:v>68</c:v>
                </c:pt>
                <c:pt idx="15">
                  <c:v>68</c:v>
                </c:pt>
                <c:pt idx="16">
                  <c:v>69</c:v>
                </c:pt>
                <c:pt idx="17">
                  <c:v>69</c:v>
                </c:pt>
                <c:pt idx="18">
                  <c:v>70</c:v>
                </c:pt>
                <c:pt idx="19">
                  <c:v>70</c:v>
                </c:pt>
                <c:pt idx="20">
                  <c:v>71</c:v>
                </c:pt>
                <c:pt idx="21">
                  <c:v>71</c:v>
                </c:pt>
                <c:pt idx="22">
                  <c:v>72</c:v>
                </c:pt>
                <c:pt idx="23">
                  <c:v>72</c:v>
                </c:pt>
                <c:pt idx="24">
                  <c:v>72</c:v>
                </c:pt>
                <c:pt idx="25">
                  <c:v>74</c:v>
                </c:pt>
                <c:pt idx="26">
                  <c:v>74</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'Worries or fear'!$P$2:$P$78</c:f>
              <c:numCache>
                <c:formatCode>0</c:formatCode>
                <c:ptCount val="77"/>
                <c:pt idx="0">
                  <c:v>1</c:v>
                </c:pt>
                <c:pt idx="1">
                  <c:v>2</c:v>
                </c:pt>
                <c:pt idx="2">
                  <c:v>2</c:v>
                </c:pt>
                <c:pt idx="3">
                  <c:v>1</c:v>
                </c:pt>
                <c:pt idx="4">
                  <c:v>1</c:v>
                </c:pt>
                <c:pt idx="5">
                  <c:v>1</c:v>
                </c:pt>
                <c:pt idx="6">
                  <c:v>1</c:v>
                </c:pt>
                <c:pt idx="7">
                  <c:v>1</c:v>
                </c:pt>
                <c:pt idx="8">
                  <c:v>1</c:v>
                </c:pt>
                <c:pt idx="9">
                  <c:v>2</c:v>
                </c:pt>
                <c:pt idx="10">
                  <c:v>1</c:v>
                </c:pt>
                <c:pt idx="11">
                  <c:v>1</c:v>
                </c:pt>
                <c:pt idx="12">
                  <c:v>1</c:v>
                </c:pt>
                <c:pt idx="13">
                  <c:v>2</c:v>
                </c:pt>
                <c:pt idx="14">
                  <c:v>3</c:v>
                </c:pt>
                <c:pt idx="15">
                  <c:v>4</c:v>
                </c:pt>
                <c:pt idx="16">
                  <c:v>1</c:v>
                </c:pt>
                <c:pt idx="17">
                  <c:v>2</c:v>
                </c:pt>
                <c:pt idx="18">
                  <c:v>1</c:v>
                </c:pt>
                <c:pt idx="19">
                  <c:v>2</c:v>
                </c:pt>
                <c:pt idx="20">
                  <c:v>1</c:v>
                </c:pt>
                <c:pt idx="21">
                  <c:v>2</c:v>
                </c:pt>
                <c:pt idx="22">
                  <c:v>1</c:v>
                </c:pt>
                <c:pt idx="23">
                  <c:v>2</c:v>
                </c:pt>
                <c:pt idx="24">
                  <c:v>3</c:v>
                </c:pt>
                <c:pt idx="25">
                  <c:v>1</c:v>
                </c:pt>
                <c:pt idx="26">
                  <c:v>2</c:v>
                </c:pt>
                <c:pt idx="27">
                  <c:v>29</c:v>
                </c:pt>
                <c:pt idx="28">
                  <c:v>31</c:v>
                </c:pt>
                <c:pt idx="29">
                  <c:v>33</c:v>
                </c:pt>
                <c:pt idx="30">
                  <c:v>35</c:v>
                </c:pt>
                <c:pt idx="31">
                  <c:v>37</c:v>
                </c:pt>
                <c:pt idx="32">
                  <c:v>39</c:v>
                </c:pt>
                <c:pt idx="33">
                  <c:v>41</c:v>
                </c:pt>
                <c:pt idx="34">
                  <c:v>43</c:v>
                </c:pt>
                <c:pt idx="35">
                  <c:v>45</c:v>
                </c:pt>
                <c:pt idx="36">
                  <c:v>47</c:v>
                </c:pt>
                <c:pt idx="37">
                  <c:v>49</c:v>
                </c:pt>
                <c:pt idx="38">
                  <c:v>51</c:v>
                </c:pt>
                <c:pt idx="39">
                  <c:v>53</c:v>
                </c:pt>
                <c:pt idx="40">
                  <c:v>55</c:v>
                </c:pt>
                <c:pt idx="41">
                  <c:v>57</c:v>
                </c:pt>
                <c:pt idx="42">
                  <c:v>59</c:v>
                </c:pt>
                <c:pt idx="43">
                  <c:v>61</c:v>
                </c:pt>
                <c:pt idx="44">
                  <c:v>63</c:v>
                </c:pt>
                <c:pt idx="45">
                  <c:v>65</c:v>
                </c:pt>
                <c:pt idx="46">
                  <c:v>67</c:v>
                </c:pt>
                <c:pt idx="47">
                  <c:v>69</c:v>
                </c:pt>
                <c:pt idx="48">
                  <c:v>71</c:v>
                </c:pt>
                <c:pt idx="49">
                  <c:v>73</c:v>
                </c:pt>
                <c:pt idx="50">
                  <c:v>75</c:v>
                </c:pt>
                <c:pt idx="51">
                  <c:v>77</c:v>
                </c:pt>
                <c:pt idx="52">
                  <c:v>79</c:v>
                </c:pt>
                <c:pt idx="53">
                  <c:v>81</c:v>
                </c:pt>
                <c:pt idx="54">
                  <c:v>83</c:v>
                </c:pt>
                <c:pt idx="55">
                  <c:v>85</c:v>
                </c:pt>
                <c:pt idx="56">
                  <c:v>87</c:v>
                </c:pt>
                <c:pt idx="57">
                  <c:v>89</c:v>
                </c:pt>
                <c:pt idx="58">
                  <c:v>91</c:v>
                </c:pt>
                <c:pt idx="59">
                  <c:v>93</c:v>
                </c:pt>
                <c:pt idx="60">
                  <c:v>95</c:v>
                </c:pt>
                <c:pt idx="61">
                  <c:v>97</c:v>
                </c:pt>
                <c:pt idx="62">
                  <c:v>99</c:v>
                </c:pt>
                <c:pt idx="63">
                  <c:v>101</c:v>
                </c:pt>
                <c:pt idx="64">
                  <c:v>103</c:v>
                </c:pt>
                <c:pt idx="65">
                  <c:v>105</c:v>
                </c:pt>
                <c:pt idx="66">
                  <c:v>107</c:v>
                </c:pt>
                <c:pt idx="67">
                  <c:v>109</c:v>
                </c:pt>
                <c:pt idx="68">
                  <c:v>111</c:v>
                </c:pt>
                <c:pt idx="69">
                  <c:v>113</c:v>
                </c:pt>
                <c:pt idx="70">
                  <c:v>115</c:v>
                </c:pt>
                <c:pt idx="71">
                  <c:v>117</c:v>
                </c:pt>
                <c:pt idx="72">
                  <c:v>119</c:v>
                </c:pt>
                <c:pt idx="73">
                  <c:v>121</c:v>
                </c:pt>
                <c:pt idx="74">
                  <c:v>123</c:v>
                </c:pt>
                <c:pt idx="75">
                  <c:v>125</c:v>
                </c:pt>
                <c:pt idx="76">
                  <c:v>127</c:v>
                </c:pt>
              </c:numCache>
            </c:numRef>
          </c:yVal>
          <c:smooth val="0"/>
          <c:extLst xmlns:c16r2="http://schemas.microsoft.com/office/drawing/2015/06/chart">
            <c:ext xmlns:c16="http://schemas.microsoft.com/office/drawing/2014/chart" uri="{C3380CC4-5D6E-409C-BE32-E72D297353CC}">
              <c16:uniqueId val="{00000001-7676-C049-9B60-30130F1F3996}"/>
            </c:ext>
          </c:extLst>
        </c:ser>
        <c:ser>
          <c:idx val="2"/>
          <c:order val="2"/>
          <c:tx>
            <c:strRef>
              <c:f>'Worries or fear'!$G$4</c:f>
              <c:strCache>
                <c:ptCount val="1"/>
                <c:pt idx="0">
                  <c:v>Higher than expected</c:v>
                </c:pt>
              </c:strCache>
            </c:strRef>
          </c:tx>
          <c:spPr>
            <a:ln w="28575">
              <a:noFill/>
            </a:ln>
          </c:spPr>
          <c:marker>
            <c:symbol val="circle"/>
            <c:size val="5"/>
            <c:spPr>
              <a:solidFill>
                <a:schemeClr val="accent4"/>
              </a:solidFill>
              <a:ln>
                <a:noFill/>
              </a:ln>
            </c:spPr>
          </c:marker>
          <c:xVal>
            <c:numRef>
              <c:f>'Worries or fear'!$M$2:$M$78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75</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'Worries or fear'!$Q$2:$Q$78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1</c:v>
                </c:pt>
                <c:pt idx="28">
                  <c:v>59</c:v>
                </c:pt>
                <c:pt idx="29">
                  <c:v>62</c:v>
                </c:pt>
                <c:pt idx="30">
                  <c:v>65</c:v>
                </c:pt>
                <c:pt idx="31">
                  <c:v>68</c:v>
                </c:pt>
                <c:pt idx="32">
                  <c:v>71</c:v>
                </c:pt>
                <c:pt idx="33">
                  <c:v>74</c:v>
                </c:pt>
                <c:pt idx="34">
                  <c:v>77</c:v>
                </c:pt>
                <c:pt idx="35">
                  <c:v>80</c:v>
                </c:pt>
                <c:pt idx="36">
                  <c:v>83</c:v>
                </c:pt>
                <c:pt idx="37">
                  <c:v>86</c:v>
                </c:pt>
                <c:pt idx="38">
                  <c:v>89</c:v>
                </c:pt>
                <c:pt idx="39">
                  <c:v>92</c:v>
                </c:pt>
                <c:pt idx="40">
                  <c:v>95</c:v>
                </c:pt>
                <c:pt idx="41">
                  <c:v>98</c:v>
                </c:pt>
                <c:pt idx="42">
                  <c:v>101</c:v>
                </c:pt>
                <c:pt idx="43">
                  <c:v>104</c:v>
                </c:pt>
                <c:pt idx="44">
                  <c:v>107</c:v>
                </c:pt>
                <c:pt idx="45">
                  <c:v>110</c:v>
                </c:pt>
                <c:pt idx="46">
                  <c:v>113</c:v>
                </c:pt>
                <c:pt idx="47">
                  <c:v>116</c:v>
                </c:pt>
                <c:pt idx="48">
                  <c:v>119</c:v>
                </c:pt>
                <c:pt idx="49">
                  <c:v>122</c:v>
                </c:pt>
                <c:pt idx="50">
                  <c:v>125</c:v>
                </c:pt>
                <c:pt idx="51">
                  <c:v>128</c:v>
                </c:pt>
                <c:pt idx="52">
                  <c:v>131</c:v>
                </c:pt>
                <c:pt idx="53">
                  <c:v>134</c:v>
                </c:pt>
                <c:pt idx="54">
                  <c:v>137</c:v>
                </c:pt>
                <c:pt idx="55">
                  <c:v>140</c:v>
                </c:pt>
                <c:pt idx="56">
                  <c:v>143</c:v>
                </c:pt>
                <c:pt idx="57">
                  <c:v>146</c:v>
                </c:pt>
                <c:pt idx="58">
                  <c:v>149</c:v>
                </c:pt>
                <c:pt idx="59">
                  <c:v>152</c:v>
                </c:pt>
                <c:pt idx="60">
                  <c:v>155</c:v>
                </c:pt>
                <c:pt idx="61">
                  <c:v>158</c:v>
                </c:pt>
                <c:pt idx="62">
                  <c:v>161</c:v>
                </c:pt>
                <c:pt idx="63">
                  <c:v>164</c:v>
                </c:pt>
                <c:pt idx="64">
                  <c:v>167</c:v>
                </c:pt>
                <c:pt idx="65">
                  <c:v>170</c:v>
                </c:pt>
                <c:pt idx="66">
                  <c:v>173</c:v>
                </c:pt>
                <c:pt idx="67">
                  <c:v>176</c:v>
                </c:pt>
                <c:pt idx="68">
                  <c:v>179</c:v>
                </c:pt>
                <c:pt idx="69">
                  <c:v>182</c:v>
                </c:pt>
                <c:pt idx="70">
                  <c:v>185</c:v>
                </c:pt>
                <c:pt idx="71">
                  <c:v>188</c:v>
                </c:pt>
                <c:pt idx="72">
                  <c:v>191</c:v>
                </c:pt>
                <c:pt idx="73">
                  <c:v>194</c:v>
                </c:pt>
                <c:pt idx="74">
                  <c:v>197</c:v>
                </c:pt>
                <c:pt idx="75">
                  <c:v>200</c:v>
                </c:pt>
                <c:pt idx="76">
                  <c:v>203</c:v>
                </c:pt>
              </c:numCache>
            </c:numRef>
          </c:yVal>
          <c:smooth val="0"/>
          <c:extLst xmlns:c16r2="http://schemas.microsoft.com/office/drawing/2015/06/chart">
            <c:ext xmlns:c16="http://schemas.microsoft.com/office/drawing/2014/chart" uri="{C3380CC4-5D6E-409C-BE32-E72D297353CC}">
              <c16:uniqueId val="{00000002-7676-C049-9B60-30130F1F3996}"/>
            </c:ext>
          </c:extLst>
        </c:ser>
        <c:ser>
          <c:idx val="3"/>
          <c:order val="3"/>
          <c:tx>
            <c:strRef>
              <c:f>'Worries or fear'!$G$7</c:f>
              <c:strCache>
                <c:ptCount val="1"/>
                <c:pt idx="0">
                  <c:v>NSW (65%)</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7676-C049-9B60-30130F1F3996}"/>
              </c:ext>
            </c:extLst>
          </c:dPt>
          <c:dLbls>
            <c:dLbl>
              <c:idx val="0"/>
              <c:tx>
                <c:rich>
                  <a:bodyPr/>
                  <a:lstStyle/>
                  <a:p>
                    <a:fld id="{BA2427AA-A44E-4EBE-A06C-F97A77864838}"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'Worries or fear'!$I$7</c:f>
                <c:numCache>
                  <c:formatCode>General</c:formatCode>
                  <c:ptCount val="1"/>
                  <c:pt idx="0">
                    <c:v>7</c:v>
                  </c:pt>
                </c:numCache>
              </c:numRef>
            </c:minus>
            <c:spPr>
              <a:ln w="9525">
                <a:solidFill>
                  <a:schemeClr val="accent6"/>
                </a:solidFill>
              </a:ln>
            </c:spPr>
          </c:errBars>
          <c:xVal>
            <c:numRef>
              <c:f>'Worries or fear'!$H$7</c:f>
              <c:numCache>
                <c:formatCode>0"%"</c:formatCode>
                <c:ptCount val="1"/>
                <c:pt idx="0">
                  <c:v>64.933246006777154</c:v>
                </c:pt>
              </c:numCache>
            </c:numRef>
          </c:xVal>
          <c:yVal>
            <c:numRef>
              <c:f>'Worries or fear'!$I$7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7676-C049-9B60-30130F1F3996}"/>
            </c:ext>
            <c:ext xmlns:c15="http://schemas.microsoft.com/office/drawing/2012/chart" uri="{02D57815-91ED-43cb-92C2-25804820EDAC}">
              <c15:datalabelsRange>
                <c15:f>'Worries or fear'!$G$7</c15:f>
                <c15:dlblRangeCache>
                  <c:ptCount val="1"/>
                  <c:pt idx="0">
                    <c:v>NSW (65%)</c:v>
                  </c:pt>
                </c15:dlblRangeCache>
              </c15:datalabelsRange>
            </c:ext>
          </c:extLst>
        </c:ser>
        <c:dLbls>
          <c:showLegendKey val="0"/>
          <c:showVal val="0"/>
          <c:showCatName val="0"/>
          <c:showSerName val="0"/>
          <c:showPercent val="0"/>
          <c:showBubbleSize val="0"/>
        </c:dLbls>
        <c:axId val="187899000"/>
        <c:axId val="187891552"/>
      </c:scatterChart>
      <c:valAx>
        <c:axId val="187899000"/>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7891552"/>
        <c:crosses val="autoZero"/>
        <c:crossBetween val="midCat"/>
        <c:majorUnit val="10"/>
        <c:minorUnit val="1"/>
      </c:valAx>
      <c:valAx>
        <c:axId val="187891552"/>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7899000"/>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9994545108135E-2"/>
          <c:y val="0.23916304234221594"/>
          <c:w val="0.93570005454891858"/>
          <c:h val="0.5055708981890461"/>
        </c:manualLayout>
      </c:layout>
      <c:barChart>
        <c:barDir val="bar"/>
        <c:grouping val="stacked"/>
        <c:varyColors val="0"/>
        <c:ser>
          <c:idx val="0"/>
          <c:order val="0"/>
          <c:tx>
            <c:strRef>
              <c:f>Sheet1!$B$1</c:f>
              <c:strCache>
                <c:ptCount val="1"/>
                <c:pt idx="0">
                  <c:v>Yes, always</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71.395029227670605</c:v>
                </c:pt>
              </c:numCache>
            </c:numRef>
          </c:val>
          <c:extLst xmlns:c16r2="http://schemas.microsoft.com/office/drawing/2015/06/chart">
            <c:ext xmlns:c16="http://schemas.microsoft.com/office/drawing/2014/chart" uri="{C3380CC4-5D6E-409C-BE32-E72D297353CC}">
              <c16:uniqueId val="{00000000-D7DB-5A46-84AD-A3FBB57A8304}"/>
            </c:ext>
          </c:extLst>
        </c:ser>
        <c:ser>
          <c:idx val="1"/>
          <c:order val="1"/>
          <c:tx>
            <c:strRef>
              <c:f>Sheet1!$C$1</c:f>
              <c:strCache>
                <c:ptCount val="1"/>
                <c:pt idx="0">
                  <c:v>Yes, sometimes</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8.9255402607456507</c:v>
                </c:pt>
              </c:numCache>
            </c:numRef>
          </c:val>
          <c:extLst xmlns:c16r2="http://schemas.microsoft.com/office/drawing/2015/06/chart">
            <c:ext xmlns:c16="http://schemas.microsoft.com/office/drawing/2014/chart" uri="{C3380CC4-5D6E-409C-BE32-E72D297353CC}">
              <c16:uniqueId val="{00000001-D7DB-5A46-84AD-A3FBB57A8304}"/>
            </c:ext>
          </c:extLst>
        </c:ser>
        <c:ser>
          <c:idx val="2"/>
          <c:order val="2"/>
          <c:tx>
            <c:strRef>
              <c:f>Sheet1!$D$1</c:f>
              <c:strCache>
                <c:ptCount val="1"/>
                <c:pt idx="0">
                  <c:v>No</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11.442039530206644</c:v>
                </c:pt>
              </c:numCache>
            </c:numRef>
          </c:val>
          <c:extLst xmlns:c16r2="http://schemas.microsoft.com/office/drawing/2015/06/chart">
            <c:ext xmlns:c16="http://schemas.microsoft.com/office/drawing/2014/chart" uri="{C3380CC4-5D6E-409C-BE32-E72D297353CC}">
              <c16:uniqueId val="{00000002-D7DB-5A46-84AD-A3FBB57A8304}"/>
            </c:ext>
          </c:extLst>
        </c:ser>
        <c:ser>
          <c:idx val="3"/>
          <c:order val="3"/>
          <c:tx>
            <c:strRef>
              <c:f>Sheet1!$E$1</c:f>
              <c:strCache>
                <c:ptCount val="1"/>
                <c:pt idx="0">
                  <c:v>Can't remember</c:v>
                </c:pt>
              </c:strCache>
            </c:strRef>
          </c:tx>
          <c:spPr>
            <a:solidFill>
              <a:schemeClr val="tx2"/>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Sheet1!$E$2</c:f>
              <c:numCache>
                <c:formatCode>General</c:formatCode>
                <c:ptCount val="1"/>
                <c:pt idx="0">
                  <c:v>8.2373909813771</c:v>
                </c:pt>
              </c:numCache>
            </c:numRef>
          </c:val>
          <c:extLst xmlns:c16r2="http://schemas.microsoft.com/office/drawing/2015/06/chart">
            <c:ext xmlns:c16="http://schemas.microsoft.com/office/drawing/2014/chart" uri="{C3380CC4-5D6E-409C-BE32-E72D297353CC}">
              <c16:uniqueId val="{00000003-D7DB-5A46-84AD-A3FBB57A8304}"/>
            </c:ext>
          </c:extLst>
        </c:ser>
        <c:dLbls>
          <c:showLegendKey val="0"/>
          <c:showVal val="0"/>
          <c:showCatName val="0"/>
          <c:showSerName val="0"/>
          <c:showPercent val="0"/>
          <c:showBubbleSize val="0"/>
        </c:dLbls>
        <c:gapWidth val="0"/>
        <c:overlap val="100"/>
        <c:axId val="187895864"/>
        <c:axId val="187892336"/>
      </c:barChart>
      <c:catAx>
        <c:axId val="187895864"/>
        <c:scaling>
          <c:orientation val="minMax"/>
        </c:scaling>
        <c:delete val="1"/>
        <c:axPos val="l"/>
        <c:numFmt formatCode="General" sourceLinked="1"/>
        <c:majorTickMark val="none"/>
        <c:minorTickMark val="none"/>
        <c:tickLblPos val="nextTo"/>
        <c:crossAx val="187892336"/>
        <c:crosses val="autoZero"/>
        <c:auto val="1"/>
        <c:lblAlgn val="ctr"/>
        <c:lblOffset val="100"/>
        <c:noMultiLvlLbl val="0"/>
      </c:catAx>
      <c:valAx>
        <c:axId val="187892336"/>
        <c:scaling>
          <c:orientation val="minMax"/>
          <c:max val="100"/>
          <c:min val="0"/>
        </c:scaling>
        <c:delete val="1"/>
        <c:axPos val="b"/>
        <c:numFmt formatCode="General" sourceLinked="1"/>
        <c:majorTickMark val="out"/>
        <c:minorTickMark val="none"/>
        <c:tickLblPos val="nextTo"/>
        <c:crossAx val="187895864"/>
        <c:crosses val="autoZero"/>
        <c:crossBetween val="between"/>
      </c:valAx>
      <c:spPr>
        <a:noFill/>
        <a:ln>
          <a:noFill/>
        </a:ln>
        <a:effectLst/>
      </c:spPr>
    </c:plotArea>
    <c:legend>
      <c:legendPos val="b"/>
      <c:layout>
        <c:manualLayout>
          <c:xMode val="edge"/>
          <c:yMode val="edge"/>
          <c:x val="5.0405110735236507E-2"/>
          <c:y val="4.5007848125818593E-3"/>
          <c:w val="0.48222568872022537"/>
          <c:h val="0.2483730832068433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'Wash their hands'!$G$2</c:f>
              <c:strCache>
                <c:ptCount val="1"/>
                <c:pt idx="0">
                  <c:v>Lower than expected</c:v>
                </c:pt>
              </c:strCache>
            </c:strRef>
          </c:tx>
          <c:spPr>
            <a:ln w="28575">
              <a:noFill/>
            </a:ln>
          </c:spPr>
          <c:marker>
            <c:symbol val="circle"/>
            <c:size val="5"/>
            <c:spPr>
              <a:solidFill>
                <a:schemeClr val="accent5"/>
              </a:solidFill>
              <a:ln>
                <a:noFill/>
              </a:ln>
            </c:spPr>
          </c:marker>
          <c:xVal>
            <c:numRef>
              <c:f>'Wash their hands'!$K$2:$K$78</c:f>
              <c:numCache>
                <c:formatCode>General</c:formatCode>
                <c:ptCount val="77"/>
                <c:pt idx="0">
                  <c:v>55</c:v>
                </c:pt>
                <c:pt idx="1">
                  <c:v>62</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'Wash their hands'!$O$2:$O$78</c:f>
              <c:numCache>
                <c:formatCode>0</c:formatCode>
                <c:ptCount val="77"/>
                <c:pt idx="0">
                  <c:v>1</c:v>
                </c:pt>
                <c:pt idx="1">
                  <c:v>1</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27</c:v>
                </c:pt>
                <c:pt idx="29">
                  <c:v>28</c:v>
                </c:pt>
                <c:pt idx="30">
                  <c:v>29</c:v>
                </c:pt>
                <c:pt idx="31">
                  <c:v>30</c:v>
                </c:pt>
                <c:pt idx="32">
                  <c:v>31</c:v>
                </c:pt>
                <c:pt idx="33">
                  <c:v>32</c:v>
                </c:pt>
                <c:pt idx="34">
                  <c:v>33</c:v>
                </c:pt>
                <c:pt idx="35">
                  <c:v>34</c:v>
                </c:pt>
                <c:pt idx="36">
                  <c:v>35</c:v>
                </c:pt>
                <c:pt idx="37">
                  <c:v>36</c:v>
                </c:pt>
                <c:pt idx="38">
                  <c:v>37</c:v>
                </c:pt>
                <c:pt idx="39">
                  <c:v>38</c:v>
                </c:pt>
                <c:pt idx="40">
                  <c:v>39</c:v>
                </c:pt>
                <c:pt idx="41">
                  <c:v>40</c:v>
                </c:pt>
                <c:pt idx="42">
                  <c:v>41</c:v>
                </c:pt>
                <c:pt idx="43">
                  <c:v>42</c:v>
                </c:pt>
                <c:pt idx="44">
                  <c:v>43</c:v>
                </c:pt>
                <c:pt idx="45">
                  <c:v>44</c:v>
                </c:pt>
                <c:pt idx="46">
                  <c:v>45</c:v>
                </c:pt>
                <c:pt idx="47">
                  <c:v>46</c:v>
                </c:pt>
                <c:pt idx="48">
                  <c:v>47</c:v>
                </c:pt>
                <c:pt idx="49">
                  <c:v>48</c:v>
                </c:pt>
                <c:pt idx="50">
                  <c:v>49</c:v>
                </c:pt>
                <c:pt idx="51">
                  <c:v>50</c:v>
                </c:pt>
                <c:pt idx="52">
                  <c:v>51</c:v>
                </c:pt>
                <c:pt idx="53">
                  <c:v>52</c:v>
                </c:pt>
                <c:pt idx="54">
                  <c:v>53</c:v>
                </c:pt>
                <c:pt idx="55">
                  <c:v>54</c:v>
                </c:pt>
                <c:pt idx="56">
                  <c:v>55</c:v>
                </c:pt>
                <c:pt idx="57">
                  <c:v>56</c:v>
                </c:pt>
                <c:pt idx="58">
                  <c:v>57</c:v>
                </c:pt>
                <c:pt idx="59">
                  <c:v>58</c:v>
                </c:pt>
                <c:pt idx="60">
                  <c:v>59</c:v>
                </c:pt>
                <c:pt idx="61">
                  <c:v>60</c:v>
                </c:pt>
                <c:pt idx="62">
                  <c:v>61</c:v>
                </c:pt>
                <c:pt idx="63">
                  <c:v>62</c:v>
                </c:pt>
                <c:pt idx="64">
                  <c:v>63</c:v>
                </c:pt>
                <c:pt idx="65">
                  <c:v>64</c:v>
                </c:pt>
                <c:pt idx="66">
                  <c:v>65</c:v>
                </c:pt>
                <c:pt idx="67">
                  <c:v>66</c:v>
                </c:pt>
                <c:pt idx="68">
                  <c:v>67</c:v>
                </c:pt>
                <c:pt idx="69">
                  <c:v>68</c:v>
                </c:pt>
                <c:pt idx="70">
                  <c:v>69</c:v>
                </c:pt>
                <c:pt idx="71">
                  <c:v>70</c:v>
                </c:pt>
                <c:pt idx="72">
                  <c:v>71</c:v>
                </c:pt>
                <c:pt idx="73">
                  <c:v>72</c:v>
                </c:pt>
                <c:pt idx="74">
                  <c:v>73</c:v>
                </c:pt>
                <c:pt idx="75">
                  <c:v>74</c:v>
                </c:pt>
                <c:pt idx="76">
                  <c:v>75</c:v>
                </c:pt>
              </c:numCache>
            </c:numRef>
          </c:yVal>
          <c:smooth val="0"/>
          <c:extLst xmlns:c16r2="http://schemas.microsoft.com/office/drawing/2015/06/chart">
            <c:ext xmlns:c16="http://schemas.microsoft.com/office/drawing/2014/chart" uri="{C3380CC4-5D6E-409C-BE32-E72D297353CC}">
              <c16:uniqueId val="{00000000-6E7C-6D49-8D33-1D3D84BE129D}"/>
            </c:ext>
          </c:extLst>
        </c:ser>
        <c:ser>
          <c:idx val="1"/>
          <c:order val="1"/>
          <c:tx>
            <c:strRef>
              <c:f>'Wash their hands'!$G$3</c:f>
              <c:strCache>
                <c:ptCount val="1"/>
                <c:pt idx="0">
                  <c:v>No different</c:v>
                </c:pt>
              </c:strCache>
            </c:strRef>
          </c:tx>
          <c:spPr>
            <a:ln w="28575">
              <a:noFill/>
            </a:ln>
          </c:spPr>
          <c:marker>
            <c:symbol val="circle"/>
            <c:size val="5"/>
            <c:spPr>
              <a:solidFill>
                <a:schemeClr val="bg1">
                  <a:lumMod val="65000"/>
                </a:schemeClr>
              </a:solidFill>
              <a:ln>
                <a:noFill/>
              </a:ln>
            </c:spPr>
          </c:marker>
          <c:xVal>
            <c:numRef>
              <c:f>'Wash their hands'!$L$2:$L$78</c:f>
              <c:numCache>
                <c:formatCode>General</c:formatCode>
                <c:ptCount val="77"/>
                <c:pt idx="0">
                  <c:v>-1</c:v>
                </c:pt>
                <c:pt idx="1">
                  <c:v>-1</c:v>
                </c:pt>
                <c:pt idx="2">
                  <c:v>66</c:v>
                </c:pt>
                <c:pt idx="3">
                  <c:v>67</c:v>
                </c:pt>
                <c:pt idx="4">
                  <c:v>68</c:v>
                </c:pt>
                <c:pt idx="5">
                  <c:v>68</c:v>
                </c:pt>
                <c:pt idx="6">
                  <c:v>69</c:v>
                </c:pt>
                <c:pt idx="7">
                  <c:v>69</c:v>
                </c:pt>
                <c:pt idx="8">
                  <c:v>69</c:v>
                </c:pt>
                <c:pt idx="9">
                  <c:v>69</c:v>
                </c:pt>
                <c:pt idx="10">
                  <c:v>71</c:v>
                </c:pt>
                <c:pt idx="11">
                  <c:v>71</c:v>
                </c:pt>
                <c:pt idx="12">
                  <c:v>72</c:v>
                </c:pt>
                <c:pt idx="13">
                  <c:v>72</c:v>
                </c:pt>
                <c:pt idx="14">
                  <c:v>72</c:v>
                </c:pt>
                <c:pt idx="15">
                  <c:v>73</c:v>
                </c:pt>
                <c:pt idx="16">
                  <c:v>73</c:v>
                </c:pt>
                <c:pt idx="17">
                  <c:v>73</c:v>
                </c:pt>
                <c:pt idx="18">
                  <c:v>74</c:v>
                </c:pt>
                <c:pt idx="19">
                  <c:v>75</c:v>
                </c:pt>
                <c:pt idx="20">
                  <c:v>75</c:v>
                </c:pt>
                <c:pt idx="21">
                  <c:v>76</c:v>
                </c:pt>
                <c:pt idx="22">
                  <c:v>76</c:v>
                </c:pt>
                <c:pt idx="23">
                  <c:v>76</c:v>
                </c:pt>
                <c:pt idx="24">
                  <c:v>76</c:v>
                </c:pt>
                <c:pt idx="25">
                  <c:v>80</c:v>
                </c:pt>
                <c:pt idx="26">
                  <c:v>81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'Wash their hands'!$P$2:$P$78</c:f>
              <c:numCache>
                <c:formatCode>0</c:formatCode>
                <c:ptCount val="77"/>
                <c:pt idx="0">
                  <c:v>1</c:v>
                </c:pt>
                <c:pt idx="1">
                  <c:v>2</c:v>
                </c:pt>
                <c:pt idx="2">
                  <c:v>1</c:v>
                </c:pt>
                <c:pt idx="3">
                  <c:v>1</c:v>
                </c:pt>
                <c:pt idx="4">
                  <c:v>1</c:v>
                </c:pt>
                <c:pt idx="5">
                  <c:v>2</c:v>
                </c:pt>
                <c:pt idx="6">
                  <c:v>1</c:v>
                </c:pt>
                <c:pt idx="7">
                  <c:v>2</c:v>
                </c:pt>
                <c:pt idx="8">
                  <c:v>3</c:v>
                </c:pt>
                <c:pt idx="9">
                  <c:v>4</c:v>
                </c:pt>
                <c:pt idx="10">
                  <c:v>1</c:v>
                </c:pt>
                <c:pt idx="11">
                  <c:v>2</c:v>
                </c:pt>
                <c:pt idx="12">
                  <c:v>1</c:v>
                </c:pt>
                <c:pt idx="13">
                  <c:v>2</c:v>
                </c:pt>
                <c:pt idx="14">
                  <c:v>3</c:v>
                </c:pt>
                <c:pt idx="15">
                  <c:v>1</c:v>
                </c:pt>
                <c:pt idx="16">
                  <c:v>2</c:v>
                </c:pt>
                <c:pt idx="17">
                  <c:v>3</c:v>
                </c:pt>
                <c:pt idx="18">
                  <c:v>1</c:v>
                </c:pt>
                <c:pt idx="19">
                  <c:v>1</c:v>
                </c:pt>
                <c:pt idx="20">
                  <c:v>2</c:v>
                </c:pt>
                <c:pt idx="21">
                  <c:v>1</c:v>
                </c:pt>
                <c:pt idx="22">
                  <c:v>2</c:v>
                </c:pt>
                <c:pt idx="23">
                  <c:v>3</c:v>
                </c:pt>
                <c:pt idx="24">
                  <c:v>4</c:v>
                </c:pt>
                <c:pt idx="25">
                  <c:v>1</c:v>
                </c:pt>
                <c:pt idx="26">
                  <c:v>1</c:v>
                </c:pt>
                <c:pt idx="27">
                  <c:v>29</c:v>
                </c:pt>
                <c:pt idx="28">
                  <c:v>31</c:v>
                </c:pt>
                <c:pt idx="29">
                  <c:v>33</c:v>
                </c:pt>
                <c:pt idx="30">
                  <c:v>35</c:v>
                </c:pt>
                <c:pt idx="31">
                  <c:v>37</c:v>
                </c:pt>
                <c:pt idx="32">
                  <c:v>39</c:v>
                </c:pt>
                <c:pt idx="33">
                  <c:v>41</c:v>
                </c:pt>
                <c:pt idx="34">
                  <c:v>43</c:v>
                </c:pt>
                <c:pt idx="35">
                  <c:v>45</c:v>
                </c:pt>
                <c:pt idx="36">
                  <c:v>47</c:v>
                </c:pt>
                <c:pt idx="37">
                  <c:v>49</c:v>
                </c:pt>
                <c:pt idx="38">
                  <c:v>51</c:v>
                </c:pt>
                <c:pt idx="39">
                  <c:v>53</c:v>
                </c:pt>
                <c:pt idx="40">
                  <c:v>55</c:v>
                </c:pt>
                <c:pt idx="41">
                  <c:v>57</c:v>
                </c:pt>
                <c:pt idx="42">
                  <c:v>59</c:v>
                </c:pt>
                <c:pt idx="43">
                  <c:v>61</c:v>
                </c:pt>
                <c:pt idx="44">
                  <c:v>63</c:v>
                </c:pt>
                <c:pt idx="45">
                  <c:v>65</c:v>
                </c:pt>
                <c:pt idx="46">
                  <c:v>67</c:v>
                </c:pt>
                <c:pt idx="47">
                  <c:v>69</c:v>
                </c:pt>
                <c:pt idx="48">
                  <c:v>71</c:v>
                </c:pt>
                <c:pt idx="49">
                  <c:v>73</c:v>
                </c:pt>
                <c:pt idx="50">
                  <c:v>75</c:v>
                </c:pt>
                <c:pt idx="51">
                  <c:v>77</c:v>
                </c:pt>
                <c:pt idx="52">
                  <c:v>79</c:v>
                </c:pt>
                <c:pt idx="53">
                  <c:v>81</c:v>
                </c:pt>
                <c:pt idx="54">
                  <c:v>83</c:v>
                </c:pt>
                <c:pt idx="55">
                  <c:v>85</c:v>
                </c:pt>
                <c:pt idx="56">
                  <c:v>87</c:v>
                </c:pt>
                <c:pt idx="57">
                  <c:v>89</c:v>
                </c:pt>
                <c:pt idx="58">
                  <c:v>91</c:v>
                </c:pt>
                <c:pt idx="59">
                  <c:v>93</c:v>
                </c:pt>
                <c:pt idx="60">
                  <c:v>95</c:v>
                </c:pt>
                <c:pt idx="61">
                  <c:v>97</c:v>
                </c:pt>
                <c:pt idx="62">
                  <c:v>99</c:v>
                </c:pt>
                <c:pt idx="63">
                  <c:v>101</c:v>
                </c:pt>
                <c:pt idx="64">
                  <c:v>103</c:v>
                </c:pt>
                <c:pt idx="65">
                  <c:v>105</c:v>
                </c:pt>
                <c:pt idx="66">
                  <c:v>107</c:v>
                </c:pt>
                <c:pt idx="67">
                  <c:v>109</c:v>
                </c:pt>
                <c:pt idx="68">
                  <c:v>111</c:v>
                </c:pt>
                <c:pt idx="69">
                  <c:v>113</c:v>
                </c:pt>
                <c:pt idx="70">
                  <c:v>115</c:v>
                </c:pt>
                <c:pt idx="71">
                  <c:v>117</c:v>
                </c:pt>
                <c:pt idx="72">
                  <c:v>119</c:v>
                </c:pt>
                <c:pt idx="73">
                  <c:v>121</c:v>
                </c:pt>
                <c:pt idx="74">
                  <c:v>123</c:v>
                </c:pt>
                <c:pt idx="75">
                  <c:v>125</c:v>
                </c:pt>
                <c:pt idx="76">
                  <c:v>127</c:v>
                </c:pt>
              </c:numCache>
            </c:numRef>
          </c:yVal>
          <c:smooth val="0"/>
          <c:extLst xmlns:c16r2="http://schemas.microsoft.com/office/drawing/2015/06/chart">
            <c:ext xmlns:c16="http://schemas.microsoft.com/office/drawing/2014/chart" uri="{C3380CC4-5D6E-409C-BE32-E72D297353CC}">
              <c16:uniqueId val="{00000001-6E7C-6D49-8D33-1D3D84BE129D}"/>
            </c:ext>
          </c:extLst>
        </c:ser>
        <c:ser>
          <c:idx val="2"/>
          <c:order val="2"/>
          <c:tx>
            <c:strRef>
              <c:f>'Wash their hands'!$G$4</c:f>
              <c:strCache>
                <c:ptCount val="1"/>
                <c:pt idx="0">
                  <c:v>Higher than expected</c:v>
                </c:pt>
              </c:strCache>
            </c:strRef>
          </c:tx>
          <c:spPr>
            <a:ln w="28575">
              <a:noFill/>
            </a:ln>
          </c:spPr>
          <c:marker>
            <c:symbol val="circle"/>
            <c:size val="5"/>
            <c:spPr>
              <a:solidFill>
                <a:schemeClr val="accent4"/>
              </a:solidFill>
              <a:ln>
                <a:noFill/>
              </a:ln>
            </c:spPr>
          </c:marker>
          <c:xVal>
            <c:numRef>
              <c:f>'Wash their hands'!$M$2:$M$78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80</c:v>
                </c:pt>
                <c:pt idx="28">
                  <c:v>81</c:v>
                </c:pt>
                <c:pt idx="29">
                  <c:v>81</c:v>
                </c:pt>
                <c:pt idx="30">
                  <c:v>81</c:v>
                </c:pt>
                <c:pt idx="31">
                  <c:v>82</c:v>
                </c:pt>
                <c:pt idx="32">
                  <c:v>82</c:v>
                </c:pt>
                <c:pt idx="33">
                  <c:v>89</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'Wash their hands'!$Q$2:$Q$78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2</c:v>
                </c:pt>
                <c:pt idx="28">
                  <c:v>2</c:v>
                </c:pt>
                <c:pt idx="29">
                  <c:v>3</c:v>
                </c:pt>
                <c:pt idx="30">
                  <c:v>4</c:v>
                </c:pt>
                <c:pt idx="31">
                  <c:v>1</c:v>
                </c:pt>
                <c:pt idx="32">
                  <c:v>2</c:v>
                </c:pt>
                <c:pt idx="33">
                  <c:v>1</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6E7C-6D49-8D33-1D3D84BE129D}"/>
            </c:ext>
          </c:extLst>
        </c:ser>
        <c:ser>
          <c:idx val="3"/>
          <c:order val="3"/>
          <c:tx>
            <c:strRef>
              <c:f>'Wash their hands'!$G$7</c:f>
              <c:strCache>
                <c:ptCount val="1"/>
                <c:pt idx="0">
                  <c:v>NSW (71%)</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6E7C-6D49-8D33-1D3D84BE129D}"/>
              </c:ext>
            </c:extLst>
          </c:dPt>
          <c:dLbls>
            <c:dLbl>
              <c:idx val="0"/>
              <c:tx>
                <c:rich>
                  <a:bodyPr/>
                  <a:lstStyle/>
                  <a:p>
                    <a:fld id="{C85408F9-598E-4A67-9D27-FBC6FA37897A}"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'Wash their hands'!$I$7</c:f>
                <c:numCache>
                  <c:formatCode>General</c:formatCode>
                  <c:ptCount val="1"/>
                  <c:pt idx="0">
                    <c:v>7</c:v>
                  </c:pt>
                </c:numCache>
              </c:numRef>
            </c:minus>
            <c:spPr>
              <a:ln w="9525">
                <a:solidFill>
                  <a:schemeClr val="accent6"/>
                </a:solidFill>
              </a:ln>
            </c:spPr>
          </c:errBars>
          <c:xVal>
            <c:numRef>
              <c:f>'Wash their hands'!$H$7</c:f>
              <c:numCache>
                <c:formatCode>0"%"</c:formatCode>
                <c:ptCount val="1"/>
                <c:pt idx="0">
                  <c:v>71.395029227670605</c:v>
                </c:pt>
              </c:numCache>
            </c:numRef>
          </c:xVal>
          <c:yVal>
            <c:numRef>
              <c:f>'Wash their hands'!$I$7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6E7C-6D49-8D33-1D3D84BE129D}"/>
            </c:ext>
            <c:ext xmlns:c15="http://schemas.microsoft.com/office/drawing/2012/chart" uri="{02D57815-91ED-43cb-92C2-25804820EDAC}">
              <c15:datalabelsRange>
                <c15:f>'Wash their hands'!$G$7</c15:f>
                <c15:dlblRangeCache>
                  <c:ptCount val="1"/>
                  <c:pt idx="0">
                    <c:v>NSW (71%)</c:v>
                  </c:pt>
                </c15:dlblRangeCache>
              </c15:datalabelsRange>
            </c:ext>
          </c:extLst>
        </c:ser>
        <c:dLbls>
          <c:showLegendKey val="0"/>
          <c:showVal val="0"/>
          <c:showCatName val="0"/>
          <c:showSerName val="0"/>
          <c:showPercent val="0"/>
          <c:showBubbleSize val="0"/>
        </c:dLbls>
        <c:axId val="187897040"/>
        <c:axId val="187896648"/>
      </c:scatterChart>
      <c:valAx>
        <c:axId val="187897040"/>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7896648"/>
        <c:crosses val="autoZero"/>
        <c:crossBetween val="midCat"/>
        <c:majorUnit val="10"/>
        <c:minorUnit val="1"/>
      </c:valAx>
      <c:valAx>
        <c:axId val="187896648"/>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7897040"/>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29521577334E-2"/>
          <c:y val="0.16903639488060734"/>
          <c:w val="0.75236060710741426"/>
          <c:h val="0.39512785657493138"/>
        </c:manualLayout>
      </c:layout>
      <c:scatterChart>
        <c:scatterStyle val="lineMarker"/>
        <c:varyColors val="0"/>
        <c:ser>
          <c:idx val="0"/>
          <c:order val="0"/>
          <c:tx>
            <c:strRef>
              <c:f>'Respect and dignity'!$G$2</c:f>
              <c:strCache>
                <c:ptCount val="1"/>
                <c:pt idx="0">
                  <c:v>Lower than expected</c:v>
                </c:pt>
              </c:strCache>
            </c:strRef>
          </c:tx>
          <c:spPr>
            <a:ln w="28575">
              <a:noFill/>
            </a:ln>
          </c:spPr>
          <c:marker>
            <c:symbol val="circle"/>
            <c:size val="5"/>
            <c:spPr>
              <a:solidFill>
                <a:schemeClr val="accent5"/>
              </a:solidFill>
              <a:ln>
                <a:noFill/>
              </a:ln>
            </c:spPr>
          </c:marker>
          <c:xVal>
            <c:numRef>
              <c:f>'Respect and dignity'!$K$2:$K$78</c:f>
              <c:numCache>
                <c:formatCode>General</c:formatCode>
                <c:ptCount val="77"/>
                <c:pt idx="0">
                  <c:v>93</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'Respect and dignity'!$O$2:$O$78</c:f>
              <c:numCache>
                <c:formatCode>0</c:formatCode>
                <c:ptCount val="77"/>
                <c:pt idx="0">
                  <c:v>1</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numCache>
            </c:numRef>
          </c:yVal>
          <c:smooth val="0"/>
          <c:extLst xmlns:c16r2="http://schemas.microsoft.com/office/drawing/2015/06/chart">
            <c:ext xmlns:c16="http://schemas.microsoft.com/office/drawing/2014/chart" uri="{C3380CC4-5D6E-409C-BE32-E72D297353CC}">
              <c16:uniqueId val="{00000000-6B9A-5041-B14A-4F29E753A647}"/>
            </c:ext>
          </c:extLst>
        </c:ser>
        <c:ser>
          <c:idx val="1"/>
          <c:order val="1"/>
          <c:tx>
            <c:strRef>
              <c:f>'Respect and dignity'!$G$3</c:f>
              <c:strCache>
                <c:ptCount val="1"/>
                <c:pt idx="0">
                  <c:v>No different</c:v>
                </c:pt>
              </c:strCache>
            </c:strRef>
          </c:tx>
          <c:spPr>
            <a:ln w="28575">
              <a:noFill/>
            </a:ln>
          </c:spPr>
          <c:marker>
            <c:symbol val="circle"/>
            <c:size val="5"/>
            <c:spPr>
              <a:solidFill>
                <a:schemeClr val="bg1">
                  <a:lumMod val="65000"/>
                </a:schemeClr>
              </a:solidFill>
              <a:ln>
                <a:noFill/>
              </a:ln>
            </c:spPr>
          </c:marker>
          <c:xVal>
            <c:numRef>
              <c:f>'Respect and dignity'!$L$2:$L$78</c:f>
              <c:numCache>
                <c:formatCode>General</c:formatCode>
                <c:ptCount val="77"/>
                <c:pt idx="0">
                  <c:v>-1</c:v>
                </c:pt>
                <c:pt idx="1">
                  <c:v>93</c:v>
                </c:pt>
                <c:pt idx="2">
                  <c:v>94</c:v>
                </c:pt>
                <c:pt idx="3">
                  <c:v>94</c:v>
                </c:pt>
                <c:pt idx="4">
                  <c:v>94</c:v>
                </c:pt>
                <c:pt idx="5">
                  <c:v>95</c:v>
                </c:pt>
                <c:pt idx="6">
                  <c:v>95</c:v>
                </c:pt>
                <c:pt idx="7">
                  <c:v>95</c:v>
                </c:pt>
                <c:pt idx="8">
                  <c:v>95</c:v>
                </c:pt>
                <c:pt idx="9">
                  <c:v>96</c:v>
                </c:pt>
                <c:pt idx="10">
                  <c:v>96</c:v>
                </c:pt>
                <c:pt idx="11">
                  <c:v>96</c:v>
                </c:pt>
                <c:pt idx="12">
                  <c:v>96</c:v>
                </c:pt>
                <c:pt idx="13">
                  <c:v>96</c:v>
                </c:pt>
                <c:pt idx="14">
                  <c:v>97</c:v>
                </c:pt>
                <c:pt idx="15">
                  <c:v>97</c:v>
                </c:pt>
                <c:pt idx="16">
                  <c:v>97</c:v>
                </c:pt>
                <c:pt idx="17">
                  <c:v>97</c:v>
                </c:pt>
                <c:pt idx="18">
                  <c:v>97</c:v>
                </c:pt>
                <c:pt idx="19">
                  <c:v>97</c:v>
                </c:pt>
                <c:pt idx="20">
                  <c:v>98</c:v>
                </c:pt>
                <c:pt idx="21">
                  <c:v>98</c:v>
                </c:pt>
                <c:pt idx="22">
                  <c:v>98</c:v>
                </c:pt>
                <c:pt idx="23">
                  <c:v>98</c:v>
                </c:pt>
                <c:pt idx="24">
                  <c:v>98</c:v>
                </c:pt>
                <c:pt idx="25">
                  <c:v>98</c:v>
                </c:pt>
                <c:pt idx="26">
                  <c:v>98</c:v>
                </c:pt>
                <c:pt idx="27">
                  <c:v>98</c:v>
                </c:pt>
                <c:pt idx="28">
                  <c:v>98</c:v>
                </c:pt>
                <c:pt idx="29">
                  <c:v>98</c:v>
                </c:pt>
                <c:pt idx="30">
                  <c:v>98</c:v>
                </c:pt>
                <c:pt idx="31">
                  <c:v>98</c:v>
                </c:pt>
                <c:pt idx="32">
                  <c:v>99</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'Respect and dignity'!$P$2:$P$78</c:f>
              <c:numCache>
                <c:formatCode>0</c:formatCode>
                <c:ptCount val="77"/>
                <c:pt idx="0">
                  <c:v>1</c:v>
                </c:pt>
                <c:pt idx="1">
                  <c:v>2</c:v>
                </c:pt>
                <c:pt idx="2">
                  <c:v>1</c:v>
                </c:pt>
                <c:pt idx="3">
                  <c:v>2</c:v>
                </c:pt>
                <c:pt idx="4">
                  <c:v>3</c:v>
                </c:pt>
                <c:pt idx="5">
                  <c:v>1</c:v>
                </c:pt>
                <c:pt idx="6">
                  <c:v>2</c:v>
                </c:pt>
                <c:pt idx="7">
                  <c:v>3</c:v>
                </c:pt>
                <c:pt idx="8">
                  <c:v>4</c:v>
                </c:pt>
                <c:pt idx="9">
                  <c:v>1</c:v>
                </c:pt>
                <c:pt idx="10">
                  <c:v>2</c:v>
                </c:pt>
                <c:pt idx="11">
                  <c:v>3</c:v>
                </c:pt>
                <c:pt idx="12">
                  <c:v>4</c:v>
                </c:pt>
                <c:pt idx="13">
                  <c:v>5</c:v>
                </c:pt>
                <c:pt idx="14">
                  <c:v>1</c:v>
                </c:pt>
                <c:pt idx="15">
                  <c:v>2</c:v>
                </c:pt>
                <c:pt idx="16">
                  <c:v>3</c:v>
                </c:pt>
                <c:pt idx="17">
                  <c:v>4</c:v>
                </c:pt>
                <c:pt idx="18">
                  <c:v>5</c:v>
                </c:pt>
                <c:pt idx="19">
                  <c:v>6</c:v>
                </c:pt>
                <c:pt idx="20">
                  <c:v>1</c:v>
                </c:pt>
                <c:pt idx="21">
                  <c:v>2</c:v>
                </c:pt>
                <c:pt idx="22">
                  <c:v>3</c:v>
                </c:pt>
                <c:pt idx="23">
                  <c:v>4</c:v>
                </c:pt>
                <c:pt idx="24">
                  <c:v>5</c:v>
                </c:pt>
                <c:pt idx="25">
                  <c:v>6</c:v>
                </c:pt>
                <c:pt idx="26">
                  <c:v>7</c:v>
                </c:pt>
                <c:pt idx="27">
                  <c:v>8</c:v>
                </c:pt>
                <c:pt idx="28">
                  <c:v>9</c:v>
                </c:pt>
                <c:pt idx="29">
                  <c:v>10</c:v>
                </c:pt>
                <c:pt idx="30">
                  <c:v>11</c:v>
                </c:pt>
                <c:pt idx="31">
                  <c:v>12</c:v>
                </c:pt>
                <c:pt idx="32">
                  <c:v>1</c:v>
                </c:pt>
                <c:pt idx="33">
                  <c:v>35</c:v>
                </c:pt>
                <c:pt idx="34">
                  <c:v>37</c:v>
                </c:pt>
                <c:pt idx="35">
                  <c:v>39</c:v>
                </c:pt>
                <c:pt idx="36">
                  <c:v>41</c:v>
                </c:pt>
                <c:pt idx="37">
                  <c:v>43</c:v>
                </c:pt>
                <c:pt idx="38">
                  <c:v>45</c:v>
                </c:pt>
                <c:pt idx="39">
                  <c:v>47</c:v>
                </c:pt>
                <c:pt idx="40">
                  <c:v>49</c:v>
                </c:pt>
                <c:pt idx="41">
                  <c:v>51</c:v>
                </c:pt>
                <c:pt idx="42">
                  <c:v>53</c:v>
                </c:pt>
                <c:pt idx="43">
                  <c:v>55</c:v>
                </c:pt>
                <c:pt idx="44">
                  <c:v>57</c:v>
                </c:pt>
                <c:pt idx="45">
                  <c:v>59</c:v>
                </c:pt>
                <c:pt idx="46">
                  <c:v>61</c:v>
                </c:pt>
                <c:pt idx="47">
                  <c:v>63</c:v>
                </c:pt>
                <c:pt idx="48">
                  <c:v>65</c:v>
                </c:pt>
                <c:pt idx="49">
                  <c:v>67</c:v>
                </c:pt>
                <c:pt idx="50">
                  <c:v>69</c:v>
                </c:pt>
                <c:pt idx="51">
                  <c:v>71</c:v>
                </c:pt>
                <c:pt idx="52">
                  <c:v>73</c:v>
                </c:pt>
                <c:pt idx="53">
                  <c:v>75</c:v>
                </c:pt>
                <c:pt idx="54">
                  <c:v>77</c:v>
                </c:pt>
                <c:pt idx="55">
                  <c:v>79</c:v>
                </c:pt>
                <c:pt idx="56">
                  <c:v>81</c:v>
                </c:pt>
                <c:pt idx="57">
                  <c:v>83</c:v>
                </c:pt>
                <c:pt idx="58">
                  <c:v>85</c:v>
                </c:pt>
                <c:pt idx="59">
                  <c:v>87</c:v>
                </c:pt>
                <c:pt idx="60">
                  <c:v>89</c:v>
                </c:pt>
                <c:pt idx="61">
                  <c:v>91</c:v>
                </c:pt>
                <c:pt idx="62">
                  <c:v>93</c:v>
                </c:pt>
                <c:pt idx="63">
                  <c:v>95</c:v>
                </c:pt>
                <c:pt idx="64">
                  <c:v>97</c:v>
                </c:pt>
                <c:pt idx="65">
                  <c:v>99</c:v>
                </c:pt>
                <c:pt idx="66">
                  <c:v>101</c:v>
                </c:pt>
                <c:pt idx="67">
                  <c:v>103</c:v>
                </c:pt>
                <c:pt idx="68">
                  <c:v>105</c:v>
                </c:pt>
                <c:pt idx="69">
                  <c:v>107</c:v>
                </c:pt>
                <c:pt idx="70">
                  <c:v>109</c:v>
                </c:pt>
                <c:pt idx="71">
                  <c:v>111</c:v>
                </c:pt>
                <c:pt idx="72">
                  <c:v>113</c:v>
                </c:pt>
                <c:pt idx="73">
                  <c:v>115</c:v>
                </c:pt>
                <c:pt idx="74">
                  <c:v>117</c:v>
                </c:pt>
                <c:pt idx="75">
                  <c:v>119</c:v>
                </c:pt>
                <c:pt idx="76">
                  <c:v>121</c:v>
                </c:pt>
              </c:numCache>
            </c:numRef>
          </c:yVal>
          <c:smooth val="0"/>
          <c:extLst xmlns:c16r2="http://schemas.microsoft.com/office/drawing/2015/06/chart">
            <c:ext xmlns:c16="http://schemas.microsoft.com/office/drawing/2014/chart" uri="{C3380CC4-5D6E-409C-BE32-E72D297353CC}">
              <c16:uniqueId val="{00000001-6B9A-5041-B14A-4F29E753A647}"/>
            </c:ext>
          </c:extLst>
        </c:ser>
        <c:ser>
          <c:idx val="2"/>
          <c:order val="2"/>
          <c:tx>
            <c:strRef>
              <c:f>'Respect and dignity'!$G$4</c:f>
              <c:strCache>
                <c:ptCount val="1"/>
                <c:pt idx="0">
                  <c:v>Higher than expected</c:v>
                </c:pt>
              </c:strCache>
            </c:strRef>
          </c:tx>
          <c:spPr>
            <a:ln w="28575">
              <a:noFill/>
            </a:ln>
          </c:spPr>
          <c:marker>
            <c:symbol val="circle"/>
            <c:size val="5"/>
            <c:spPr>
              <a:solidFill>
                <a:schemeClr val="accent4"/>
              </a:solidFill>
              <a:ln>
                <a:noFill/>
              </a:ln>
            </c:spPr>
          </c:marker>
          <c:xVal>
            <c:numRef>
              <c:f>'Respect and dignity'!$M$2:$M$78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100</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'Respect and dignity'!$Q$2:$Q$78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58</c:v>
                </c:pt>
                <c:pt idx="29">
                  <c:v>60</c:v>
                </c:pt>
                <c:pt idx="30">
                  <c:v>62</c:v>
                </c:pt>
                <c:pt idx="31">
                  <c:v>64</c:v>
                </c:pt>
                <c:pt idx="32">
                  <c:v>66</c:v>
                </c:pt>
                <c:pt idx="33">
                  <c:v>1</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6B9A-5041-B14A-4F29E753A647}"/>
            </c:ext>
          </c:extLst>
        </c:ser>
        <c:ser>
          <c:idx val="3"/>
          <c:order val="3"/>
          <c:tx>
            <c:strRef>
              <c:f>'Respect and dignity'!$G$7</c:f>
              <c:strCache>
                <c:ptCount val="1"/>
                <c:pt idx="0">
                  <c:v>NSW (96%)</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6B9A-5041-B14A-4F29E753A647}"/>
              </c:ext>
            </c:extLst>
          </c:dPt>
          <c:dLbls>
            <c:dLbl>
              <c:idx val="0"/>
              <c:tx>
                <c:rich>
                  <a:bodyPr/>
                  <a:lstStyle/>
                  <a:p>
                    <a:fld id="{2FAB9C77-0E22-4D28-8EE3-70526EEBD91F}" type="CELLRANGE">
                      <a:rPr lang="en-AU"/>
                      <a:pPr/>
                      <a:t>[CELLRANGE]</a:t>
                    </a:fld>
                    <a:endParaRPr lang="en-AU"/>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l"/>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'Respect and dignity'!$I$7</c:f>
                <c:numCache>
                  <c:formatCode>General</c:formatCode>
                  <c:ptCount val="1"/>
                  <c:pt idx="0">
                    <c:v>12</c:v>
                  </c:pt>
                </c:numCache>
              </c:numRef>
            </c:minus>
            <c:spPr>
              <a:ln w="9525">
                <a:solidFill>
                  <a:schemeClr val="accent6"/>
                </a:solidFill>
              </a:ln>
            </c:spPr>
          </c:errBars>
          <c:xVal>
            <c:numRef>
              <c:f>'Respect and dignity'!$H$7</c:f>
              <c:numCache>
                <c:formatCode>0"%"</c:formatCode>
                <c:ptCount val="1"/>
                <c:pt idx="0">
                  <c:v>96.313165056220157</c:v>
                </c:pt>
              </c:numCache>
            </c:numRef>
          </c:xVal>
          <c:yVal>
            <c:numRef>
              <c:f>'Respect and dignity'!$I$7</c:f>
              <c:numCache>
                <c:formatCode>General</c:formatCode>
                <c:ptCount val="1"/>
                <c:pt idx="0">
                  <c:v>12</c:v>
                </c:pt>
              </c:numCache>
            </c:numRef>
          </c:yVal>
          <c:smooth val="0"/>
          <c:extLst xmlns:c16r2="http://schemas.microsoft.com/office/drawing/2015/06/chart">
            <c:ext xmlns:c16="http://schemas.microsoft.com/office/drawing/2014/chart" uri="{C3380CC4-5D6E-409C-BE32-E72D297353CC}">
              <c16:uniqueId val="{00000004-6B9A-5041-B14A-4F29E753A647}"/>
            </c:ext>
            <c:ext xmlns:c15="http://schemas.microsoft.com/office/drawing/2012/chart" uri="{02D57815-91ED-43cb-92C2-25804820EDAC}">
              <c15:datalabelsRange>
                <c15:f>'Respect and dignity'!$G$7</c15:f>
                <c15:dlblRangeCache>
                  <c:ptCount val="1"/>
                  <c:pt idx="0">
                    <c:v>NSW (96%)</c:v>
                  </c:pt>
                </c15:dlblRangeCache>
              </c15:datalabelsRange>
            </c:ext>
          </c:extLst>
        </c:ser>
        <c:dLbls>
          <c:showLegendKey val="0"/>
          <c:showVal val="0"/>
          <c:showCatName val="0"/>
          <c:showSerName val="0"/>
          <c:showPercent val="0"/>
          <c:showBubbleSize val="0"/>
        </c:dLbls>
        <c:axId val="187897432"/>
        <c:axId val="188176216"/>
      </c:scatterChart>
      <c:valAx>
        <c:axId val="187897432"/>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8176216"/>
        <c:crosses val="autoZero"/>
        <c:crossBetween val="midCat"/>
        <c:majorUnit val="10"/>
        <c:minorUnit val="1"/>
      </c:valAx>
      <c:valAx>
        <c:axId val="188176216"/>
        <c:scaling>
          <c:orientation val="minMax"/>
          <c:max val="14"/>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7897432"/>
        <c:crosses val="autoZero"/>
        <c:crossBetween val="midCat"/>
        <c:majorUnit val="14"/>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99945451081378E-2"/>
          <c:y val="0.23916304234221594"/>
          <c:w val="0.93570005454891869"/>
          <c:h val="0.5055708981890461"/>
        </c:manualLayout>
      </c:layout>
      <c:barChart>
        <c:barDir val="bar"/>
        <c:grouping val="stacked"/>
        <c:varyColors val="0"/>
        <c:ser>
          <c:idx val="0"/>
          <c:order val="0"/>
          <c:tx>
            <c:strRef>
              <c:f>Sheet1!$B$1</c:f>
              <c:strCache>
                <c:ptCount val="1"/>
                <c:pt idx="0">
                  <c:v>Yes, always</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96.313165060000003</c:v>
                </c:pt>
              </c:numCache>
            </c:numRef>
          </c:val>
          <c:extLst xmlns:c16r2="http://schemas.microsoft.com/office/drawing/2015/06/chart">
            <c:ext xmlns:c16="http://schemas.microsoft.com/office/drawing/2014/chart" uri="{C3380CC4-5D6E-409C-BE32-E72D297353CC}">
              <c16:uniqueId val="{00000000-7F20-5441-B64E-6EFBA3D6586D}"/>
            </c:ext>
          </c:extLst>
        </c:ser>
        <c:ser>
          <c:idx val="1"/>
          <c:order val="1"/>
          <c:tx>
            <c:strRef>
              <c:f>Sheet1!$C$1</c:f>
              <c:strCache>
                <c:ptCount val="1"/>
                <c:pt idx="0">
                  <c:v>Yes, sometimes</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3.3842534980000001</c:v>
                </c:pt>
              </c:numCache>
            </c:numRef>
          </c:val>
          <c:extLst xmlns:c16r2="http://schemas.microsoft.com/office/drawing/2015/06/chart">
            <c:ext xmlns:c16="http://schemas.microsoft.com/office/drawing/2014/chart" uri="{C3380CC4-5D6E-409C-BE32-E72D297353CC}">
              <c16:uniqueId val="{00000001-7F20-5441-B64E-6EFBA3D6586D}"/>
            </c:ext>
          </c:extLst>
        </c:ser>
        <c:ser>
          <c:idx val="2"/>
          <c:order val="2"/>
          <c:tx>
            <c:strRef>
              <c:f>Sheet1!$D$1</c:f>
              <c:strCache>
                <c:ptCount val="1"/>
                <c:pt idx="0">
                  <c:v>No</c:v>
                </c:pt>
              </c:strCache>
            </c:strRef>
          </c:tx>
          <c:spPr>
            <a:solidFill>
              <a:schemeClr val="accent5"/>
            </a:solidFill>
            <a:ln>
              <a:noFill/>
            </a:ln>
            <a:effectLst/>
          </c:spPr>
          <c:invertIfNegative val="0"/>
          <c:dLbls>
            <c:numFmt formatCode="[&lt;3]&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0.302581445</c:v>
                </c:pt>
              </c:numCache>
            </c:numRef>
          </c:val>
          <c:extLst xmlns:c16r2="http://schemas.microsoft.com/office/drawing/2015/06/chart">
            <c:ext xmlns:c16="http://schemas.microsoft.com/office/drawing/2014/chart" uri="{C3380CC4-5D6E-409C-BE32-E72D297353CC}">
              <c16:uniqueId val="{00000002-7F20-5441-B64E-6EFBA3D6586D}"/>
            </c:ext>
          </c:extLst>
        </c:ser>
        <c:dLbls>
          <c:showLegendKey val="0"/>
          <c:showVal val="0"/>
          <c:showCatName val="0"/>
          <c:showSerName val="0"/>
          <c:showPercent val="0"/>
          <c:showBubbleSize val="0"/>
        </c:dLbls>
        <c:gapWidth val="0"/>
        <c:overlap val="100"/>
        <c:axId val="188173472"/>
        <c:axId val="188176608"/>
      </c:barChart>
      <c:catAx>
        <c:axId val="188173472"/>
        <c:scaling>
          <c:orientation val="minMax"/>
        </c:scaling>
        <c:delete val="1"/>
        <c:axPos val="l"/>
        <c:numFmt formatCode="General" sourceLinked="1"/>
        <c:majorTickMark val="none"/>
        <c:minorTickMark val="none"/>
        <c:tickLblPos val="nextTo"/>
        <c:crossAx val="188176608"/>
        <c:crosses val="autoZero"/>
        <c:auto val="1"/>
        <c:lblAlgn val="ctr"/>
        <c:lblOffset val="100"/>
        <c:noMultiLvlLbl val="0"/>
      </c:catAx>
      <c:valAx>
        <c:axId val="188176608"/>
        <c:scaling>
          <c:orientation val="minMax"/>
          <c:max val="100"/>
          <c:min val="0"/>
        </c:scaling>
        <c:delete val="1"/>
        <c:axPos val="b"/>
        <c:numFmt formatCode="General" sourceLinked="1"/>
        <c:majorTickMark val="out"/>
        <c:minorTickMark val="none"/>
        <c:tickLblPos val="nextTo"/>
        <c:crossAx val="188173472"/>
        <c:crosses val="autoZero"/>
        <c:crossBetween val="between"/>
      </c:valAx>
      <c:spPr>
        <a:noFill/>
        <a:ln>
          <a:noFill/>
        </a:ln>
        <a:effectLst/>
      </c:spPr>
    </c:plotArea>
    <c:legend>
      <c:legendPos val="b"/>
      <c:layout>
        <c:manualLayout>
          <c:xMode val="edge"/>
          <c:yMode val="edge"/>
          <c:x val="4.9498601805471387E-2"/>
          <c:y val="4.5007848125818593E-3"/>
          <c:w val="0.32635649092536112"/>
          <c:h val="0.2483730832068433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'Confidence and trust'!$G$2</c:f>
              <c:strCache>
                <c:ptCount val="1"/>
                <c:pt idx="0">
                  <c:v>Lower than expected</c:v>
                </c:pt>
              </c:strCache>
            </c:strRef>
          </c:tx>
          <c:spPr>
            <a:ln w="28575">
              <a:noFill/>
            </a:ln>
          </c:spPr>
          <c:marker>
            <c:symbol val="circle"/>
            <c:size val="5"/>
            <c:spPr>
              <a:solidFill>
                <a:schemeClr val="accent5"/>
              </a:solidFill>
              <a:ln>
                <a:noFill/>
              </a:ln>
            </c:spPr>
          </c:marker>
          <c:xVal>
            <c:numRef>
              <c:f>'Confidence and trust'!$K$2:$K$78</c:f>
              <c:numCache>
                <c:formatCode>General</c:formatCode>
                <c:ptCount val="77"/>
                <c:pt idx="0">
                  <c:v>77</c:v>
                </c:pt>
                <c:pt idx="1">
                  <c:v>81</c:v>
                </c:pt>
                <c:pt idx="2">
                  <c:v>82</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'Confidence and trust'!$O$2:$O$78</c:f>
              <c:numCache>
                <c:formatCode>0</c:formatCode>
                <c:ptCount val="77"/>
                <c:pt idx="0">
                  <c:v>1</c:v>
                </c:pt>
                <c:pt idx="1">
                  <c:v>1</c:v>
                </c:pt>
                <c:pt idx="2">
                  <c:v>1</c:v>
                </c:pt>
                <c:pt idx="3">
                  <c:v>1</c:v>
                </c:pt>
                <c:pt idx="4">
                  <c:v>2</c:v>
                </c:pt>
                <c:pt idx="5">
                  <c:v>3</c:v>
                </c:pt>
                <c:pt idx="6">
                  <c:v>4</c:v>
                </c:pt>
                <c:pt idx="7">
                  <c:v>5</c:v>
                </c:pt>
                <c:pt idx="8">
                  <c:v>6</c:v>
                </c:pt>
                <c:pt idx="9">
                  <c:v>7</c:v>
                </c:pt>
                <c:pt idx="10">
                  <c:v>8</c:v>
                </c:pt>
                <c:pt idx="11">
                  <c:v>9</c:v>
                </c:pt>
                <c:pt idx="12">
                  <c:v>10</c:v>
                </c:pt>
                <c:pt idx="13">
                  <c:v>11</c:v>
                </c:pt>
                <c:pt idx="14">
                  <c:v>12</c:v>
                </c:pt>
                <c:pt idx="15">
                  <c:v>13</c:v>
                </c:pt>
                <c:pt idx="16">
                  <c:v>14</c:v>
                </c:pt>
                <c:pt idx="17">
                  <c:v>15</c:v>
                </c:pt>
                <c:pt idx="18">
                  <c:v>16</c:v>
                </c:pt>
                <c:pt idx="19">
                  <c:v>17</c:v>
                </c:pt>
                <c:pt idx="20">
                  <c:v>18</c:v>
                </c:pt>
                <c:pt idx="21">
                  <c:v>19</c:v>
                </c:pt>
                <c:pt idx="22">
                  <c:v>20</c:v>
                </c:pt>
                <c:pt idx="23">
                  <c:v>21</c:v>
                </c:pt>
                <c:pt idx="24">
                  <c:v>22</c:v>
                </c:pt>
                <c:pt idx="25">
                  <c:v>23</c:v>
                </c:pt>
                <c:pt idx="26">
                  <c:v>24</c:v>
                </c:pt>
                <c:pt idx="27">
                  <c:v>25</c:v>
                </c:pt>
                <c:pt idx="28">
                  <c:v>26</c:v>
                </c:pt>
                <c:pt idx="29">
                  <c:v>27</c:v>
                </c:pt>
                <c:pt idx="30">
                  <c:v>28</c:v>
                </c:pt>
                <c:pt idx="31">
                  <c:v>29</c:v>
                </c:pt>
                <c:pt idx="32">
                  <c:v>30</c:v>
                </c:pt>
                <c:pt idx="33">
                  <c:v>31</c:v>
                </c:pt>
                <c:pt idx="34">
                  <c:v>32</c:v>
                </c:pt>
                <c:pt idx="35">
                  <c:v>33</c:v>
                </c:pt>
                <c:pt idx="36">
                  <c:v>34</c:v>
                </c:pt>
                <c:pt idx="37">
                  <c:v>35</c:v>
                </c:pt>
                <c:pt idx="38">
                  <c:v>36</c:v>
                </c:pt>
                <c:pt idx="39">
                  <c:v>37</c:v>
                </c:pt>
                <c:pt idx="40">
                  <c:v>38</c:v>
                </c:pt>
                <c:pt idx="41">
                  <c:v>39</c:v>
                </c:pt>
                <c:pt idx="42">
                  <c:v>40</c:v>
                </c:pt>
                <c:pt idx="43">
                  <c:v>41</c:v>
                </c:pt>
                <c:pt idx="44">
                  <c:v>42</c:v>
                </c:pt>
                <c:pt idx="45">
                  <c:v>43</c:v>
                </c:pt>
                <c:pt idx="46">
                  <c:v>44</c:v>
                </c:pt>
                <c:pt idx="47">
                  <c:v>45</c:v>
                </c:pt>
                <c:pt idx="48">
                  <c:v>46</c:v>
                </c:pt>
                <c:pt idx="49">
                  <c:v>47</c:v>
                </c:pt>
                <c:pt idx="50">
                  <c:v>48</c:v>
                </c:pt>
                <c:pt idx="51">
                  <c:v>49</c:v>
                </c:pt>
                <c:pt idx="52">
                  <c:v>50</c:v>
                </c:pt>
                <c:pt idx="53">
                  <c:v>51</c:v>
                </c:pt>
                <c:pt idx="54">
                  <c:v>52</c:v>
                </c:pt>
                <c:pt idx="55">
                  <c:v>53</c:v>
                </c:pt>
                <c:pt idx="56">
                  <c:v>54</c:v>
                </c:pt>
                <c:pt idx="57">
                  <c:v>55</c:v>
                </c:pt>
                <c:pt idx="58">
                  <c:v>56</c:v>
                </c:pt>
                <c:pt idx="59">
                  <c:v>57</c:v>
                </c:pt>
                <c:pt idx="60">
                  <c:v>58</c:v>
                </c:pt>
                <c:pt idx="61">
                  <c:v>59</c:v>
                </c:pt>
                <c:pt idx="62">
                  <c:v>60</c:v>
                </c:pt>
                <c:pt idx="63">
                  <c:v>61</c:v>
                </c:pt>
                <c:pt idx="64">
                  <c:v>62</c:v>
                </c:pt>
                <c:pt idx="65">
                  <c:v>63</c:v>
                </c:pt>
                <c:pt idx="66">
                  <c:v>64</c:v>
                </c:pt>
                <c:pt idx="67">
                  <c:v>65</c:v>
                </c:pt>
                <c:pt idx="68">
                  <c:v>66</c:v>
                </c:pt>
                <c:pt idx="69">
                  <c:v>67</c:v>
                </c:pt>
                <c:pt idx="70">
                  <c:v>68</c:v>
                </c:pt>
                <c:pt idx="71">
                  <c:v>69</c:v>
                </c:pt>
                <c:pt idx="72">
                  <c:v>70</c:v>
                </c:pt>
                <c:pt idx="73">
                  <c:v>71</c:v>
                </c:pt>
                <c:pt idx="74">
                  <c:v>72</c:v>
                </c:pt>
                <c:pt idx="75">
                  <c:v>73</c:v>
                </c:pt>
                <c:pt idx="76">
                  <c:v>74</c:v>
                </c:pt>
              </c:numCache>
            </c:numRef>
          </c:yVal>
          <c:smooth val="0"/>
          <c:extLst xmlns:c16r2="http://schemas.microsoft.com/office/drawing/2015/06/chart">
            <c:ext xmlns:c16="http://schemas.microsoft.com/office/drawing/2014/chart" uri="{C3380CC4-5D6E-409C-BE32-E72D297353CC}">
              <c16:uniqueId val="{00000000-E5FB-CB47-9F58-BB089091126A}"/>
            </c:ext>
          </c:extLst>
        </c:ser>
        <c:ser>
          <c:idx val="1"/>
          <c:order val="1"/>
          <c:tx>
            <c:strRef>
              <c:f>'Confidence and trust'!$G$3</c:f>
              <c:strCache>
                <c:ptCount val="1"/>
                <c:pt idx="0">
                  <c:v>No different</c:v>
                </c:pt>
              </c:strCache>
            </c:strRef>
          </c:tx>
          <c:spPr>
            <a:ln w="28575">
              <a:noFill/>
            </a:ln>
          </c:spPr>
          <c:marker>
            <c:symbol val="circle"/>
            <c:size val="5"/>
            <c:spPr>
              <a:solidFill>
                <a:schemeClr val="bg1">
                  <a:lumMod val="65000"/>
                </a:schemeClr>
              </a:solidFill>
              <a:ln>
                <a:noFill/>
              </a:ln>
            </c:spPr>
          </c:marker>
          <c:xVal>
            <c:numRef>
              <c:f>'Confidence and trust'!$L$2:$L$78</c:f>
              <c:numCache>
                <c:formatCode>General</c:formatCode>
                <c:ptCount val="77"/>
                <c:pt idx="0">
                  <c:v>-1</c:v>
                </c:pt>
                <c:pt idx="1">
                  <c:v>-1</c:v>
                </c:pt>
                <c:pt idx="2">
                  <c:v>-1</c:v>
                </c:pt>
                <c:pt idx="3">
                  <c:v>84</c:v>
                </c:pt>
                <c:pt idx="4">
                  <c:v>85</c:v>
                </c:pt>
                <c:pt idx="5">
                  <c:v>85</c:v>
                </c:pt>
                <c:pt idx="6">
                  <c:v>86</c:v>
                </c:pt>
                <c:pt idx="7">
                  <c:v>86</c:v>
                </c:pt>
                <c:pt idx="8">
                  <c:v>86</c:v>
                </c:pt>
                <c:pt idx="9">
                  <c:v>86</c:v>
                </c:pt>
                <c:pt idx="10">
                  <c:v>87</c:v>
                </c:pt>
                <c:pt idx="11">
                  <c:v>87</c:v>
                </c:pt>
                <c:pt idx="12">
                  <c:v>87</c:v>
                </c:pt>
                <c:pt idx="13">
                  <c:v>88</c:v>
                </c:pt>
                <c:pt idx="14">
                  <c:v>88</c:v>
                </c:pt>
                <c:pt idx="15">
                  <c:v>88</c:v>
                </c:pt>
                <c:pt idx="16">
                  <c:v>89</c:v>
                </c:pt>
                <c:pt idx="17">
                  <c:v>89</c:v>
                </c:pt>
                <c:pt idx="18">
                  <c:v>89</c:v>
                </c:pt>
                <c:pt idx="19">
                  <c:v>89</c:v>
                </c:pt>
                <c:pt idx="20">
                  <c:v>89</c:v>
                </c:pt>
                <c:pt idx="21">
                  <c:v>90</c:v>
                </c:pt>
                <c:pt idx="22">
                  <c:v>90</c:v>
                </c:pt>
                <c:pt idx="23">
                  <c:v>90</c:v>
                </c:pt>
                <c:pt idx="24">
                  <c:v>91</c:v>
                </c:pt>
                <c:pt idx="25">
                  <c:v>91</c:v>
                </c:pt>
                <c:pt idx="26">
                  <c:v>91</c:v>
                </c:pt>
                <c:pt idx="27">
                  <c:v>92</c:v>
                </c:pt>
                <c:pt idx="28">
                  <c:v>92</c:v>
                </c:pt>
                <c:pt idx="29">
                  <c:v>93</c:v>
                </c:pt>
                <c:pt idx="30">
                  <c:v>96</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'Confidence and trust'!$P$2:$P$78</c:f>
              <c:numCache>
                <c:formatCode>0</c:formatCode>
                <c:ptCount val="77"/>
                <c:pt idx="0">
                  <c:v>1</c:v>
                </c:pt>
                <c:pt idx="1">
                  <c:v>2</c:v>
                </c:pt>
                <c:pt idx="2">
                  <c:v>3</c:v>
                </c:pt>
                <c:pt idx="3">
                  <c:v>1</c:v>
                </c:pt>
                <c:pt idx="4">
                  <c:v>1</c:v>
                </c:pt>
                <c:pt idx="5">
                  <c:v>2</c:v>
                </c:pt>
                <c:pt idx="6">
                  <c:v>1</c:v>
                </c:pt>
                <c:pt idx="7">
                  <c:v>2</c:v>
                </c:pt>
                <c:pt idx="8">
                  <c:v>3</c:v>
                </c:pt>
                <c:pt idx="9">
                  <c:v>4</c:v>
                </c:pt>
                <c:pt idx="10">
                  <c:v>1</c:v>
                </c:pt>
                <c:pt idx="11">
                  <c:v>2</c:v>
                </c:pt>
                <c:pt idx="12">
                  <c:v>3</c:v>
                </c:pt>
                <c:pt idx="13">
                  <c:v>1</c:v>
                </c:pt>
                <c:pt idx="14">
                  <c:v>2</c:v>
                </c:pt>
                <c:pt idx="15">
                  <c:v>3</c:v>
                </c:pt>
                <c:pt idx="16">
                  <c:v>1</c:v>
                </c:pt>
                <c:pt idx="17">
                  <c:v>2</c:v>
                </c:pt>
                <c:pt idx="18">
                  <c:v>3</c:v>
                </c:pt>
                <c:pt idx="19">
                  <c:v>4</c:v>
                </c:pt>
                <c:pt idx="20">
                  <c:v>5</c:v>
                </c:pt>
                <c:pt idx="21">
                  <c:v>1</c:v>
                </c:pt>
                <c:pt idx="22">
                  <c:v>2</c:v>
                </c:pt>
                <c:pt idx="23">
                  <c:v>3</c:v>
                </c:pt>
                <c:pt idx="24">
                  <c:v>1</c:v>
                </c:pt>
                <c:pt idx="25">
                  <c:v>2</c:v>
                </c:pt>
                <c:pt idx="26">
                  <c:v>3</c:v>
                </c:pt>
                <c:pt idx="27">
                  <c:v>1</c:v>
                </c:pt>
                <c:pt idx="28">
                  <c:v>2</c:v>
                </c:pt>
                <c:pt idx="29">
                  <c:v>1</c:v>
                </c:pt>
                <c:pt idx="30">
                  <c:v>1</c:v>
                </c:pt>
                <c:pt idx="31">
                  <c:v>33</c:v>
                </c:pt>
                <c:pt idx="32">
                  <c:v>35</c:v>
                </c:pt>
                <c:pt idx="33">
                  <c:v>37</c:v>
                </c:pt>
                <c:pt idx="34">
                  <c:v>39</c:v>
                </c:pt>
                <c:pt idx="35">
                  <c:v>41</c:v>
                </c:pt>
                <c:pt idx="36">
                  <c:v>43</c:v>
                </c:pt>
                <c:pt idx="37">
                  <c:v>45</c:v>
                </c:pt>
                <c:pt idx="38">
                  <c:v>47</c:v>
                </c:pt>
                <c:pt idx="39">
                  <c:v>49</c:v>
                </c:pt>
                <c:pt idx="40">
                  <c:v>51</c:v>
                </c:pt>
                <c:pt idx="41">
                  <c:v>53</c:v>
                </c:pt>
                <c:pt idx="42">
                  <c:v>55</c:v>
                </c:pt>
                <c:pt idx="43">
                  <c:v>57</c:v>
                </c:pt>
                <c:pt idx="44">
                  <c:v>59</c:v>
                </c:pt>
                <c:pt idx="45">
                  <c:v>61</c:v>
                </c:pt>
                <c:pt idx="46">
                  <c:v>63</c:v>
                </c:pt>
                <c:pt idx="47">
                  <c:v>65</c:v>
                </c:pt>
                <c:pt idx="48">
                  <c:v>67</c:v>
                </c:pt>
                <c:pt idx="49">
                  <c:v>69</c:v>
                </c:pt>
                <c:pt idx="50">
                  <c:v>71</c:v>
                </c:pt>
                <c:pt idx="51">
                  <c:v>73</c:v>
                </c:pt>
                <c:pt idx="52">
                  <c:v>75</c:v>
                </c:pt>
                <c:pt idx="53">
                  <c:v>77</c:v>
                </c:pt>
                <c:pt idx="54">
                  <c:v>79</c:v>
                </c:pt>
                <c:pt idx="55">
                  <c:v>81</c:v>
                </c:pt>
                <c:pt idx="56">
                  <c:v>83</c:v>
                </c:pt>
                <c:pt idx="57">
                  <c:v>85</c:v>
                </c:pt>
                <c:pt idx="58">
                  <c:v>87</c:v>
                </c:pt>
                <c:pt idx="59">
                  <c:v>89</c:v>
                </c:pt>
                <c:pt idx="60">
                  <c:v>91</c:v>
                </c:pt>
                <c:pt idx="61">
                  <c:v>93</c:v>
                </c:pt>
                <c:pt idx="62">
                  <c:v>95</c:v>
                </c:pt>
                <c:pt idx="63">
                  <c:v>97</c:v>
                </c:pt>
                <c:pt idx="64">
                  <c:v>99</c:v>
                </c:pt>
                <c:pt idx="65">
                  <c:v>101</c:v>
                </c:pt>
                <c:pt idx="66">
                  <c:v>103</c:v>
                </c:pt>
                <c:pt idx="67">
                  <c:v>105</c:v>
                </c:pt>
                <c:pt idx="68">
                  <c:v>107</c:v>
                </c:pt>
                <c:pt idx="69">
                  <c:v>109</c:v>
                </c:pt>
                <c:pt idx="70">
                  <c:v>111</c:v>
                </c:pt>
                <c:pt idx="71">
                  <c:v>113</c:v>
                </c:pt>
                <c:pt idx="72">
                  <c:v>115</c:v>
                </c:pt>
                <c:pt idx="73">
                  <c:v>117</c:v>
                </c:pt>
                <c:pt idx="74">
                  <c:v>119</c:v>
                </c:pt>
                <c:pt idx="75">
                  <c:v>121</c:v>
                </c:pt>
                <c:pt idx="76">
                  <c:v>123</c:v>
                </c:pt>
              </c:numCache>
            </c:numRef>
          </c:yVal>
          <c:smooth val="0"/>
          <c:extLst xmlns:c16r2="http://schemas.microsoft.com/office/drawing/2015/06/chart">
            <c:ext xmlns:c16="http://schemas.microsoft.com/office/drawing/2014/chart" uri="{C3380CC4-5D6E-409C-BE32-E72D297353CC}">
              <c16:uniqueId val="{00000001-E5FB-CB47-9F58-BB089091126A}"/>
            </c:ext>
          </c:extLst>
        </c:ser>
        <c:ser>
          <c:idx val="2"/>
          <c:order val="2"/>
          <c:tx>
            <c:strRef>
              <c:f>'Confidence and trust'!$G$4</c:f>
              <c:strCache>
                <c:ptCount val="1"/>
                <c:pt idx="0">
                  <c:v>Higher than expected</c:v>
                </c:pt>
              </c:strCache>
            </c:strRef>
          </c:tx>
          <c:spPr>
            <a:ln w="28575">
              <a:noFill/>
            </a:ln>
          </c:spPr>
          <c:marker>
            <c:symbol val="circle"/>
            <c:size val="5"/>
            <c:spPr>
              <a:solidFill>
                <a:schemeClr val="accent4"/>
              </a:solidFill>
              <a:ln>
                <a:noFill/>
              </a:ln>
            </c:spPr>
          </c:marker>
          <c:xVal>
            <c:numRef>
              <c:f>'Confidence and trust'!$M$2:$M$78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92</c:v>
                </c:pt>
                <c:pt idx="32">
                  <c:v>93</c:v>
                </c:pt>
                <c:pt idx="33">
                  <c:v>93</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'Confidence and trust'!$Q$2:$Q$78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58</c:v>
                </c:pt>
                <c:pt idx="29">
                  <c:v>60</c:v>
                </c:pt>
                <c:pt idx="30">
                  <c:v>62</c:v>
                </c:pt>
                <c:pt idx="31">
                  <c:v>3</c:v>
                </c:pt>
                <c:pt idx="32">
                  <c:v>2</c:v>
                </c:pt>
                <c:pt idx="33">
                  <c:v>3</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E5FB-CB47-9F58-BB089091126A}"/>
            </c:ext>
          </c:extLst>
        </c:ser>
        <c:ser>
          <c:idx val="3"/>
          <c:order val="3"/>
          <c:tx>
            <c:strRef>
              <c:f>'Confidence and trust'!$G$7</c:f>
              <c:strCache>
                <c:ptCount val="1"/>
                <c:pt idx="0">
                  <c:v>NSW (87%)</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E5FB-CB47-9F58-BB089091126A}"/>
              </c:ext>
            </c:extLst>
          </c:dPt>
          <c:dLbls>
            <c:dLbl>
              <c:idx val="0"/>
              <c:tx>
                <c:rich>
                  <a:bodyPr/>
                  <a:lstStyle/>
                  <a:p>
                    <a:fld id="{220A0278-6466-4D73-BC64-A46A6A0E68DC}"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'Confidence and trust'!$I$7</c:f>
                <c:numCache>
                  <c:formatCode>General</c:formatCode>
                  <c:ptCount val="1"/>
                  <c:pt idx="0">
                    <c:v>7</c:v>
                  </c:pt>
                </c:numCache>
              </c:numRef>
            </c:minus>
            <c:spPr>
              <a:ln w="9525">
                <a:solidFill>
                  <a:schemeClr val="accent6"/>
                </a:solidFill>
              </a:ln>
            </c:spPr>
          </c:errBars>
          <c:xVal>
            <c:numRef>
              <c:f>'Confidence and trust'!$H$7</c:f>
              <c:numCache>
                <c:formatCode>0"%"</c:formatCode>
                <c:ptCount val="1"/>
                <c:pt idx="0">
                  <c:v>87.425506042411484</c:v>
                </c:pt>
              </c:numCache>
            </c:numRef>
          </c:xVal>
          <c:yVal>
            <c:numRef>
              <c:f>'Confidence and trust'!$I$7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E5FB-CB47-9F58-BB089091126A}"/>
            </c:ext>
            <c:ext xmlns:c15="http://schemas.microsoft.com/office/drawing/2012/chart" uri="{02D57815-91ED-43cb-92C2-25804820EDAC}">
              <c15:datalabelsRange>
                <c15:f>'Confidence and trust'!$G$7</c15:f>
                <c15:dlblRangeCache>
                  <c:ptCount val="1"/>
                  <c:pt idx="0">
                    <c:v>NSW (87%)</c:v>
                  </c:pt>
                </c15:dlblRangeCache>
              </c15:datalabelsRange>
            </c:ext>
          </c:extLst>
        </c:ser>
        <c:dLbls>
          <c:showLegendKey val="0"/>
          <c:showVal val="0"/>
          <c:showCatName val="0"/>
          <c:showSerName val="0"/>
          <c:showPercent val="0"/>
          <c:showBubbleSize val="0"/>
        </c:dLbls>
        <c:axId val="188174648"/>
        <c:axId val="188177392"/>
      </c:scatterChart>
      <c:valAx>
        <c:axId val="188174648"/>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8177392"/>
        <c:crosses val="autoZero"/>
        <c:crossBetween val="midCat"/>
        <c:majorUnit val="10"/>
        <c:minorUnit val="1"/>
      </c:valAx>
      <c:valAx>
        <c:axId val="188177392"/>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8174648"/>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59770382126588E-2"/>
          <c:y val="0.24361392305541144"/>
          <c:w val="0.93640229617873416"/>
          <c:h val="0.50287231047505876"/>
        </c:manualLayout>
      </c:layout>
      <c:barChart>
        <c:barDir val="bar"/>
        <c:grouping val="stacked"/>
        <c:varyColors val="0"/>
        <c:ser>
          <c:idx val="0"/>
          <c:order val="0"/>
          <c:tx>
            <c:strRef>
              <c:f>Sheet1!$B$1</c:f>
              <c:strCache>
                <c:ptCount val="1"/>
                <c:pt idx="0">
                  <c:v>Yes, definitely</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87.425506040000002</c:v>
                </c:pt>
              </c:numCache>
            </c:numRef>
          </c:val>
          <c:extLst xmlns:c16r2="http://schemas.microsoft.com/office/drawing/2015/06/chart">
            <c:ext xmlns:c16="http://schemas.microsoft.com/office/drawing/2014/chart" uri="{C3380CC4-5D6E-409C-BE32-E72D297353CC}">
              <c16:uniqueId val="{00000000-530D-4E4E-B8FA-F780DFE1BD72}"/>
            </c:ext>
          </c:extLst>
        </c:ser>
        <c:ser>
          <c:idx val="1"/>
          <c:order val="1"/>
          <c:tx>
            <c:strRef>
              <c:f>Sheet1!$C$1</c:f>
              <c:strCache>
                <c:ptCount val="1"/>
                <c:pt idx="0">
                  <c:v>Yes, to some extent</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11.815544920000001</c:v>
                </c:pt>
              </c:numCache>
            </c:numRef>
          </c:val>
          <c:extLst xmlns:c16r2="http://schemas.microsoft.com/office/drawing/2015/06/chart">
            <c:ext xmlns:c16="http://schemas.microsoft.com/office/drawing/2014/chart" uri="{C3380CC4-5D6E-409C-BE32-E72D297353CC}">
              <c16:uniqueId val="{00000001-530D-4E4E-B8FA-F780DFE1BD72}"/>
            </c:ext>
          </c:extLst>
        </c:ser>
        <c:ser>
          <c:idx val="2"/>
          <c:order val="2"/>
          <c:tx>
            <c:strRef>
              <c:f>Sheet1!$D$1</c:f>
              <c:strCache>
                <c:ptCount val="1"/>
                <c:pt idx="0">
                  <c:v>No</c:v>
                </c:pt>
              </c:strCache>
            </c:strRef>
          </c:tx>
          <c:spPr>
            <a:solidFill>
              <a:schemeClr val="accent5"/>
            </a:solidFill>
            <a:ln>
              <a:noFill/>
            </a:ln>
            <a:effectLst/>
          </c:spPr>
          <c:invertIfNegative val="0"/>
          <c:dLbls>
            <c:numFmt formatCode="[&lt;3]&quot;&quot;;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0.75894903300000005</c:v>
                </c:pt>
              </c:numCache>
            </c:numRef>
          </c:val>
          <c:extLst xmlns:c16r2="http://schemas.microsoft.com/office/drawing/2015/06/chart">
            <c:ext xmlns:c16="http://schemas.microsoft.com/office/drawing/2014/chart" uri="{C3380CC4-5D6E-409C-BE32-E72D297353CC}">
              <c16:uniqueId val="{00000002-530D-4E4E-B8FA-F780DFE1BD72}"/>
            </c:ext>
          </c:extLst>
        </c:ser>
        <c:dLbls>
          <c:showLegendKey val="0"/>
          <c:showVal val="0"/>
          <c:showCatName val="0"/>
          <c:showSerName val="0"/>
          <c:showPercent val="0"/>
          <c:showBubbleSize val="0"/>
        </c:dLbls>
        <c:gapWidth val="0"/>
        <c:overlap val="100"/>
        <c:axId val="188173080"/>
        <c:axId val="188175040"/>
      </c:barChart>
      <c:catAx>
        <c:axId val="188173080"/>
        <c:scaling>
          <c:orientation val="minMax"/>
        </c:scaling>
        <c:delete val="1"/>
        <c:axPos val="l"/>
        <c:numFmt formatCode="General" sourceLinked="1"/>
        <c:majorTickMark val="none"/>
        <c:minorTickMark val="none"/>
        <c:tickLblPos val="nextTo"/>
        <c:crossAx val="188175040"/>
        <c:crosses val="autoZero"/>
        <c:auto val="1"/>
        <c:lblAlgn val="ctr"/>
        <c:lblOffset val="100"/>
        <c:noMultiLvlLbl val="0"/>
      </c:catAx>
      <c:valAx>
        <c:axId val="188175040"/>
        <c:scaling>
          <c:orientation val="minMax"/>
          <c:max val="100"/>
          <c:min val="0"/>
        </c:scaling>
        <c:delete val="1"/>
        <c:axPos val="b"/>
        <c:numFmt formatCode="General" sourceLinked="1"/>
        <c:majorTickMark val="out"/>
        <c:minorTickMark val="none"/>
        <c:tickLblPos val="nextTo"/>
        <c:crossAx val="188173080"/>
        <c:crosses val="autoZero"/>
        <c:crossBetween val="between"/>
      </c:valAx>
      <c:spPr>
        <a:noFill/>
        <a:ln>
          <a:noFill/>
        </a:ln>
        <a:effectLst/>
      </c:spPr>
    </c:plotArea>
    <c:legend>
      <c:legendPos val="b"/>
      <c:layout>
        <c:manualLayout>
          <c:xMode val="edge"/>
          <c:yMode val="edge"/>
          <c:x val="5.6202621981583802E-2"/>
          <c:y val="1.5663296099853397E-2"/>
          <c:w val="0.34664450092909654"/>
          <c:h val="0.2217964243831223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0.68068663536262963"/>
        </c:manualLayout>
      </c:layout>
      <c:barChart>
        <c:barDir val="bar"/>
        <c:grouping val="stacked"/>
        <c:varyColors val="0"/>
        <c:ser>
          <c:idx val="0"/>
          <c:order val="0"/>
          <c:tx>
            <c:strRef>
              <c:f>Sheet1!$B$1</c:f>
              <c:strCache>
                <c:ptCount val="1"/>
                <c:pt idx="0">
                  <c:v>Yes</c:v>
                </c:pt>
              </c:strCache>
            </c:strRef>
          </c:tx>
          <c:spPr>
            <a:solidFill>
              <a:srgbClr val="6F3570"/>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8</c:v>
                </c:pt>
              </c:numCache>
            </c:numRef>
          </c:val>
          <c:extLst xmlns:c16r2="http://schemas.microsoft.com/office/drawing/2015/06/chart">
            <c:ext xmlns:c16="http://schemas.microsoft.com/office/drawing/2014/chart" uri="{C3380CC4-5D6E-409C-BE32-E72D297353CC}">
              <c16:uniqueId val="{00000000-C4D6-8341-A18C-BA6D333B381F}"/>
            </c:ext>
          </c:extLst>
        </c:ser>
        <c:ser>
          <c:idx val="1"/>
          <c:order val="1"/>
          <c:tx>
            <c:strRef>
              <c:f>Sheet1!$C$1</c:f>
              <c:strCache>
                <c:ptCount val="1"/>
                <c:pt idx="0">
                  <c:v>No</c:v>
                </c:pt>
              </c:strCache>
            </c:strRef>
          </c:tx>
          <c:spPr>
            <a:solidFill>
              <a:schemeClr val="bg2"/>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92</c:v>
                </c:pt>
              </c:numCache>
            </c:numRef>
          </c:val>
          <c:extLst xmlns:c16r2="http://schemas.microsoft.com/office/drawing/2015/06/chart">
            <c:ext xmlns:c16="http://schemas.microsoft.com/office/drawing/2014/chart" uri="{C3380CC4-5D6E-409C-BE32-E72D297353CC}">
              <c16:uniqueId val="{00000001-C4D6-8341-A18C-BA6D333B381F}"/>
            </c:ext>
          </c:extLst>
        </c:ser>
        <c:dLbls>
          <c:showLegendKey val="0"/>
          <c:showVal val="0"/>
          <c:showCatName val="0"/>
          <c:showSerName val="0"/>
          <c:showPercent val="0"/>
          <c:showBubbleSize val="0"/>
        </c:dLbls>
        <c:gapWidth val="10"/>
        <c:overlap val="100"/>
        <c:axId val="190987752"/>
        <c:axId val="190983440"/>
      </c:barChart>
      <c:catAx>
        <c:axId val="190987752"/>
        <c:scaling>
          <c:orientation val="minMax"/>
        </c:scaling>
        <c:delete val="1"/>
        <c:axPos val="l"/>
        <c:numFmt formatCode="General" sourceLinked="1"/>
        <c:majorTickMark val="none"/>
        <c:minorTickMark val="none"/>
        <c:tickLblPos val="nextTo"/>
        <c:crossAx val="190983440"/>
        <c:crosses val="autoZero"/>
        <c:auto val="1"/>
        <c:lblAlgn val="ctr"/>
        <c:lblOffset val="100"/>
        <c:noMultiLvlLbl val="0"/>
      </c:catAx>
      <c:valAx>
        <c:axId val="190983440"/>
        <c:scaling>
          <c:orientation val="minMax"/>
          <c:max val="100"/>
          <c:min val="0"/>
        </c:scaling>
        <c:delete val="1"/>
        <c:axPos val="b"/>
        <c:numFmt formatCode="General" sourceLinked="1"/>
        <c:majorTickMark val="none"/>
        <c:minorTickMark val="none"/>
        <c:tickLblPos val="nextTo"/>
        <c:crossAx val="190987752"/>
        <c:crosses val="autoZero"/>
        <c:crossBetween val="between"/>
      </c:valAx>
      <c:spPr>
        <a:noFill/>
        <a:ln w="25400">
          <a:noFill/>
        </a:ln>
        <a:effectLst/>
      </c:spPr>
    </c:plotArea>
    <c:legend>
      <c:legendPos val="b"/>
      <c:layout>
        <c:manualLayout>
          <c:xMode val="edge"/>
          <c:yMode val="edge"/>
          <c:x val="0.86371975392905231"/>
          <c:y val="0.6929623152065254"/>
          <c:w val="0.13436969438230564"/>
          <c:h val="0.30703768479347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'Had complications'!$G$2</c:f>
              <c:strCache>
                <c:ptCount val="1"/>
                <c:pt idx="0">
                  <c:v>Lower than expected</c:v>
                </c:pt>
              </c:strCache>
            </c:strRef>
          </c:tx>
          <c:spPr>
            <a:ln w="28575">
              <a:noFill/>
            </a:ln>
          </c:spPr>
          <c:marker>
            <c:symbol val="circle"/>
            <c:size val="5"/>
            <c:spPr>
              <a:solidFill>
                <a:schemeClr val="accent5"/>
              </a:solidFill>
              <a:ln>
                <a:noFill/>
              </a:ln>
            </c:spPr>
          </c:marker>
          <c:xVal>
            <c:numRef>
              <c:f>'Had complications'!$K$2:$K$78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'Had complications'!$O$2:$O$78</c:f>
              <c:numCache>
                <c:formatCode>0</c:formatCode>
                <c:ptCount val="7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numCache>
            </c:numRef>
          </c:yVal>
          <c:smooth val="0"/>
          <c:extLst xmlns:c16r2="http://schemas.microsoft.com/office/drawing/2015/06/chart">
            <c:ext xmlns:c16="http://schemas.microsoft.com/office/drawing/2014/chart" uri="{C3380CC4-5D6E-409C-BE32-E72D297353CC}">
              <c16:uniqueId val="{00000000-8267-FF44-9926-86F9F256C0A3}"/>
            </c:ext>
          </c:extLst>
        </c:ser>
        <c:ser>
          <c:idx val="1"/>
          <c:order val="1"/>
          <c:tx>
            <c:strRef>
              <c:f>'Had complications'!$G$3</c:f>
              <c:strCache>
                <c:ptCount val="1"/>
                <c:pt idx="0">
                  <c:v>No different</c:v>
                </c:pt>
              </c:strCache>
            </c:strRef>
          </c:tx>
          <c:spPr>
            <a:ln w="28575">
              <a:noFill/>
            </a:ln>
          </c:spPr>
          <c:marker>
            <c:symbol val="circle"/>
            <c:size val="5"/>
            <c:spPr>
              <a:solidFill>
                <a:schemeClr val="bg1">
                  <a:lumMod val="65000"/>
                </a:schemeClr>
              </a:solidFill>
              <a:ln>
                <a:noFill/>
              </a:ln>
            </c:spPr>
          </c:marker>
          <c:xVal>
            <c:numRef>
              <c:f>'Had complications'!$L$2:$L$78</c:f>
              <c:numCache>
                <c:formatCode>General</c:formatCode>
                <c:ptCount val="77"/>
                <c:pt idx="0">
                  <c:v>4</c:v>
                </c:pt>
                <c:pt idx="1">
                  <c:v>10</c:v>
                </c:pt>
                <c:pt idx="2">
                  <c:v>10</c:v>
                </c:pt>
                <c:pt idx="3">
                  <c:v>10</c:v>
                </c:pt>
                <c:pt idx="4">
                  <c:v>10</c:v>
                </c:pt>
                <c:pt idx="5">
                  <c:v>11</c:v>
                </c:pt>
                <c:pt idx="6">
                  <c:v>11</c:v>
                </c:pt>
                <c:pt idx="7">
                  <c:v>11</c:v>
                </c:pt>
                <c:pt idx="8">
                  <c:v>12</c:v>
                </c:pt>
                <c:pt idx="9">
                  <c:v>12</c:v>
                </c:pt>
                <c:pt idx="10">
                  <c:v>12</c:v>
                </c:pt>
                <c:pt idx="11">
                  <c:v>12</c:v>
                </c:pt>
                <c:pt idx="12">
                  <c:v>12</c:v>
                </c:pt>
                <c:pt idx="13">
                  <c:v>12</c:v>
                </c:pt>
                <c:pt idx="14">
                  <c:v>13</c:v>
                </c:pt>
                <c:pt idx="15">
                  <c:v>13</c:v>
                </c:pt>
                <c:pt idx="16">
                  <c:v>13</c:v>
                </c:pt>
                <c:pt idx="17">
                  <c:v>13</c:v>
                </c:pt>
                <c:pt idx="18">
                  <c:v>13</c:v>
                </c:pt>
                <c:pt idx="19">
                  <c:v>13</c:v>
                </c:pt>
                <c:pt idx="20">
                  <c:v>14</c:v>
                </c:pt>
                <c:pt idx="21">
                  <c:v>14</c:v>
                </c:pt>
                <c:pt idx="22">
                  <c:v>14</c:v>
                </c:pt>
                <c:pt idx="23">
                  <c:v>14</c:v>
                </c:pt>
                <c:pt idx="24">
                  <c:v>14</c:v>
                </c:pt>
                <c:pt idx="25">
                  <c:v>15</c:v>
                </c:pt>
                <c:pt idx="26">
                  <c:v>15</c:v>
                </c:pt>
                <c:pt idx="27">
                  <c:v>16</c:v>
                </c:pt>
                <c:pt idx="28">
                  <c:v>16</c:v>
                </c:pt>
                <c:pt idx="29">
                  <c:v>16</c:v>
                </c:pt>
                <c:pt idx="30">
                  <c:v>16</c:v>
                </c:pt>
                <c:pt idx="31">
                  <c:v>22</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'Had complications'!$P$2:$P$78</c:f>
              <c:numCache>
                <c:formatCode>0</c:formatCode>
                <c:ptCount val="77"/>
                <c:pt idx="0">
                  <c:v>1</c:v>
                </c:pt>
                <c:pt idx="1">
                  <c:v>1</c:v>
                </c:pt>
                <c:pt idx="2">
                  <c:v>2</c:v>
                </c:pt>
                <c:pt idx="3">
                  <c:v>3</c:v>
                </c:pt>
                <c:pt idx="4">
                  <c:v>4</c:v>
                </c:pt>
                <c:pt idx="5">
                  <c:v>1</c:v>
                </c:pt>
                <c:pt idx="6">
                  <c:v>2</c:v>
                </c:pt>
                <c:pt idx="7">
                  <c:v>3</c:v>
                </c:pt>
                <c:pt idx="8">
                  <c:v>1</c:v>
                </c:pt>
                <c:pt idx="9">
                  <c:v>2</c:v>
                </c:pt>
                <c:pt idx="10">
                  <c:v>3</c:v>
                </c:pt>
                <c:pt idx="11">
                  <c:v>4</c:v>
                </c:pt>
                <c:pt idx="12">
                  <c:v>5</c:v>
                </c:pt>
                <c:pt idx="13">
                  <c:v>6</c:v>
                </c:pt>
                <c:pt idx="14">
                  <c:v>1</c:v>
                </c:pt>
                <c:pt idx="15">
                  <c:v>2</c:v>
                </c:pt>
                <c:pt idx="16">
                  <c:v>3</c:v>
                </c:pt>
                <c:pt idx="17">
                  <c:v>4</c:v>
                </c:pt>
                <c:pt idx="18">
                  <c:v>5</c:v>
                </c:pt>
                <c:pt idx="19">
                  <c:v>6</c:v>
                </c:pt>
                <c:pt idx="20">
                  <c:v>1</c:v>
                </c:pt>
                <c:pt idx="21">
                  <c:v>2</c:v>
                </c:pt>
                <c:pt idx="22">
                  <c:v>3</c:v>
                </c:pt>
                <c:pt idx="23">
                  <c:v>4</c:v>
                </c:pt>
                <c:pt idx="24">
                  <c:v>5</c:v>
                </c:pt>
                <c:pt idx="25">
                  <c:v>1</c:v>
                </c:pt>
                <c:pt idx="26">
                  <c:v>2</c:v>
                </c:pt>
                <c:pt idx="27">
                  <c:v>1</c:v>
                </c:pt>
                <c:pt idx="28">
                  <c:v>2</c:v>
                </c:pt>
                <c:pt idx="29">
                  <c:v>3</c:v>
                </c:pt>
                <c:pt idx="30">
                  <c:v>4</c:v>
                </c:pt>
                <c:pt idx="31">
                  <c:v>1</c:v>
                </c:pt>
                <c:pt idx="32">
                  <c:v>34</c:v>
                </c:pt>
                <c:pt idx="33">
                  <c:v>36</c:v>
                </c:pt>
                <c:pt idx="34">
                  <c:v>38</c:v>
                </c:pt>
                <c:pt idx="35">
                  <c:v>40</c:v>
                </c:pt>
                <c:pt idx="36">
                  <c:v>42</c:v>
                </c:pt>
                <c:pt idx="37">
                  <c:v>44</c:v>
                </c:pt>
                <c:pt idx="38">
                  <c:v>46</c:v>
                </c:pt>
                <c:pt idx="39">
                  <c:v>48</c:v>
                </c:pt>
                <c:pt idx="40">
                  <c:v>50</c:v>
                </c:pt>
                <c:pt idx="41">
                  <c:v>52</c:v>
                </c:pt>
                <c:pt idx="42">
                  <c:v>54</c:v>
                </c:pt>
                <c:pt idx="43">
                  <c:v>56</c:v>
                </c:pt>
                <c:pt idx="44">
                  <c:v>58</c:v>
                </c:pt>
                <c:pt idx="45">
                  <c:v>60</c:v>
                </c:pt>
                <c:pt idx="46">
                  <c:v>62</c:v>
                </c:pt>
                <c:pt idx="47">
                  <c:v>64</c:v>
                </c:pt>
                <c:pt idx="48">
                  <c:v>66</c:v>
                </c:pt>
                <c:pt idx="49">
                  <c:v>68</c:v>
                </c:pt>
                <c:pt idx="50">
                  <c:v>70</c:v>
                </c:pt>
                <c:pt idx="51">
                  <c:v>72</c:v>
                </c:pt>
                <c:pt idx="52">
                  <c:v>74</c:v>
                </c:pt>
                <c:pt idx="53">
                  <c:v>76</c:v>
                </c:pt>
                <c:pt idx="54">
                  <c:v>78</c:v>
                </c:pt>
                <c:pt idx="55">
                  <c:v>80</c:v>
                </c:pt>
                <c:pt idx="56">
                  <c:v>82</c:v>
                </c:pt>
                <c:pt idx="57">
                  <c:v>84</c:v>
                </c:pt>
                <c:pt idx="58">
                  <c:v>86</c:v>
                </c:pt>
                <c:pt idx="59">
                  <c:v>88</c:v>
                </c:pt>
                <c:pt idx="60">
                  <c:v>90</c:v>
                </c:pt>
                <c:pt idx="61">
                  <c:v>92</c:v>
                </c:pt>
                <c:pt idx="62">
                  <c:v>94</c:v>
                </c:pt>
                <c:pt idx="63">
                  <c:v>96</c:v>
                </c:pt>
                <c:pt idx="64">
                  <c:v>98</c:v>
                </c:pt>
                <c:pt idx="65">
                  <c:v>100</c:v>
                </c:pt>
                <c:pt idx="66">
                  <c:v>102</c:v>
                </c:pt>
                <c:pt idx="67">
                  <c:v>104</c:v>
                </c:pt>
                <c:pt idx="68">
                  <c:v>106</c:v>
                </c:pt>
                <c:pt idx="69">
                  <c:v>108</c:v>
                </c:pt>
                <c:pt idx="70">
                  <c:v>110</c:v>
                </c:pt>
                <c:pt idx="71">
                  <c:v>112</c:v>
                </c:pt>
                <c:pt idx="72">
                  <c:v>114</c:v>
                </c:pt>
                <c:pt idx="73">
                  <c:v>116</c:v>
                </c:pt>
                <c:pt idx="74">
                  <c:v>118</c:v>
                </c:pt>
                <c:pt idx="75">
                  <c:v>120</c:v>
                </c:pt>
                <c:pt idx="76">
                  <c:v>122</c:v>
                </c:pt>
              </c:numCache>
            </c:numRef>
          </c:yVal>
          <c:smooth val="0"/>
          <c:extLst xmlns:c16r2="http://schemas.microsoft.com/office/drawing/2015/06/chart">
            <c:ext xmlns:c16="http://schemas.microsoft.com/office/drawing/2014/chart" uri="{C3380CC4-5D6E-409C-BE32-E72D297353CC}">
              <c16:uniqueId val="{00000001-8267-FF44-9926-86F9F256C0A3}"/>
            </c:ext>
          </c:extLst>
        </c:ser>
        <c:ser>
          <c:idx val="2"/>
          <c:order val="2"/>
          <c:tx>
            <c:strRef>
              <c:f>'Had complications'!$G$4</c:f>
              <c:strCache>
                <c:ptCount val="1"/>
                <c:pt idx="0">
                  <c:v>Higher than expected</c:v>
                </c:pt>
              </c:strCache>
            </c:strRef>
          </c:tx>
          <c:spPr>
            <a:ln w="28575">
              <a:noFill/>
            </a:ln>
          </c:spPr>
          <c:marker>
            <c:symbol val="circle"/>
            <c:size val="5"/>
            <c:spPr>
              <a:solidFill>
                <a:schemeClr val="accent4"/>
              </a:solidFill>
              <a:ln>
                <a:noFill/>
              </a:ln>
            </c:spPr>
          </c:marker>
          <c:xVal>
            <c:numRef>
              <c:f>'Had complications'!$M$2:$M$78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6</c:v>
                </c:pt>
                <c:pt idx="33">
                  <c:v>8</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'Had complications'!$Q$2:$Q$78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58</c:v>
                </c:pt>
                <c:pt idx="29">
                  <c:v>60</c:v>
                </c:pt>
                <c:pt idx="30">
                  <c:v>62</c:v>
                </c:pt>
                <c:pt idx="31">
                  <c:v>64</c:v>
                </c:pt>
                <c:pt idx="32">
                  <c:v>1</c:v>
                </c:pt>
                <c:pt idx="33">
                  <c:v>1</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8267-FF44-9926-86F9F256C0A3}"/>
            </c:ext>
          </c:extLst>
        </c:ser>
        <c:ser>
          <c:idx val="3"/>
          <c:order val="3"/>
          <c:tx>
            <c:strRef>
              <c:f>'Had complications'!$G$7</c:f>
              <c:strCache>
                <c:ptCount val="1"/>
                <c:pt idx="0">
                  <c:v>NSW (12%)</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8267-FF44-9926-86F9F256C0A3}"/>
              </c:ext>
            </c:extLst>
          </c:dPt>
          <c:dLbls>
            <c:dLbl>
              <c:idx val="0"/>
              <c:tx>
                <c:rich>
                  <a:bodyPr/>
                  <a:lstStyle/>
                  <a:p>
                    <a:fld id="{651AB7F2-D887-4CBE-8BF0-5BEF345FBA42}"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'Had complications'!$I$7</c:f>
                <c:numCache>
                  <c:formatCode>General</c:formatCode>
                  <c:ptCount val="1"/>
                  <c:pt idx="0">
                    <c:v>7</c:v>
                  </c:pt>
                </c:numCache>
              </c:numRef>
            </c:minus>
            <c:spPr>
              <a:ln w="9525">
                <a:solidFill>
                  <a:schemeClr val="accent6"/>
                </a:solidFill>
              </a:ln>
            </c:spPr>
          </c:errBars>
          <c:xVal>
            <c:numRef>
              <c:f>'Had complications'!$H$7</c:f>
              <c:numCache>
                <c:formatCode>0"%"</c:formatCode>
                <c:ptCount val="1"/>
                <c:pt idx="0">
                  <c:v>12.483438332119331</c:v>
                </c:pt>
              </c:numCache>
            </c:numRef>
          </c:xVal>
          <c:yVal>
            <c:numRef>
              <c:f>'Had complications'!$I$7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8267-FF44-9926-86F9F256C0A3}"/>
            </c:ext>
            <c:ext xmlns:c15="http://schemas.microsoft.com/office/drawing/2012/chart" uri="{02D57815-91ED-43cb-92C2-25804820EDAC}">
              <c15:datalabelsRange>
                <c15:f>'Had complications'!$G$7</c15:f>
                <c15:dlblRangeCache>
                  <c:ptCount val="1"/>
                  <c:pt idx="0">
                    <c:v>NSW (12%)</c:v>
                  </c:pt>
                </c15:dlblRangeCache>
              </c15:datalabelsRange>
            </c:ext>
          </c:extLst>
        </c:ser>
        <c:dLbls>
          <c:showLegendKey val="0"/>
          <c:showVal val="0"/>
          <c:showCatName val="0"/>
          <c:showSerName val="0"/>
          <c:showPercent val="0"/>
          <c:showBubbleSize val="0"/>
        </c:dLbls>
        <c:axId val="188170728"/>
        <c:axId val="188171904"/>
      </c:scatterChart>
      <c:valAx>
        <c:axId val="188170728"/>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8171904"/>
        <c:crosses val="autoZero"/>
        <c:crossBetween val="midCat"/>
        <c:majorUnit val="10"/>
        <c:minorUnit val="1"/>
      </c:valAx>
      <c:valAx>
        <c:axId val="188171904"/>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8170728"/>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17709905030849E-2"/>
          <c:y val="0.24316109422492402"/>
          <c:w val="0.93738229009496921"/>
          <c:h val="0.51293109637891021"/>
        </c:manualLayout>
      </c:layout>
      <c:barChart>
        <c:barDir val="bar"/>
        <c:grouping val="stacked"/>
        <c:varyColors val="0"/>
        <c:ser>
          <c:idx val="0"/>
          <c:order val="0"/>
          <c:tx>
            <c:strRef>
              <c:f>Sheet1!$B$1</c:f>
              <c:strCache>
                <c:ptCount val="1"/>
                <c:pt idx="0">
                  <c:v>Had complication</c:v>
                </c:pt>
              </c:strCache>
            </c:strRef>
          </c:tx>
          <c:spPr>
            <a:solidFill>
              <a:schemeClr val="accent5"/>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12.48343833</c:v>
                </c:pt>
              </c:numCache>
            </c:numRef>
          </c:val>
          <c:extLst xmlns:c16r2="http://schemas.microsoft.com/office/drawing/2015/06/chart">
            <c:ext xmlns:c16="http://schemas.microsoft.com/office/drawing/2014/chart" uri="{C3380CC4-5D6E-409C-BE32-E72D297353CC}">
              <c16:uniqueId val="{00000000-90E9-324E-AEB2-F8CB5F5DFB0E}"/>
            </c:ext>
          </c:extLst>
        </c:ser>
        <c:ser>
          <c:idx val="1"/>
          <c:order val="1"/>
          <c:tx>
            <c:strRef>
              <c:f>Sheet1!$C$1</c:f>
              <c:strCache>
                <c:ptCount val="1"/>
                <c:pt idx="0">
                  <c:v>None reported</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87.516561670000002</c:v>
                </c:pt>
              </c:numCache>
            </c:numRef>
          </c:val>
          <c:extLst xmlns:c16r2="http://schemas.microsoft.com/office/drawing/2015/06/chart">
            <c:ext xmlns:c16="http://schemas.microsoft.com/office/drawing/2014/chart" uri="{C3380CC4-5D6E-409C-BE32-E72D297353CC}">
              <c16:uniqueId val="{00000001-90E9-324E-AEB2-F8CB5F5DFB0E}"/>
            </c:ext>
          </c:extLst>
        </c:ser>
        <c:dLbls>
          <c:showLegendKey val="0"/>
          <c:showVal val="0"/>
          <c:showCatName val="0"/>
          <c:showSerName val="0"/>
          <c:showPercent val="0"/>
          <c:showBubbleSize val="0"/>
        </c:dLbls>
        <c:gapWidth val="0"/>
        <c:overlap val="100"/>
        <c:axId val="188175432"/>
        <c:axId val="188175824"/>
      </c:barChart>
      <c:catAx>
        <c:axId val="188175432"/>
        <c:scaling>
          <c:orientation val="minMax"/>
        </c:scaling>
        <c:delete val="1"/>
        <c:axPos val="l"/>
        <c:numFmt formatCode="General" sourceLinked="1"/>
        <c:majorTickMark val="none"/>
        <c:minorTickMark val="none"/>
        <c:tickLblPos val="nextTo"/>
        <c:crossAx val="188175824"/>
        <c:crosses val="autoZero"/>
        <c:auto val="1"/>
        <c:lblAlgn val="ctr"/>
        <c:lblOffset val="100"/>
        <c:noMultiLvlLbl val="0"/>
      </c:catAx>
      <c:valAx>
        <c:axId val="188175824"/>
        <c:scaling>
          <c:orientation val="minMax"/>
          <c:max val="100"/>
          <c:min val="0"/>
        </c:scaling>
        <c:delete val="1"/>
        <c:axPos val="b"/>
        <c:numFmt formatCode="General" sourceLinked="1"/>
        <c:majorTickMark val="none"/>
        <c:minorTickMark val="none"/>
        <c:tickLblPos val="nextTo"/>
        <c:crossAx val="188175432"/>
        <c:crosses val="autoZero"/>
        <c:crossBetween val="between"/>
      </c:valAx>
      <c:spPr>
        <a:noFill/>
        <a:ln>
          <a:noFill/>
        </a:ln>
        <a:effectLst/>
      </c:spPr>
    </c:plotArea>
    <c:legend>
      <c:legendPos val="b"/>
      <c:layout>
        <c:manualLayout>
          <c:xMode val="edge"/>
          <c:yMode val="edge"/>
          <c:x val="7.0812121641285588E-3"/>
          <c:y val="1.8770352820941631E-2"/>
          <c:w val="0.4854460877905824"/>
          <c:h val="0.2240566737668429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col"/>
        <c:grouping val="clustered"/>
        <c:varyColors val="0"/>
        <c:ser>
          <c:idx val="0"/>
          <c:order val="0"/>
          <c:tx>
            <c:strRef>
              <c:f>Sheet1!$B$1</c:f>
              <c:strCache>
                <c:ptCount val="1"/>
                <c:pt idx="0">
                  <c:v>Significantly lower than NSW</c:v>
                </c:pt>
              </c:strCache>
            </c:strRef>
          </c:tx>
          <c:spPr>
            <a:solidFill>
              <a:schemeClr val="accent5"/>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Campbelltown</c:v>
                </c:pt>
                <c:pt idx="1">
                  <c:v>Orange</c:v>
                </c:pt>
                <c:pt idx="2">
                  <c:v>Port Macquarie</c:v>
                </c:pt>
                <c:pt idx="3">
                  <c:v>Wollongong</c:v>
                </c:pt>
                <c:pt idx="4">
                  <c:v>Lismore</c:v>
                </c:pt>
                <c:pt idx="7">
                  <c:v>Royal North Shore</c:v>
                </c:pt>
                <c:pt idx="8">
                  <c:v>Concord</c:v>
                </c:pt>
                <c:pt idx="9">
                  <c:v>The Tweed</c:v>
                </c:pt>
                <c:pt idx="10">
                  <c:v>Bankstown-Lidcombe</c:v>
                </c:pt>
                <c:pt idx="11">
                  <c:v>Westmead</c:v>
                </c:pt>
              </c:strCache>
            </c:strRef>
          </c:cat>
          <c:val>
            <c:numRef>
              <c:f>Sheet1!$B$2:$B$13</c:f>
              <c:numCache>
                <c:formatCode>General</c:formatCode>
                <c:ptCount val="12"/>
                <c:pt idx="0">
                  <c:v>0</c:v>
                </c:pt>
                <c:pt idx="1">
                  <c:v>2</c:v>
                </c:pt>
                <c:pt idx="2">
                  <c:v>2</c:v>
                </c:pt>
                <c:pt idx="3">
                  <c:v>0</c:v>
                </c:pt>
                <c:pt idx="4">
                  <c:v>2</c:v>
                </c:pt>
                <c:pt idx="7">
                  <c:v>9</c:v>
                </c:pt>
                <c:pt idx="8">
                  <c:v>10</c:v>
                </c:pt>
                <c:pt idx="9">
                  <c:v>11</c:v>
                </c:pt>
                <c:pt idx="10">
                  <c:v>13</c:v>
                </c:pt>
                <c:pt idx="11">
                  <c:v>17</c:v>
                </c:pt>
              </c:numCache>
            </c:numRef>
          </c:val>
          <c:extLst xmlns:c16r2="http://schemas.microsoft.com/office/drawing/2015/06/chart">
            <c:ext xmlns:c16="http://schemas.microsoft.com/office/drawing/2014/chart" uri="{C3380CC4-5D6E-409C-BE32-E72D297353CC}">
              <c16:uniqueId val="{00000000-907A-AB48-915B-39D30672FEEA}"/>
            </c:ext>
          </c:extLst>
        </c:ser>
        <c:dLbls>
          <c:showLegendKey val="0"/>
          <c:showVal val="0"/>
          <c:showCatName val="0"/>
          <c:showSerName val="0"/>
          <c:showPercent val="0"/>
          <c:showBubbleSize val="0"/>
        </c:dLbls>
        <c:gapWidth val="40"/>
        <c:overlap val="-27"/>
        <c:axId val="322301120"/>
        <c:axId val="322309352"/>
      </c:barChart>
      <c:catAx>
        <c:axId val="322301120"/>
        <c:scaling>
          <c:orientation val="minMax"/>
        </c:scaling>
        <c:delete val="1"/>
        <c:axPos val="t"/>
        <c:numFmt formatCode="General" sourceLinked="1"/>
        <c:majorTickMark val="none"/>
        <c:minorTickMark val="none"/>
        <c:tickLblPos val="nextTo"/>
        <c:crossAx val="322309352"/>
        <c:crosses val="autoZero"/>
        <c:auto val="1"/>
        <c:lblAlgn val="ctr"/>
        <c:lblOffset val="100"/>
        <c:noMultiLvlLbl val="0"/>
      </c:catAx>
      <c:valAx>
        <c:axId val="322309352"/>
        <c:scaling>
          <c:orientation val="maxMin"/>
          <c:max val="24"/>
          <c:min val="0"/>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22301120"/>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col"/>
        <c:grouping val="clustered"/>
        <c:varyColors val="0"/>
        <c:ser>
          <c:idx val="0"/>
          <c:order val="0"/>
          <c:tx>
            <c:strRef>
              <c:f>Sheet1!$B$1</c:f>
              <c:strCache>
                <c:ptCount val="1"/>
                <c:pt idx="0">
                  <c:v>Significantly higher than NSW</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Campbelltown</c:v>
                </c:pt>
                <c:pt idx="1">
                  <c:v>Orange</c:v>
                </c:pt>
                <c:pt idx="2">
                  <c:v>Port Macquarie</c:v>
                </c:pt>
                <c:pt idx="3">
                  <c:v>Wollongong</c:v>
                </c:pt>
                <c:pt idx="4">
                  <c:v>Lismore</c:v>
                </c:pt>
                <c:pt idx="7">
                  <c:v>Royal North Shore</c:v>
                </c:pt>
                <c:pt idx="8">
                  <c:v>Concord</c:v>
                </c:pt>
                <c:pt idx="9">
                  <c:v>The Tweed</c:v>
                </c:pt>
                <c:pt idx="10">
                  <c:v>Bankstown-Lidcombe</c:v>
                </c:pt>
                <c:pt idx="11">
                  <c:v>Westmead</c:v>
                </c:pt>
              </c:strCache>
            </c:strRef>
          </c:cat>
          <c:val>
            <c:numRef>
              <c:f>Sheet1!$B$2:$B$13</c:f>
              <c:numCache>
                <c:formatCode>General</c:formatCode>
                <c:ptCount val="12"/>
                <c:pt idx="0">
                  <c:v>19</c:v>
                </c:pt>
                <c:pt idx="1">
                  <c:v>17</c:v>
                </c:pt>
                <c:pt idx="2">
                  <c:v>14</c:v>
                </c:pt>
                <c:pt idx="3">
                  <c:v>13</c:v>
                </c:pt>
                <c:pt idx="4">
                  <c:v>13</c:v>
                </c:pt>
                <c:pt idx="7">
                  <c:v>4</c:v>
                </c:pt>
                <c:pt idx="8">
                  <c:v>1</c:v>
                </c:pt>
                <c:pt idx="9">
                  <c:v>0</c:v>
                </c:pt>
                <c:pt idx="10">
                  <c:v>3</c:v>
                </c:pt>
                <c:pt idx="11">
                  <c:v>0</c:v>
                </c:pt>
              </c:numCache>
            </c:numRef>
          </c:val>
          <c:extLst xmlns:c16r2="http://schemas.microsoft.com/office/drawing/2015/06/chart">
            <c:ext xmlns:c16="http://schemas.microsoft.com/office/drawing/2014/chart" uri="{C3380CC4-5D6E-409C-BE32-E72D297353CC}">
              <c16:uniqueId val="{00000000-A7CC-BE4E-81BC-A6CC620FBE17}"/>
            </c:ext>
          </c:extLst>
        </c:ser>
        <c:dLbls>
          <c:showLegendKey val="0"/>
          <c:showVal val="0"/>
          <c:showCatName val="0"/>
          <c:showSerName val="0"/>
          <c:showPercent val="0"/>
          <c:showBubbleSize val="0"/>
        </c:dLbls>
        <c:gapWidth val="40"/>
        <c:overlap val="-27"/>
        <c:axId val="322303864"/>
        <c:axId val="322299160"/>
      </c:barChart>
      <c:catAx>
        <c:axId val="322303864"/>
        <c:scaling>
          <c:orientation val="minMax"/>
        </c:scaling>
        <c:delete val="1"/>
        <c:axPos val="b"/>
        <c:numFmt formatCode="General" sourceLinked="1"/>
        <c:majorTickMark val="none"/>
        <c:minorTickMark val="none"/>
        <c:tickLblPos val="nextTo"/>
        <c:crossAx val="322299160"/>
        <c:crosses val="autoZero"/>
        <c:auto val="1"/>
        <c:lblAlgn val="ctr"/>
        <c:lblOffset val="100"/>
        <c:noMultiLvlLbl val="0"/>
      </c:catAx>
      <c:valAx>
        <c:axId val="322299160"/>
        <c:scaling>
          <c:orientation val="minMax"/>
          <c:max val="24"/>
          <c:min val="0"/>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2230386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col"/>
        <c:grouping val="clustered"/>
        <c:varyColors val="0"/>
        <c:ser>
          <c:idx val="0"/>
          <c:order val="0"/>
          <c:tx>
            <c:strRef>
              <c:f>Sheet1!$B$1</c:f>
              <c:strCache>
                <c:ptCount val="1"/>
                <c:pt idx="0">
                  <c:v>Significantly higher than NSW</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Skin</c:v>
                </c:pt>
                <c:pt idx="1">
                  <c:v>Prostate</c:v>
                </c:pt>
                <c:pt idx="2">
                  <c:v>Blood</c:v>
                </c:pt>
                <c:pt idx="3">
                  <c:v>Upper Gastrointestinal</c:v>
                </c:pt>
                <c:pt idx="4">
                  <c:v>Lung</c:v>
                </c:pt>
                <c:pt idx="5">
                  <c:v>Head and neck</c:v>
                </c:pt>
                <c:pt idx="6">
                  <c:v>Breast</c:v>
                </c:pt>
                <c:pt idx="7">
                  <c:v>Bowel</c:v>
                </c:pt>
                <c:pt idx="8">
                  <c:v>Other</c:v>
                </c:pt>
                <c:pt idx="9">
                  <c:v>Gynaecological</c:v>
                </c:pt>
                <c:pt idx="10">
                  <c:v>Brain</c:v>
                </c:pt>
              </c:strCache>
            </c:strRef>
          </c:cat>
          <c:val>
            <c:numRef>
              <c:f>Sheet1!$B$2:$B$12</c:f>
              <c:numCache>
                <c:formatCode>General</c:formatCode>
                <c:ptCount val="11"/>
                <c:pt idx="0">
                  <c:v>16</c:v>
                </c:pt>
                <c:pt idx="1">
                  <c:v>16</c:v>
                </c:pt>
                <c:pt idx="2">
                  <c:v>6</c:v>
                </c:pt>
                <c:pt idx="3">
                  <c:v>2</c:v>
                </c:pt>
                <c:pt idx="4">
                  <c:v>2</c:v>
                </c:pt>
                <c:pt idx="5">
                  <c:v>1</c:v>
                </c:pt>
                <c:pt idx="6">
                  <c:v>1</c:v>
                </c:pt>
                <c:pt idx="7">
                  <c:v>0</c:v>
                </c:pt>
                <c:pt idx="8">
                  <c:v>0</c:v>
                </c:pt>
                <c:pt idx="9">
                  <c:v>0</c:v>
                </c:pt>
                <c:pt idx="10">
                  <c:v>0</c:v>
                </c:pt>
              </c:numCache>
            </c:numRef>
          </c:val>
          <c:extLst xmlns:c16r2="http://schemas.microsoft.com/office/drawing/2015/06/chart">
            <c:ext xmlns:c16="http://schemas.microsoft.com/office/drawing/2014/chart" uri="{C3380CC4-5D6E-409C-BE32-E72D297353CC}">
              <c16:uniqueId val="{00000000-49FD-204D-A1FA-641C0E8900E1}"/>
            </c:ext>
          </c:extLst>
        </c:ser>
        <c:dLbls>
          <c:showLegendKey val="0"/>
          <c:showVal val="0"/>
          <c:showCatName val="0"/>
          <c:showSerName val="0"/>
          <c:showPercent val="0"/>
          <c:showBubbleSize val="0"/>
        </c:dLbls>
        <c:gapWidth val="40"/>
        <c:overlap val="-27"/>
        <c:axId val="322307000"/>
        <c:axId val="322306216"/>
      </c:barChart>
      <c:catAx>
        <c:axId val="322307000"/>
        <c:scaling>
          <c:orientation val="minMax"/>
        </c:scaling>
        <c:delete val="1"/>
        <c:axPos val="b"/>
        <c:numFmt formatCode="General" sourceLinked="1"/>
        <c:majorTickMark val="out"/>
        <c:minorTickMark val="none"/>
        <c:tickLblPos val="nextTo"/>
        <c:crossAx val="322306216"/>
        <c:crosses val="autoZero"/>
        <c:auto val="1"/>
        <c:lblAlgn val="ctr"/>
        <c:lblOffset val="100"/>
        <c:noMultiLvlLbl val="0"/>
      </c:catAx>
      <c:valAx>
        <c:axId val="322306216"/>
        <c:scaling>
          <c:orientation val="minMax"/>
          <c:max val="24"/>
          <c:min val="0"/>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22307000"/>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col"/>
        <c:grouping val="clustered"/>
        <c:varyColors val="0"/>
        <c:ser>
          <c:idx val="0"/>
          <c:order val="0"/>
          <c:tx>
            <c:strRef>
              <c:f>Sheet1!$B$1</c:f>
              <c:strCache>
                <c:ptCount val="1"/>
                <c:pt idx="0">
                  <c:v>Significantly lower than NSW</c:v>
                </c:pt>
              </c:strCache>
            </c:strRef>
          </c:tx>
          <c:spPr>
            <a:solidFill>
              <a:schemeClr val="accent5"/>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Bowel</c:v>
                </c:pt>
                <c:pt idx="1">
                  <c:v>Other</c:v>
                </c:pt>
                <c:pt idx="2">
                  <c:v>Gynaecological</c:v>
                </c:pt>
                <c:pt idx="3">
                  <c:v>Brain</c:v>
                </c:pt>
                <c:pt idx="4">
                  <c:v>Head and neck</c:v>
                </c:pt>
                <c:pt idx="5">
                  <c:v>Breast</c:v>
                </c:pt>
                <c:pt idx="6">
                  <c:v>Upper Gastrointestinal</c:v>
                </c:pt>
                <c:pt idx="7">
                  <c:v>Lung</c:v>
                </c:pt>
                <c:pt idx="8">
                  <c:v>Blood</c:v>
                </c:pt>
                <c:pt idx="9">
                  <c:v>Skin</c:v>
                </c:pt>
                <c:pt idx="10">
                  <c:v>Prostate</c:v>
                </c:pt>
              </c:strCache>
            </c:strRef>
          </c:cat>
          <c:val>
            <c:numRef>
              <c:f>Sheet1!$B$2:$B$12</c:f>
              <c:numCache>
                <c:formatCode>General</c:formatCode>
                <c:ptCount val="11"/>
                <c:pt idx="0">
                  <c:v>1</c:v>
                </c:pt>
                <c:pt idx="1">
                  <c:v>2</c:v>
                </c:pt>
                <c:pt idx="2">
                  <c:v>1</c:v>
                </c:pt>
                <c:pt idx="3">
                  <c:v>0</c:v>
                </c:pt>
                <c:pt idx="4">
                  <c:v>1</c:v>
                </c:pt>
                <c:pt idx="5">
                  <c:v>1</c:v>
                </c:pt>
                <c:pt idx="6">
                  <c:v>13</c:v>
                </c:pt>
                <c:pt idx="7">
                  <c:v>0</c:v>
                </c:pt>
                <c:pt idx="8">
                  <c:v>1</c:v>
                </c:pt>
                <c:pt idx="9">
                  <c:v>2</c:v>
                </c:pt>
                <c:pt idx="10">
                  <c:v>3</c:v>
                </c:pt>
              </c:numCache>
            </c:numRef>
          </c:val>
          <c:extLst xmlns:c16r2="http://schemas.microsoft.com/office/drawing/2015/06/chart">
            <c:ext xmlns:c16="http://schemas.microsoft.com/office/drawing/2014/chart" uri="{C3380CC4-5D6E-409C-BE32-E72D297353CC}">
              <c16:uniqueId val="{00000000-D52B-A84C-A580-6D691E03393B}"/>
            </c:ext>
          </c:extLst>
        </c:ser>
        <c:dLbls>
          <c:showLegendKey val="0"/>
          <c:showVal val="0"/>
          <c:showCatName val="0"/>
          <c:showSerName val="0"/>
          <c:showPercent val="0"/>
          <c:showBubbleSize val="0"/>
        </c:dLbls>
        <c:gapWidth val="40"/>
        <c:overlap val="-27"/>
        <c:axId val="322308568"/>
        <c:axId val="322298768"/>
      </c:barChart>
      <c:catAx>
        <c:axId val="322308568"/>
        <c:scaling>
          <c:orientation val="minMax"/>
        </c:scaling>
        <c:delete val="1"/>
        <c:axPos val="t"/>
        <c:numFmt formatCode="General" sourceLinked="1"/>
        <c:majorTickMark val="out"/>
        <c:minorTickMark val="none"/>
        <c:tickLblPos val="nextTo"/>
        <c:crossAx val="322298768"/>
        <c:crosses val="autoZero"/>
        <c:auto val="1"/>
        <c:lblAlgn val="ctr"/>
        <c:lblOffset val="100"/>
        <c:noMultiLvlLbl val="0"/>
      </c:catAx>
      <c:valAx>
        <c:axId val="322298768"/>
        <c:scaling>
          <c:orientation val="maxMin"/>
          <c:max val="24"/>
          <c:min val="0"/>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2230856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419621162472619"/>
          <c:y val="0.11550833923537336"/>
          <c:w val="0.41568226081021059"/>
          <c:h val="0.72435593698935785"/>
        </c:manualLayout>
      </c:layout>
      <c:scatterChart>
        <c:scatterStyle val="lineMarker"/>
        <c:varyColors val="0"/>
        <c:ser>
          <c:idx val="1"/>
          <c:order val="0"/>
          <c:tx>
            <c:strRef>
              <c:f>Sheet1!$G$1</c:f>
              <c:strCache>
                <c:ptCount val="1"/>
                <c:pt idx="0">
                  <c:v>Bowel</c:v>
                </c:pt>
              </c:strCache>
            </c:strRef>
          </c:tx>
          <c:spPr>
            <a:ln w="28575" cap="rnd">
              <a:noFill/>
              <a:round/>
            </a:ln>
            <a:effectLst/>
          </c:spPr>
          <c:marker>
            <c:symbol val="plus"/>
            <c:size val="6"/>
            <c:spPr>
              <a:noFill/>
              <a:ln w="9525">
                <a:solidFill>
                  <a:srgbClr val="6F3570"/>
                </a:solidFill>
              </a:ln>
              <a:effectLst/>
            </c:spPr>
          </c:marker>
          <c:xVal>
            <c:numRef>
              <c:f>Sheet1!$G$2:$G$14</c:f>
              <c:numCache>
                <c:formatCode>0</c:formatCode>
                <c:ptCount val="13"/>
                <c:pt idx="0">
                  <c:v>85.864063962536704</c:v>
                </c:pt>
                <c:pt idx="1">
                  <c:v>93.561413408736655</c:v>
                </c:pt>
                <c:pt idx="2" formatCode="General">
                  <c:v>9.3493154899214765</c:v>
                </c:pt>
                <c:pt idx="3">
                  <c:v>55.201361292095505</c:v>
                </c:pt>
                <c:pt idx="4">
                  <c:v>42.67801756211135</c:v>
                </c:pt>
                <c:pt idx="5">
                  <c:v>91.954809862351041</c:v>
                </c:pt>
                <c:pt idx="6">
                  <c:v>72.33182727077569</c:v>
                </c:pt>
                <c:pt idx="7">
                  <c:v>78.073499215113557</c:v>
                </c:pt>
                <c:pt idx="8">
                  <c:v>61.648848833387795</c:v>
                </c:pt>
                <c:pt idx="9">
                  <c:v>76.032044189179771</c:v>
                </c:pt>
                <c:pt idx="10">
                  <c:v>97.335532748671966</c:v>
                </c:pt>
                <c:pt idx="11">
                  <c:v>87.205327347626749</c:v>
                </c:pt>
                <c:pt idx="12" formatCode="General">
                  <c:v>15.51</c:v>
                </c:pt>
              </c:numCache>
            </c:numRef>
          </c:xVal>
          <c:yVal>
            <c:numRef>
              <c:f>Sheet1!$F$2:$F$14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yVal>
          <c:smooth val="0"/>
          <c:extLst xmlns:c16r2="http://schemas.microsoft.com/office/drawing/2015/06/chart">
            <c:ext xmlns:c16="http://schemas.microsoft.com/office/drawing/2014/chart" uri="{C3380CC4-5D6E-409C-BE32-E72D297353CC}">
              <c16:uniqueId val="{00000000-B8BD-744E-AEA4-D6B58F1E502F}"/>
            </c:ext>
          </c:extLst>
        </c:ser>
        <c:ser>
          <c:idx val="2"/>
          <c:order val="1"/>
          <c:tx>
            <c:strRef>
              <c:f>Sheet1!$H$1</c:f>
              <c:strCache>
                <c:ptCount val="1"/>
                <c:pt idx="0">
                  <c:v>Breast</c:v>
                </c:pt>
              </c:strCache>
            </c:strRef>
          </c:tx>
          <c:spPr>
            <a:ln w="28575" cap="rnd">
              <a:noFill/>
              <a:round/>
            </a:ln>
            <a:effectLst/>
          </c:spPr>
          <c:marker>
            <c:symbol val="square"/>
            <c:size val="6"/>
            <c:spPr>
              <a:noFill/>
              <a:ln w="9525">
                <a:solidFill>
                  <a:srgbClr val="6F3570"/>
                </a:solidFill>
              </a:ln>
              <a:effectLst/>
            </c:spPr>
          </c:marker>
          <c:xVal>
            <c:numRef>
              <c:f>Sheet1!$H$2:$H$14</c:f>
              <c:numCache>
                <c:formatCode>0</c:formatCode>
                <c:ptCount val="13"/>
                <c:pt idx="0">
                  <c:v>81.674684629249214</c:v>
                </c:pt>
                <c:pt idx="1">
                  <c:v>90.43218467190809</c:v>
                </c:pt>
                <c:pt idx="2" formatCode="General">
                  <c:v>13.415384968094029</c:v>
                </c:pt>
                <c:pt idx="3">
                  <c:v>52.751078652815188</c:v>
                </c:pt>
                <c:pt idx="4">
                  <c:v>34.576956918194028</c:v>
                </c:pt>
                <c:pt idx="5">
                  <c:v>90.397717508157172</c:v>
                </c:pt>
                <c:pt idx="6">
                  <c:v>74.514996153852664</c:v>
                </c:pt>
                <c:pt idx="7">
                  <c:v>76.255091233189745</c:v>
                </c:pt>
                <c:pt idx="8">
                  <c:v>64.343194150440027</c:v>
                </c:pt>
                <c:pt idx="9">
                  <c:v>68.900140850354958</c:v>
                </c:pt>
                <c:pt idx="10">
                  <c:v>93.636031125044227</c:v>
                </c:pt>
                <c:pt idx="11">
                  <c:v>84.088101339984306</c:v>
                </c:pt>
                <c:pt idx="12" formatCode="General">
                  <c:v>13.62</c:v>
                </c:pt>
              </c:numCache>
            </c:numRef>
          </c:xVal>
          <c:yVal>
            <c:numRef>
              <c:f>Sheet1!$F$2:$F$14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yVal>
          <c:smooth val="0"/>
          <c:extLst xmlns:c16r2="http://schemas.microsoft.com/office/drawing/2015/06/chart">
            <c:ext xmlns:c16="http://schemas.microsoft.com/office/drawing/2014/chart" uri="{C3380CC4-5D6E-409C-BE32-E72D297353CC}">
              <c16:uniqueId val="{00000001-B8BD-744E-AEA4-D6B58F1E502F}"/>
            </c:ext>
          </c:extLst>
        </c:ser>
        <c:ser>
          <c:idx val="3"/>
          <c:order val="2"/>
          <c:tx>
            <c:strRef>
              <c:f>Sheet1!$I$1</c:f>
              <c:strCache>
                <c:ptCount val="1"/>
                <c:pt idx="0">
                  <c:v>Lung</c:v>
                </c:pt>
              </c:strCache>
            </c:strRef>
          </c:tx>
          <c:spPr>
            <a:ln w="28575" cap="rnd">
              <a:noFill/>
              <a:round/>
            </a:ln>
            <a:effectLst/>
          </c:spPr>
          <c:marker>
            <c:symbol val="triangle"/>
            <c:size val="6"/>
            <c:spPr>
              <a:noFill/>
              <a:ln w="9525">
                <a:solidFill>
                  <a:srgbClr val="6F3570"/>
                </a:solidFill>
              </a:ln>
              <a:effectLst/>
            </c:spPr>
          </c:marker>
          <c:xVal>
            <c:numRef>
              <c:f>Sheet1!$I$2:$I$14</c:f>
              <c:numCache>
                <c:formatCode>0</c:formatCode>
                <c:ptCount val="13"/>
                <c:pt idx="0">
                  <c:v>86.219314411334054</c:v>
                </c:pt>
                <c:pt idx="1">
                  <c:v>91.27738262309073</c:v>
                </c:pt>
                <c:pt idx="2" formatCode="General">
                  <c:v>4.8541777965954465</c:v>
                </c:pt>
                <c:pt idx="3">
                  <c:v>45.740424529025319</c:v>
                </c:pt>
                <c:pt idx="4">
                  <c:v>46.188289295043418</c:v>
                </c:pt>
                <c:pt idx="5">
                  <c:v>90.546447283460623</c:v>
                </c:pt>
                <c:pt idx="6">
                  <c:v>76.942346444703986</c:v>
                </c:pt>
                <c:pt idx="7">
                  <c:v>76.266086549584855</c:v>
                </c:pt>
                <c:pt idx="8">
                  <c:v>60.808063229750843</c:v>
                </c:pt>
                <c:pt idx="9">
                  <c:v>76.436322191129975</c:v>
                </c:pt>
                <c:pt idx="10">
                  <c:v>95.704761337792974</c:v>
                </c:pt>
                <c:pt idx="11">
                  <c:v>85.507161323623066</c:v>
                </c:pt>
                <c:pt idx="12" formatCode="General">
                  <c:v>13.25</c:v>
                </c:pt>
              </c:numCache>
            </c:numRef>
          </c:xVal>
          <c:yVal>
            <c:numRef>
              <c:f>Sheet1!$F$2:$F$14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yVal>
          <c:smooth val="0"/>
          <c:extLst xmlns:c16r2="http://schemas.microsoft.com/office/drawing/2015/06/chart">
            <c:ext xmlns:c16="http://schemas.microsoft.com/office/drawing/2014/chart" uri="{C3380CC4-5D6E-409C-BE32-E72D297353CC}">
              <c16:uniqueId val="{00000002-B8BD-744E-AEA4-D6B58F1E502F}"/>
            </c:ext>
          </c:extLst>
        </c:ser>
        <c:ser>
          <c:idx val="4"/>
          <c:order val="3"/>
          <c:tx>
            <c:strRef>
              <c:f>Sheet1!$J$1</c:f>
              <c:strCache>
                <c:ptCount val="1"/>
                <c:pt idx="0">
                  <c:v>Prostate</c:v>
                </c:pt>
              </c:strCache>
            </c:strRef>
          </c:tx>
          <c:spPr>
            <a:ln w="28575" cap="rnd">
              <a:noFill/>
              <a:round/>
            </a:ln>
            <a:effectLst/>
          </c:spPr>
          <c:marker>
            <c:symbol val="circle"/>
            <c:size val="6"/>
            <c:spPr>
              <a:noFill/>
              <a:ln w="9525">
                <a:solidFill>
                  <a:srgbClr val="6F3570"/>
                </a:solidFill>
              </a:ln>
              <a:effectLst/>
            </c:spPr>
          </c:marker>
          <c:xVal>
            <c:numRef>
              <c:f>Sheet1!$J$2:$J$14</c:f>
              <c:numCache>
                <c:formatCode>0</c:formatCode>
                <c:ptCount val="13"/>
                <c:pt idx="0">
                  <c:v>87.810421416919212</c:v>
                </c:pt>
                <c:pt idx="1">
                  <c:v>94.379721523233755</c:v>
                </c:pt>
                <c:pt idx="2" formatCode="General">
                  <c:v>9.5325513709657805</c:v>
                </c:pt>
                <c:pt idx="3">
                  <c:v>57.96423022040873</c:v>
                </c:pt>
                <c:pt idx="4">
                  <c:v>40.8901158363172</c:v>
                </c:pt>
                <c:pt idx="5">
                  <c:v>93.857389212283266</c:v>
                </c:pt>
                <c:pt idx="6">
                  <c:v>76.410648403855063</c:v>
                </c:pt>
                <c:pt idx="7">
                  <c:v>83.91231655715363</c:v>
                </c:pt>
                <c:pt idx="8">
                  <c:v>67.454095052359335</c:v>
                </c:pt>
                <c:pt idx="9">
                  <c:v>65.063427624013187</c:v>
                </c:pt>
                <c:pt idx="10">
                  <c:v>96.899905463067697</c:v>
                </c:pt>
                <c:pt idx="11">
                  <c:v>90.844046314274891</c:v>
                </c:pt>
                <c:pt idx="12" formatCode="General">
                  <c:v>7.76</c:v>
                </c:pt>
              </c:numCache>
            </c:numRef>
          </c:xVal>
          <c:yVal>
            <c:numRef>
              <c:f>Sheet1!$F$2:$F$14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yVal>
          <c:smooth val="0"/>
          <c:extLst xmlns:c16r2="http://schemas.microsoft.com/office/drawing/2015/06/chart">
            <c:ext xmlns:c16="http://schemas.microsoft.com/office/drawing/2014/chart" uri="{C3380CC4-5D6E-409C-BE32-E72D297353CC}">
              <c16:uniqueId val="{00000003-B8BD-744E-AEA4-D6B58F1E502F}"/>
            </c:ext>
          </c:extLst>
        </c:ser>
        <c:dLbls>
          <c:showLegendKey val="0"/>
          <c:showVal val="0"/>
          <c:showCatName val="0"/>
          <c:showSerName val="0"/>
          <c:showPercent val="0"/>
          <c:showBubbleSize val="0"/>
        </c:dLbls>
        <c:axId val="187752992"/>
        <c:axId val="187757696"/>
      </c:scatterChart>
      <c:valAx>
        <c:axId val="187752992"/>
        <c:scaling>
          <c:orientation val="minMax"/>
          <c:max val="100"/>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 of patients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 sourceLinked="1"/>
        <c:majorTickMark val="out"/>
        <c:minorTickMark val="none"/>
        <c:tickLblPos val="nextTo"/>
        <c:spPr>
          <a:noFill/>
          <a:ln w="6350" cap="flat" cmpd="sng" algn="ctr">
            <a:solidFill>
              <a:schemeClr val="tx2"/>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7757696"/>
        <c:crosses val="max"/>
        <c:crossBetween val="midCat"/>
        <c:majorUnit val="10"/>
      </c:valAx>
      <c:valAx>
        <c:axId val="187757696"/>
        <c:scaling>
          <c:orientation val="maxMin"/>
          <c:max val="13.5"/>
          <c:min val="0.5"/>
        </c:scaling>
        <c:delete val="0"/>
        <c:axPos val="l"/>
        <c:numFmt formatCode="General" sourceLinked="1"/>
        <c:majorTickMark val="none"/>
        <c:minorTickMark val="none"/>
        <c:tickLblPos val="none"/>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7752992"/>
        <c:crosses val="autoZero"/>
        <c:crossBetween val="midCat"/>
        <c:majorUnit val="1"/>
      </c:valAx>
      <c:spPr>
        <a:noFill/>
        <a:ln>
          <a:noFill/>
        </a:ln>
        <a:effectLst/>
      </c:spPr>
    </c:plotArea>
    <c:legend>
      <c:legendPos val="b"/>
      <c:layout>
        <c:manualLayout>
          <c:xMode val="edge"/>
          <c:yMode val="edge"/>
          <c:x val="0.714031848480702"/>
          <c:y val="6.9581807081807084E-2"/>
          <c:w val="0.24653498896772699"/>
          <c:h val="4.599473443223442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000">
          <a:solidFill>
            <a:schemeClr val="tx1"/>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0.68068663536262963"/>
        </c:manualLayout>
      </c:layout>
      <c:barChart>
        <c:barDir val="bar"/>
        <c:grouping val="stacked"/>
        <c:varyColors val="0"/>
        <c:ser>
          <c:idx val="0"/>
          <c:order val="0"/>
          <c:tx>
            <c:strRef>
              <c:f>Sheet1!$B$1</c:f>
              <c:strCache>
                <c:ptCount val="1"/>
                <c:pt idx="0">
                  <c:v>Yes</c:v>
                </c:pt>
              </c:strCache>
            </c:strRef>
          </c:tx>
          <c:spPr>
            <a:solidFill>
              <a:srgbClr val="6F3570"/>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87</c:v>
                </c:pt>
              </c:numCache>
            </c:numRef>
          </c:val>
          <c:extLst xmlns:c16r2="http://schemas.microsoft.com/office/drawing/2015/06/chart">
            <c:ext xmlns:c16="http://schemas.microsoft.com/office/drawing/2014/chart" uri="{C3380CC4-5D6E-409C-BE32-E72D297353CC}">
              <c16:uniqueId val="{00000000-4803-4B44-BE45-F1004ADA0860}"/>
            </c:ext>
          </c:extLst>
        </c:ser>
        <c:ser>
          <c:idx val="1"/>
          <c:order val="1"/>
          <c:tx>
            <c:strRef>
              <c:f>Sheet1!$C$1</c:f>
              <c:strCache>
                <c:ptCount val="1"/>
                <c:pt idx="0">
                  <c:v>No</c:v>
                </c:pt>
              </c:strCache>
            </c:strRef>
          </c:tx>
          <c:spPr>
            <a:solidFill>
              <a:schemeClr val="bg2"/>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11</c:v>
                </c:pt>
              </c:numCache>
            </c:numRef>
          </c:val>
          <c:extLst xmlns:c16r2="http://schemas.microsoft.com/office/drawing/2015/06/chart">
            <c:ext xmlns:c16="http://schemas.microsoft.com/office/drawing/2014/chart" uri="{C3380CC4-5D6E-409C-BE32-E72D297353CC}">
              <c16:uniqueId val="{00000001-4803-4B44-BE45-F1004ADA0860}"/>
            </c:ext>
          </c:extLst>
        </c:ser>
        <c:ser>
          <c:idx val="2"/>
          <c:order val="2"/>
          <c:tx>
            <c:strRef>
              <c:f>Sheet1!$D$1</c:f>
              <c:strCache>
                <c:ptCount val="1"/>
                <c:pt idx="0">
                  <c:v>Missing</c:v>
                </c:pt>
              </c:strCache>
            </c:strRef>
          </c:tx>
          <c:spPr>
            <a:solidFill>
              <a:schemeClr val="tx1"/>
            </a:solidFill>
            <a:ln>
              <a:noFill/>
            </a:ln>
            <a:effectLst/>
          </c:spPr>
          <c:invertIfNegative val="0"/>
          <c:cat>
            <c:numRef>
              <c:f>Sheet1!$A$2</c:f>
              <c:numCache>
                <c:formatCode>General</c:formatCode>
                <c:ptCount val="1"/>
              </c:numCache>
            </c:numRef>
          </c:cat>
          <c:val>
            <c:numRef>
              <c:f>Sheet1!$D$2</c:f>
              <c:numCache>
                <c:formatCode>General</c:formatCode>
                <c:ptCount val="1"/>
                <c:pt idx="0">
                  <c:v>2</c:v>
                </c:pt>
              </c:numCache>
            </c:numRef>
          </c:val>
          <c:extLst xmlns:c16r2="http://schemas.microsoft.com/office/drawing/2015/06/chart">
            <c:ext xmlns:c16="http://schemas.microsoft.com/office/drawing/2014/chart" uri="{C3380CC4-5D6E-409C-BE32-E72D297353CC}">
              <c16:uniqueId val="{00000002-4803-4B44-BE45-F1004ADA0860}"/>
            </c:ext>
          </c:extLst>
        </c:ser>
        <c:dLbls>
          <c:showLegendKey val="0"/>
          <c:showVal val="0"/>
          <c:showCatName val="0"/>
          <c:showSerName val="0"/>
          <c:showPercent val="0"/>
          <c:showBubbleSize val="0"/>
        </c:dLbls>
        <c:gapWidth val="10"/>
        <c:overlap val="100"/>
        <c:axId val="187754560"/>
        <c:axId val="187757304"/>
      </c:barChart>
      <c:catAx>
        <c:axId val="187754560"/>
        <c:scaling>
          <c:orientation val="minMax"/>
        </c:scaling>
        <c:delete val="1"/>
        <c:axPos val="l"/>
        <c:numFmt formatCode="General" sourceLinked="1"/>
        <c:majorTickMark val="none"/>
        <c:minorTickMark val="none"/>
        <c:tickLblPos val="nextTo"/>
        <c:crossAx val="187757304"/>
        <c:crosses val="autoZero"/>
        <c:auto val="1"/>
        <c:lblAlgn val="ctr"/>
        <c:lblOffset val="100"/>
        <c:noMultiLvlLbl val="0"/>
      </c:catAx>
      <c:valAx>
        <c:axId val="187757304"/>
        <c:scaling>
          <c:orientation val="minMax"/>
          <c:max val="100"/>
          <c:min val="0"/>
        </c:scaling>
        <c:delete val="1"/>
        <c:axPos val="b"/>
        <c:numFmt formatCode="General" sourceLinked="1"/>
        <c:majorTickMark val="none"/>
        <c:minorTickMark val="none"/>
        <c:tickLblPos val="nextTo"/>
        <c:crossAx val="187754560"/>
        <c:crosses val="autoZero"/>
        <c:crossBetween val="between"/>
      </c:valAx>
      <c:spPr>
        <a:noFill/>
        <a:ln w="25400">
          <a:noFill/>
        </a:ln>
        <a:effectLst/>
      </c:spPr>
    </c:plotArea>
    <c:legend>
      <c:legendPos val="b"/>
      <c:layout>
        <c:manualLayout>
          <c:xMode val="edge"/>
          <c:yMode val="edge"/>
          <c:x val="0.68839516397782419"/>
          <c:y val="0.69296321234895053"/>
          <c:w val="0.309152578348726"/>
          <c:h val="0.3070367876510494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0.447862598125427"/>
        </c:manualLayout>
      </c:layout>
      <c:barChart>
        <c:barDir val="bar"/>
        <c:grouping val="stacked"/>
        <c:varyColors val="0"/>
        <c:ser>
          <c:idx val="0"/>
          <c:order val="0"/>
          <c:tx>
            <c:strRef>
              <c:f>Sheet1!$B$1</c:f>
              <c:strCache>
                <c:ptCount val="1"/>
                <c:pt idx="0">
                  <c:v>Less than Year 12</c:v>
                </c:pt>
              </c:strCache>
            </c:strRef>
          </c:tx>
          <c:spPr>
            <a:solidFill>
              <a:srgbClr val="6F3570"/>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c:f>
              <c:numCache>
                <c:formatCode>General</c:formatCode>
                <c:ptCount val="1"/>
                <c:pt idx="0">
                  <c:v>38</c:v>
                </c:pt>
              </c:numCache>
            </c:numRef>
          </c:val>
          <c:extLst xmlns:c16r2="http://schemas.microsoft.com/office/drawing/2015/06/chart">
            <c:ext xmlns:c16="http://schemas.microsoft.com/office/drawing/2014/chart" uri="{C3380CC4-5D6E-409C-BE32-E72D297353CC}">
              <c16:uniqueId val="{00000000-B7C8-6943-B6B1-49B356E5C3B4}"/>
            </c:ext>
          </c:extLst>
        </c:ser>
        <c:ser>
          <c:idx val="1"/>
          <c:order val="1"/>
          <c:tx>
            <c:strRef>
              <c:f>Sheet1!$C$1</c:f>
              <c:strCache>
                <c:ptCount val="1"/>
                <c:pt idx="0">
                  <c:v>Completed Year 12</c:v>
                </c:pt>
              </c:strCache>
            </c:strRef>
          </c:tx>
          <c:spPr>
            <a:solidFill>
              <a:srgbClr val="B569B7"/>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f>
              <c:numCache>
                <c:formatCode>General</c:formatCode>
                <c:ptCount val="1"/>
                <c:pt idx="0">
                  <c:v>12.404999999999999</c:v>
                </c:pt>
              </c:numCache>
            </c:numRef>
          </c:val>
          <c:extLst xmlns:c16r2="http://schemas.microsoft.com/office/drawing/2015/06/chart">
            <c:ext xmlns:c16="http://schemas.microsoft.com/office/drawing/2014/chart" uri="{C3380CC4-5D6E-409C-BE32-E72D297353CC}">
              <c16:uniqueId val="{00000001-B7C8-6943-B6B1-49B356E5C3B4}"/>
            </c:ext>
          </c:extLst>
        </c:ser>
        <c:ser>
          <c:idx val="2"/>
          <c:order val="2"/>
          <c:tx>
            <c:strRef>
              <c:f>Sheet1!$D$1</c:f>
              <c:strCache>
                <c:ptCount val="1"/>
                <c:pt idx="0">
                  <c:v>Trade/tech. cert./diploma</c:v>
                </c:pt>
              </c:strCache>
            </c:strRef>
          </c:tx>
          <c:spPr>
            <a:solidFill>
              <a:srgbClr val="CCCCCC"/>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c:f>
              <c:numCache>
                <c:formatCode>General</c:formatCode>
                <c:ptCount val="1"/>
                <c:pt idx="0">
                  <c:v>26.634599999999999</c:v>
                </c:pt>
              </c:numCache>
            </c:numRef>
          </c:val>
          <c:extLst xmlns:c16r2="http://schemas.microsoft.com/office/drawing/2015/06/chart">
            <c:ext xmlns:c16="http://schemas.microsoft.com/office/drawing/2014/chart" uri="{C3380CC4-5D6E-409C-BE32-E72D297353CC}">
              <c16:uniqueId val="{00000002-B7C8-6943-B6B1-49B356E5C3B4}"/>
            </c:ext>
          </c:extLst>
        </c:ser>
        <c:ser>
          <c:idx val="3"/>
          <c:order val="3"/>
          <c:tx>
            <c:strRef>
              <c:f>Sheet1!$E$1</c:f>
              <c:strCache>
                <c:ptCount val="1"/>
                <c:pt idx="0">
                  <c:v>University degree</c:v>
                </c:pt>
              </c:strCache>
            </c:strRef>
          </c:tx>
          <c:spPr>
            <a:solidFill>
              <a:schemeClr val="tx1">
                <a:lumMod val="60000"/>
                <a:lumOff val="40000"/>
              </a:schemeClr>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Sheet1!$E$2</c:f>
              <c:numCache>
                <c:formatCode>General</c:formatCode>
                <c:ptCount val="1"/>
                <c:pt idx="0">
                  <c:v>12.307600000000001</c:v>
                </c:pt>
              </c:numCache>
            </c:numRef>
          </c:val>
          <c:extLst xmlns:c16r2="http://schemas.microsoft.com/office/drawing/2015/06/chart">
            <c:ext xmlns:c16="http://schemas.microsoft.com/office/drawing/2014/chart" uri="{C3380CC4-5D6E-409C-BE32-E72D297353CC}">
              <c16:uniqueId val="{00000003-B7C8-6943-B6B1-49B356E5C3B4}"/>
            </c:ext>
          </c:extLst>
        </c:ser>
        <c:ser>
          <c:idx val="4"/>
          <c:order val="4"/>
          <c:tx>
            <c:strRef>
              <c:f>Sheet1!$F$1</c:f>
              <c:strCache>
                <c:ptCount val="1"/>
                <c:pt idx="0">
                  <c:v>Post grad./higher degree</c:v>
                </c:pt>
              </c:strCache>
            </c:strRef>
          </c:tx>
          <c:spPr>
            <a:solidFill>
              <a:srgbClr val="666666"/>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Sheet1!$F$2</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4-B7C8-6943-B6B1-49B356E5C3B4}"/>
            </c:ext>
          </c:extLst>
        </c:ser>
        <c:ser>
          <c:idx val="5"/>
          <c:order val="5"/>
          <c:tx>
            <c:strRef>
              <c:f>Sheet1!$G$1</c:f>
              <c:strCache>
                <c:ptCount val="1"/>
                <c:pt idx="0">
                  <c:v>Missing</c:v>
                </c:pt>
              </c:strCache>
            </c:strRef>
          </c:tx>
          <c:spPr>
            <a:solidFill>
              <a:schemeClr val="tx1">
                <a:lumMod val="50000"/>
              </a:schemeClr>
            </a:solidFill>
            <a:ln>
              <a:noFill/>
            </a:ln>
            <a:effectLst/>
          </c:spPr>
          <c:invertIfNegative val="0"/>
          <c:dLbls>
            <c:numFmt formatCode="[&lt;3]&quot;&quot;;0&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Sheet1!$G$2</c:f>
              <c:numCache>
                <c:formatCode>General</c:formatCode>
                <c:ptCount val="1"/>
                <c:pt idx="0">
                  <c:v>3.7288999999999999</c:v>
                </c:pt>
              </c:numCache>
            </c:numRef>
          </c:val>
          <c:extLst xmlns:c16r2="http://schemas.microsoft.com/office/drawing/2015/06/chart">
            <c:ext xmlns:c16="http://schemas.microsoft.com/office/drawing/2014/chart" uri="{C3380CC4-5D6E-409C-BE32-E72D297353CC}">
              <c16:uniqueId val="{00000005-B7C8-6943-B6B1-49B356E5C3B4}"/>
            </c:ext>
          </c:extLst>
        </c:ser>
        <c:dLbls>
          <c:showLegendKey val="0"/>
          <c:showVal val="0"/>
          <c:showCatName val="0"/>
          <c:showSerName val="0"/>
          <c:showPercent val="0"/>
          <c:showBubbleSize val="0"/>
        </c:dLbls>
        <c:gapWidth val="10"/>
        <c:overlap val="100"/>
        <c:axId val="123182680"/>
        <c:axId val="187898216"/>
      </c:barChart>
      <c:catAx>
        <c:axId val="123182680"/>
        <c:scaling>
          <c:orientation val="minMax"/>
        </c:scaling>
        <c:delete val="1"/>
        <c:axPos val="l"/>
        <c:numFmt formatCode="General" sourceLinked="1"/>
        <c:majorTickMark val="none"/>
        <c:minorTickMark val="none"/>
        <c:tickLblPos val="nextTo"/>
        <c:crossAx val="187898216"/>
        <c:crosses val="autoZero"/>
        <c:auto val="1"/>
        <c:lblAlgn val="ctr"/>
        <c:lblOffset val="100"/>
        <c:noMultiLvlLbl val="0"/>
      </c:catAx>
      <c:valAx>
        <c:axId val="187898216"/>
        <c:scaling>
          <c:orientation val="minMax"/>
          <c:max val="100"/>
          <c:min val="0"/>
        </c:scaling>
        <c:delete val="1"/>
        <c:axPos val="b"/>
        <c:numFmt formatCode="General" sourceLinked="1"/>
        <c:majorTickMark val="none"/>
        <c:minorTickMark val="none"/>
        <c:tickLblPos val="nextTo"/>
        <c:crossAx val="123182680"/>
        <c:crosses val="autoZero"/>
        <c:crossBetween val="between"/>
      </c:valAx>
      <c:spPr>
        <a:noFill/>
        <a:ln w="25400">
          <a:noFill/>
        </a:ln>
        <a:effectLst/>
      </c:spPr>
    </c:plotArea>
    <c:legend>
      <c:legendPos val="b"/>
      <c:layout>
        <c:manualLayout>
          <c:xMode val="edge"/>
          <c:yMode val="edge"/>
          <c:x val="0"/>
          <c:y val="0.49923797348612159"/>
          <c:w val="0.99999999999999989"/>
          <c:h val="0.4386755038113548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4316109422492402"/>
          <c:w val="0.93717907091685515"/>
          <c:h val="0.50097312993803433"/>
        </c:manualLayout>
      </c:layout>
      <c:barChart>
        <c:barDir val="bar"/>
        <c:grouping val="stacked"/>
        <c:varyColors val="0"/>
        <c:ser>
          <c:idx val="0"/>
          <c:order val="0"/>
          <c:tx>
            <c:strRef>
              <c:f>Sheet1!$B$1</c:f>
              <c:strCache>
                <c:ptCount val="1"/>
                <c:pt idx="0">
                  <c:v>Very good</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85</c:v>
                </c:pt>
              </c:numCache>
            </c:numRef>
          </c:val>
          <c:extLst xmlns:c16r2="http://schemas.microsoft.com/office/drawing/2015/06/chart">
            <c:ext xmlns:c16="http://schemas.microsoft.com/office/drawing/2014/chart" uri="{C3380CC4-5D6E-409C-BE32-E72D297353CC}">
              <c16:uniqueId val="{00000000-08BA-0444-A05A-4E3F6527CEBC}"/>
            </c:ext>
          </c:extLst>
        </c:ser>
        <c:ser>
          <c:idx val="1"/>
          <c:order val="1"/>
          <c:tx>
            <c:strRef>
              <c:f>Sheet1!$C$1</c:f>
              <c:strCache>
                <c:ptCount val="1"/>
                <c:pt idx="0">
                  <c:v>Good</c:v>
                </c:pt>
              </c:strCache>
            </c:strRef>
          </c:tx>
          <c:spPr>
            <a:solidFill>
              <a:srgbClr val="88DD00"/>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13</c:v>
                </c:pt>
              </c:numCache>
            </c:numRef>
          </c:val>
          <c:extLst xmlns:c16r2="http://schemas.microsoft.com/office/drawing/2015/06/chart">
            <c:ext xmlns:c16="http://schemas.microsoft.com/office/drawing/2014/chart" uri="{C3380CC4-5D6E-409C-BE32-E72D297353CC}">
              <c16:uniqueId val="{00000001-08BA-0444-A05A-4E3F6527CEBC}"/>
            </c:ext>
          </c:extLst>
        </c:ser>
        <c:ser>
          <c:idx val="2"/>
          <c:order val="2"/>
          <c:tx>
            <c:strRef>
              <c:f>Sheet1!$D$1</c:f>
              <c:strCache>
                <c:ptCount val="1"/>
                <c:pt idx="0">
                  <c:v>Neither good nor poor</c:v>
                </c:pt>
              </c:strCache>
            </c:strRef>
          </c:tx>
          <c:spPr>
            <a:solidFill>
              <a:srgbClr val="A6A6A6"/>
            </a:solidFill>
            <a:ln>
              <a:noFill/>
            </a:ln>
            <a:effectLst/>
          </c:spPr>
          <c:invertIfNegative val="0"/>
          <c:dLbls>
            <c:numFmt formatCode="[&lt;3]&quot;&quot;;0"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2-08BA-0444-A05A-4E3F6527CEBC}"/>
            </c:ext>
          </c:extLst>
        </c:ser>
        <c:ser>
          <c:idx val="3"/>
          <c:order val="3"/>
          <c:tx>
            <c:strRef>
              <c:f>Sheet1!$E$1</c:f>
              <c:strCache>
                <c:ptCount val="1"/>
                <c:pt idx="0">
                  <c:v>Poor</c:v>
                </c:pt>
              </c:strCache>
            </c:strRef>
          </c:tx>
          <c:spPr>
            <a:solidFill>
              <a:srgbClr val="FF9900"/>
            </a:solidFill>
            <a:ln>
              <a:noFill/>
            </a:ln>
            <a:effectLst/>
          </c:spPr>
          <c:invertIfNegative val="0"/>
          <c:dLbls>
            <c:numFmt formatCode="[&lt;3]&quot;&quot;;0"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Sheet1!$E$2</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3-08BA-0444-A05A-4E3F6527CEBC}"/>
            </c:ext>
          </c:extLst>
        </c:ser>
        <c:ser>
          <c:idx val="4"/>
          <c:order val="4"/>
          <c:tx>
            <c:strRef>
              <c:f>Sheet1!$F$1</c:f>
              <c:strCache>
                <c:ptCount val="1"/>
                <c:pt idx="0">
                  <c:v>Very poor</c:v>
                </c:pt>
              </c:strCache>
            </c:strRef>
          </c:tx>
          <c:spPr>
            <a:solidFill>
              <a:srgbClr val="FF0000"/>
            </a:solidFill>
            <a:ln>
              <a:noFill/>
            </a:ln>
            <a:effectLst/>
          </c:spPr>
          <c:invertIfNegative val="0"/>
          <c:dLbls>
            <c:numFmt formatCode="[&lt;3]&quot;&quot;;0"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Sheet1!$F$2</c:f>
              <c:numCache>
                <c:formatCode>General</c:formatCode>
                <c:ptCount val="1"/>
                <c:pt idx="0">
                  <c:v>0</c:v>
                </c:pt>
              </c:numCache>
            </c:numRef>
          </c:val>
          <c:extLst xmlns:c16r2="http://schemas.microsoft.com/office/drawing/2015/06/chart">
            <c:ext xmlns:c16="http://schemas.microsoft.com/office/drawing/2014/chart" uri="{C3380CC4-5D6E-409C-BE32-E72D297353CC}">
              <c16:uniqueId val="{00000004-08BA-0444-A05A-4E3F6527CEBC}"/>
            </c:ext>
          </c:extLst>
        </c:ser>
        <c:dLbls>
          <c:showLegendKey val="0"/>
          <c:showVal val="0"/>
          <c:showCatName val="0"/>
          <c:showSerName val="0"/>
          <c:showPercent val="0"/>
          <c:showBubbleSize val="0"/>
        </c:dLbls>
        <c:gapWidth val="0"/>
        <c:overlap val="100"/>
        <c:axId val="123866296"/>
        <c:axId val="123184640"/>
      </c:barChart>
      <c:catAx>
        <c:axId val="123866296"/>
        <c:scaling>
          <c:orientation val="minMax"/>
        </c:scaling>
        <c:delete val="1"/>
        <c:axPos val="l"/>
        <c:numFmt formatCode="General" sourceLinked="1"/>
        <c:majorTickMark val="none"/>
        <c:minorTickMark val="none"/>
        <c:tickLblPos val="nextTo"/>
        <c:crossAx val="123184640"/>
        <c:crosses val="autoZero"/>
        <c:auto val="1"/>
        <c:lblAlgn val="ctr"/>
        <c:lblOffset val="100"/>
        <c:noMultiLvlLbl val="0"/>
      </c:catAx>
      <c:valAx>
        <c:axId val="123184640"/>
        <c:scaling>
          <c:orientation val="minMax"/>
          <c:max val="100"/>
          <c:min val="0"/>
        </c:scaling>
        <c:delete val="1"/>
        <c:axPos val="b"/>
        <c:numFmt formatCode="General" sourceLinked="1"/>
        <c:majorTickMark val="none"/>
        <c:minorTickMark val="none"/>
        <c:tickLblPos val="nextTo"/>
        <c:crossAx val="123866296"/>
        <c:crosses val="autoZero"/>
        <c:crossBetween val="between"/>
      </c:valAx>
      <c:spPr>
        <a:noFill/>
        <a:ln>
          <a:noFill/>
        </a:ln>
        <a:effectLst/>
      </c:spPr>
    </c:plotArea>
    <c:legend>
      <c:legendPos val="b"/>
      <c:layout>
        <c:manualLayout>
          <c:xMode val="edge"/>
          <c:yMode val="edge"/>
          <c:x val="6.0639671085393046E-2"/>
          <c:y val="0"/>
          <c:w val="0.46845933543485641"/>
          <c:h val="0.248373083206843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'Overall care'!$G$2</c:f>
              <c:strCache>
                <c:ptCount val="1"/>
                <c:pt idx="0">
                  <c:v>Lower than expected</c:v>
                </c:pt>
              </c:strCache>
            </c:strRef>
          </c:tx>
          <c:spPr>
            <a:ln w="28575">
              <a:noFill/>
            </a:ln>
          </c:spPr>
          <c:marker>
            <c:symbol val="circle"/>
            <c:size val="5"/>
            <c:spPr>
              <a:solidFill>
                <a:schemeClr val="accent5"/>
              </a:solidFill>
              <a:ln>
                <a:noFill/>
              </a:ln>
            </c:spPr>
          </c:marker>
          <c:xVal>
            <c:numRef>
              <c:f>'Overall care'!$K$2:$K$78</c:f>
              <c:numCache>
                <c:formatCode>General</c:formatCode>
                <c:ptCount val="77"/>
                <c:pt idx="0">
                  <c:v>69</c:v>
                </c:pt>
                <c:pt idx="1">
                  <c:v>73</c:v>
                </c:pt>
                <c:pt idx="2">
                  <c:v>75</c:v>
                </c:pt>
                <c:pt idx="3">
                  <c:v>77</c:v>
                </c:pt>
                <c:pt idx="4">
                  <c:v>80</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'Overall care'!$O$2:$O$78</c:f>
              <c:numCache>
                <c:formatCode>0</c:formatCode>
                <c:ptCount val="77"/>
                <c:pt idx="0">
                  <c:v>1</c:v>
                </c:pt>
                <c:pt idx="1">
                  <c:v>1</c:v>
                </c:pt>
                <c:pt idx="2">
                  <c:v>1</c:v>
                </c:pt>
                <c:pt idx="3">
                  <c:v>1</c:v>
                </c:pt>
                <c:pt idx="4">
                  <c:v>1</c:v>
                </c:pt>
                <c:pt idx="5">
                  <c:v>1</c:v>
                </c:pt>
                <c:pt idx="6">
                  <c:v>2</c:v>
                </c:pt>
                <c:pt idx="7">
                  <c:v>3</c:v>
                </c:pt>
                <c:pt idx="8">
                  <c:v>4</c:v>
                </c:pt>
                <c:pt idx="9">
                  <c:v>5</c:v>
                </c:pt>
                <c:pt idx="10">
                  <c:v>6</c:v>
                </c:pt>
                <c:pt idx="11">
                  <c:v>7</c:v>
                </c:pt>
                <c:pt idx="12">
                  <c:v>8</c:v>
                </c:pt>
                <c:pt idx="13">
                  <c:v>9</c:v>
                </c:pt>
                <c:pt idx="14">
                  <c:v>10</c:v>
                </c:pt>
                <c:pt idx="15">
                  <c:v>11</c:v>
                </c:pt>
                <c:pt idx="16">
                  <c:v>12</c:v>
                </c:pt>
                <c:pt idx="17">
                  <c:v>13</c:v>
                </c:pt>
                <c:pt idx="18">
                  <c:v>14</c:v>
                </c:pt>
                <c:pt idx="19">
                  <c:v>15</c:v>
                </c:pt>
                <c:pt idx="20">
                  <c:v>16</c:v>
                </c:pt>
                <c:pt idx="21">
                  <c:v>17</c:v>
                </c:pt>
                <c:pt idx="22">
                  <c:v>18</c:v>
                </c:pt>
                <c:pt idx="23">
                  <c:v>19</c:v>
                </c:pt>
                <c:pt idx="24">
                  <c:v>20</c:v>
                </c:pt>
                <c:pt idx="25">
                  <c:v>21</c:v>
                </c:pt>
                <c:pt idx="26">
                  <c:v>22</c:v>
                </c:pt>
                <c:pt idx="27">
                  <c:v>23</c:v>
                </c:pt>
                <c:pt idx="28">
                  <c:v>24</c:v>
                </c:pt>
                <c:pt idx="29">
                  <c:v>25</c:v>
                </c:pt>
                <c:pt idx="30">
                  <c:v>26</c:v>
                </c:pt>
                <c:pt idx="31">
                  <c:v>27</c:v>
                </c:pt>
                <c:pt idx="32">
                  <c:v>28</c:v>
                </c:pt>
                <c:pt idx="33">
                  <c:v>29</c:v>
                </c:pt>
                <c:pt idx="34">
                  <c:v>30</c:v>
                </c:pt>
                <c:pt idx="35">
                  <c:v>31</c:v>
                </c:pt>
                <c:pt idx="36">
                  <c:v>32</c:v>
                </c:pt>
                <c:pt idx="37">
                  <c:v>33</c:v>
                </c:pt>
                <c:pt idx="38">
                  <c:v>34</c:v>
                </c:pt>
                <c:pt idx="39">
                  <c:v>35</c:v>
                </c:pt>
                <c:pt idx="40">
                  <c:v>36</c:v>
                </c:pt>
                <c:pt idx="41">
                  <c:v>37</c:v>
                </c:pt>
                <c:pt idx="42">
                  <c:v>38</c:v>
                </c:pt>
                <c:pt idx="43">
                  <c:v>39</c:v>
                </c:pt>
                <c:pt idx="44">
                  <c:v>40</c:v>
                </c:pt>
                <c:pt idx="45">
                  <c:v>41</c:v>
                </c:pt>
                <c:pt idx="46">
                  <c:v>42</c:v>
                </c:pt>
                <c:pt idx="47">
                  <c:v>43</c:v>
                </c:pt>
                <c:pt idx="48">
                  <c:v>44</c:v>
                </c:pt>
                <c:pt idx="49">
                  <c:v>45</c:v>
                </c:pt>
                <c:pt idx="50">
                  <c:v>46</c:v>
                </c:pt>
                <c:pt idx="51">
                  <c:v>47</c:v>
                </c:pt>
                <c:pt idx="52">
                  <c:v>48</c:v>
                </c:pt>
                <c:pt idx="53">
                  <c:v>49</c:v>
                </c:pt>
                <c:pt idx="54">
                  <c:v>50</c:v>
                </c:pt>
                <c:pt idx="55">
                  <c:v>51</c:v>
                </c:pt>
                <c:pt idx="56">
                  <c:v>52</c:v>
                </c:pt>
                <c:pt idx="57">
                  <c:v>53</c:v>
                </c:pt>
                <c:pt idx="58">
                  <c:v>54</c:v>
                </c:pt>
                <c:pt idx="59">
                  <c:v>55</c:v>
                </c:pt>
                <c:pt idx="60">
                  <c:v>56</c:v>
                </c:pt>
                <c:pt idx="61">
                  <c:v>57</c:v>
                </c:pt>
                <c:pt idx="62">
                  <c:v>58</c:v>
                </c:pt>
                <c:pt idx="63">
                  <c:v>59</c:v>
                </c:pt>
                <c:pt idx="64">
                  <c:v>60</c:v>
                </c:pt>
                <c:pt idx="65">
                  <c:v>61</c:v>
                </c:pt>
                <c:pt idx="66">
                  <c:v>62</c:v>
                </c:pt>
                <c:pt idx="67">
                  <c:v>63</c:v>
                </c:pt>
                <c:pt idx="68">
                  <c:v>64</c:v>
                </c:pt>
                <c:pt idx="69">
                  <c:v>65</c:v>
                </c:pt>
                <c:pt idx="70">
                  <c:v>66</c:v>
                </c:pt>
                <c:pt idx="71">
                  <c:v>67</c:v>
                </c:pt>
                <c:pt idx="72">
                  <c:v>68</c:v>
                </c:pt>
                <c:pt idx="73">
                  <c:v>69</c:v>
                </c:pt>
                <c:pt idx="74">
                  <c:v>70</c:v>
                </c:pt>
                <c:pt idx="75">
                  <c:v>71</c:v>
                </c:pt>
                <c:pt idx="76">
                  <c:v>72</c:v>
                </c:pt>
              </c:numCache>
            </c:numRef>
          </c:yVal>
          <c:smooth val="0"/>
          <c:extLst xmlns:c16r2="http://schemas.microsoft.com/office/drawing/2015/06/chart">
            <c:ext xmlns:c16="http://schemas.microsoft.com/office/drawing/2014/chart" uri="{C3380CC4-5D6E-409C-BE32-E72D297353CC}">
              <c16:uniqueId val="{00000000-337D-B143-AC17-6E06FCAC1335}"/>
            </c:ext>
          </c:extLst>
        </c:ser>
        <c:ser>
          <c:idx val="1"/>
          <c:order val="1"/>
          <c:tx>
            <c:strRef>
              <c:f>'Overall care'!$G$3</c:f>
              <c:strCache>
                <c:ptCount val="1"/>
                <c:pt idx="0">
                  <c:v>No different</c:v>
                </c:pt>
              </c:strCache>
            </c:strRef>
          </c:tx>
          <c:spPr>
            <a:ln w="28575">
              <a:noFill/>
            </a:ln>
          </c:spPr>
          <c:marker>
            <c:symbol val="circle"/>
            <c:size val="5"/>
            <c:spPr>
              <a:solidFill>
                <a:schemeClr val="bg1">
                  <a:lumMod val="65000"/>
                </a:schemeClr>
              </a:solidFill>
              <a:ln>
                <a:noFill/>
              </a:ln>
            </c:spPr>
          </c:marker>
          <c:xVal>
            <c:numRef>
              <c:f>'Overall care'!$L$2:$L$78</c:f>
              <c:numCache>
                <c:formatCode>General</c:formatCode>
                <c:ptCount val="77"/>
                <c:pt idx="0">
                  <c:v>-1</c:v>
                </c:pt>
                <c:pt idx="1">
                  <c:v>-1</c:v>
                </c:pt>
                <c:pt idx="2">
                  <c:v>-1</c:v>
                </c:pt>
                <c:pt idx="3">
                  <c:v>-1</c:v>
                </c:pt>
                <c:pt idx="4">
                  <c:v>-1</c:v>
                </c:pt>
                <c:pt idx="5">
                  <c:v>82</c:v>
                </c:pt>
                <c:pt idx="6">
                  <c:v>83</c:v>
                </c:pt>
                <c:pt idx="7">
                  <c:v>84</c:v>
                </c:pt>
                <c:pt idx="8">
                  <c:v>85</c:v>
                </c:pt>
                <c:pt idx="9">
                  <c:v>85</c:v>
                </c:pt>
                <c:pt idx="10">
                  <c:v>85</c:v>
                </c:pt>
                <c:pt idx="11">
                  <c:v>86</c:v>
                </c:pt>
                <c:pt idx="12">
                  <c:v>86</c:v>
                </c:pt>
                <c:pt idx="13">
                  <c:v>86</c:v>
                </c:pt>
                <c:pt idx="14">
                  <c:v>87</c:v>
                </c:pt>
                <c:pt idx="15">
                  <c:v>87</c:v>
                </c:pt>
                <c:pt idx="16">
                  <c:v>87</c:v>
                </c:pt>
                <c:pt idx="17">
                  <c:v>88</c:v>
                </c:pt>
                <c:pt idx="18">
                  <c:v>88</c:v>
                </c:pt>
                <c:pt idx="19">
                  <c:v>88</c:v>
                </c:pt>
                <c:pt idx="20">
                  <c:v>88</c:v>
                </c:pt>
                <c:pt idx="21">
                  <c:v>88</c:v>
                </c:pt>
                <c:pt idx="22">
                  <c:v>89</c:v>
                </c:pt>
                <c:pt idx="23">
                  <c:v>90</c:v>
                </c:pt>
                <c:pt idx="24">
                  <c:v>91</c:v>
                </c:pt>
                <c:pt idx="25">
                  <c:v>91</c:v>
                </c:pt>
                <c:pt idx="26">
                  <c:v>92</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'Overall care'!$P$2:$P$78</c:f>
              <c:numCache>
                <c:formatCode>0</c:formatCode>
                <c:ptCount val="77"/>
                <c:pt idx="0">
                  <c:v>1</c:v>
                </c:pt>
                <c:pt idx="1">
                  <c:v>2</c:v>
                </c:pt>
                <c:pt idx="2">
                  <c:v>3</c:v>
                </c:pt>
                <c:pt idx="3">
                  <c:v>4</c:v>
                </c:pt>
                <c:pt idx="4">
                  <c:v>5</c:v>
                </c:pt>
                <c:pt idx="5">
                  <c:v>1</c:v>
                </c:pt>
                <c:pt idx="6">
                  <c:v>1</c:v>
                </c:pt>
                <c:pt idx="7">
                  <c:v>1</c:v>
                </c:pt>
                <c:pt idx="8">
                  <c:v>1</c:v>
                </c:pt>
                <c:pt idx="9">
                  <c:v>2</c:v>
                </c:pt>
                <c:pt idx="10">
                  <c:v>3</c:v>
                </c:pt>
                <c:pt idx="11">
                  <c:v>1</c:v>
                </c:pt>
                <c:pt idx="12">
                  <c:v>2</c:v>
                </c:pt>
                <c:pt idx="13">
                  <c:v>3</c:v>
                </c:pt>
                <c:pt idx="14">
                  <c:v>1</c:v>
                </c:pt>
                <c:pt idx="15">
                  <c:v>2</c:v>
                </c:pt>
                <c:pt idx="16">
                  <c:v>3</c:v>
                </c:pt>
                <c:pt idx="17">
                  <c:v>1</c:v>
                </c:pt>
                <c:pt idx="18">
                  <c:v>2</c:v>
                </c:pt>
                <c:pt idx="19">
                  <c:v>3</c:v>
                </c:pt>
                <c:pt idx="20">
                  <c:v>4</c:v>
                </c:pt>
                <c:pt idx="21">
                  <c:v>5</c:v>
                </c:pt>
                <c:pt idx="22">
                  <c:v>1</c:v>
                </c:pt>
                <c:pt idx="23">
                  <c:v>1</c:v>
                </c:pt>
                <c:pt idx="24">
                  <c:v>1</c:v>
                </c:pt>
                <c:pt idx="25">
                  <c:v>2</c:v>
                </c:pt>
                <c:pt idx="26">
                  <c:v>1</c:v>
                </c:pt>
                <c:pt idx="27">
                  <c:v>29</c:v>
                </c:pt>
                <c:pt idx="28">
                  <c:v>31</c:v>
                </c:pt>
                <c:pt idx="29">
                  <c:v>33</c:v>
                </c:pt>
                <c:pt idx="30">
                  <c:v>35</c:v>
                </c:pt>
                <c:pt idx="31">
                  <c:v>37</c:v>
                </c:pt>
                <c:pt idx="32">
                  <c:v>39</c:v>
                </c:pt>
                <c:pt idx="33">
                  <c:v>41</c:v>
                </c:pt>
                <c:pt idx="34">
                  <c:v>43</c:v>
                </c:pt>
                <c:pt idx="35">
                  <c:v>45</c:v>
                </c:pt>
                <c:pt idx="36">
                  <c:v>47</c:v>
                </c:pt>
                <c:pt idx="37">
                  <c:v>49</c:v>
                </c:pt>
                <c:pt idx="38">
                  <c:v>51</c:v>
                </c:pt>
                <c:pt idx="39">
                  <c:v>53</c:v>
                </c:pt>
                <c:pt idx="40">
                  <c:v>55</c:v>
                </c:pt>
                <c:pt idx="41">
                  <c:v>57</c:v>
                </c:pt>
                <c:pt idx="42">
                  <c:v>59</c:v>
                </c:pt>
                <c:pt idx="43">
                  <c:v>61</c:v>
                </c:pt>
                <c:pt idx="44">
                  <c:v>63</c:v>
                </c:pt>
                <c:pt idx="45">
                  <c:v>65</c:v>
                </c:pt>
                <c:pt idx="46">
                  <c:v>67</c:v>
                </c:pt>
                <c:pt idx="47">
                  <c:v>69</c:v>
                </c:pt>
                <c:pt idx="48">
                  <c:v>71</c:v>
                </c:pt>
                <c:pt idx="49">
                  <c:v>73</c:v>
                </c:pt>
                <c:pt idx="50">
                  <c:v>75</c:v>
                </c:pt>
                <c:pt idx="51">
                  <c:v>77</c:v>
                </c:pt>
                <c:pt idx="52">
                  <c:v>79</c:v>
                </c:pt>
                <c:pt idx="53">
                  <c:v>81</c:v>
                </c:pt>
                <c:pt idx="54">
                  <c:v>83</c:v>
                </c:pt>
                <c:pt idx="55">
                  <c:v>85</c:v>
                </c:pt>
                <c:pt idx="56">
                  <c:v>87</c:v>
                </c:pt>
                <c:pt idx="57">
                  <c:v>89</c:v>
                </c:pt>
                <c:pt idx="58">
                  <c:v>91</c:v>
                </c:pt>
                <c:pt idx="59">
                  <c:v>93</c:v>
                </c:pt>
                <c:pt idx="60">
                  <c:v>95</c:v>
                </c:pt>
                <c:pt idx="61">
                  <c:v>97</c:v>
                </c:pt>
                <c:pt idx="62">
                  <c:v>99</c:v>
                </c:pt>
                <c:pt idx="63">
                  <c:v>101</c:v>
                </c:pt>
                <c:pt idx="64">
                  <c:v>103</c:v>
                </c:pt>
                <c:pt idx="65">
                  <c:v>105</c:v>
                </c:pt>
                <c:pt idx="66">
                  <c:v>107</c:v>
                </c:pt>
                <c:pt idx="67">
                  <c:v>109</c:v>
                </c:pt>
                <c:pt idx="68">
                  <c:v>111</c:v>
                </c:pt>
                <c:pt idx="69">
                  <c:v>113</c:v>
                </c:pt>
                <c:pt idx="70">
                  <c:v>115</c:v>
                </c:pt>
                <c:pt idx="71">
                  <c:v>117</c:v>
                </c:pt>
                <c:pt idx="72">
                  <c:v>119</c:v>
                </c:pt>
                <c:pt idx="73">
                  <c:v>121</c:v>
                </c:pt>
                <c:pt idx="74">
                  <c:v>123</c:v>
                </c:pt>
                <c:pt idx="75">
                  <c:v>125</c:v>
                </c:pt>
                <c:pt idx="76">
                  <c:v>127</c:v>
                </c:pt>
              </c:numCache>
            </c:numRef>
          </c:yVal>
          <c:smooth val="0"/>
          <c:extLst xmlns:c16r2="http://schemas.microsoft.com/office/drawing/2015/06/chart">
            <c:ext xmlns:c16="http://schemas.microsoft.com/office/drawing/2014/chart" uri="{C3380CC4-5D6E-409C-BE32-E72D297353CC}">
              <c16:uniqueId val="{00000001-337D-B143-AC17-6E06FCAC1335}"/>
            </c:ext>
          </c:extLst>
        </c:ser>
        <c:ser>
          <c:idx val="2"/>
          <c:order val="2"/>
          <c:tx>
            <c:strRef>
              <c:f>'Overall care'!$G$4</c:f>
              <c:strCache>
                <c:ptCount val="1"/>
                <c:pt idx="0">
                  <c:v>Higher than expected</c:v>
                </c:pt>
              </c:strCache>
            </c:strRef>
          </c:tx>
          <c:spPr>
            <a:ln w="28575">
              <a:noFill/>
            </a:ln>
          </c:spPr>
          <c:marker>
            <c:symbol val="circle"/>
            <c:size val="5"/>
            <c:spPr>
              <a:solidFill>
                <a:schemeClr val="accent4"/>
              </a:solidFill>
              <a:ln>
                <a:noFill/>
              </a:ln>
            </c:spPr>
          </c:marker>
          <c:xVal>
            <c:numRef>
              <c:f>'Overall care'!$M$2:$M$78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89</c:v>
                </c:pt>
                <c:pt idx="28">
                  <c:v>91</c:v>
                </c:pt>
                <c:pt idx="29">
                  <c:v>91</c:v>
                </c:pt>
                <c:pt idx="30">
                  <c:v>91</c:v>
                </c:pt>
                <c:pt idx="31">
                  <c:v>92</c:v>
                </c:pt>
                <c:pt idx="32">
                  <c:v>92</c:v>
                </c:pt>
                <c:pt idx="33">
                  <c:v>93</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'Overall care'!$Q$2:$Q$78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2</c:v>
                </c:pt>
                <c:pt idx="28">
                  <c:v>3</c:v>
                </c:pt>
                <c:pt idx="29">
                  <c:v>4</c:v>
                </c:pt>
                <c:pt idx="30">
                  <c:v>5</c:v>
                </c:pt>
                <c:pt idx="31">
                  <c:v>2</c:v>
                </c:pt>
                <c:pt idx="32">
                  <c:v>3</c:v>
                </c:pt>
                <c:pt idx="33">
                  <c:v>1</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337D-B143-AC17-6E06FCAC1335}"/>
            </c:ext>
          </c:extLst>
        </c:ser>
        <c:ser>
          <c:idx val="3"/>
          <c:order val="3"/>
          <c:tx>
            <c:strRef>
              <c:f>'Overall care'!$G$7</c:f>
              <c:strCache>
                <c:ptCount val="1"/>
                <c:pt idx="0">
                  <c:v>NSW (85%)</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337D-B143-AC17-6E06FCAC1335}"/>
              </c:ext>
            </c:extLst>
          </c:dPt>
          <c:dLbls>
            <c:dLbl>
              <c:idx val="0"/>
              <c:tx>
                <c:rich>
                  <a:bodyPr/>
                  <a:lstStyle/>
                  <a:p>
                    <a:fld id="{64E7232D-F083-4A8C-A1F5-F843FACE47E2}"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'Overall care'!$I$7</c:f>
                <c:numCache>
                  <c:formatCode>General</c:formatCode>
                  <c:ptCount val="1"/>
                  <c:pt idx="0">
                    <c:v>7</c:v>
                  </c:pt>
                </c:numCache>
              </c:numRef>
            </c:minus>
            <c:spPr>
              <a:ln w="9525">
                <a:solidFill>
                  <a:schemeClr val="accent6"/>
                </a:solidFill>
              </a:ln>
            </c:spPr>
          </c:errBars>
          <c:xVal>
            <c:numRef>
              <c:f>'Overall care'!$H$7</c:f>
              <c:numCache>
                <c:formatCode>0"%"</c:formatCode>
                <c:ptCount val="1"/>
                <c:pt idx="0">
                  <c:v>85.147856663258096</c:v>
                </c:pt>
              </c:numCache>
            </c:numRef>
          </c:xVal>
          <c:yVal>
            <c:numRef>
              <c:f>'Overall care'!$I$7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337D-B143-AC17-6E06FCAC1335}"/>
            </c:ext>
            <c:ext xmlns:c15="http://schemas.microsoft.com/office/drawing/2012/chart" uri="{02D57815-91ED-43cb-92C2-25804820EDAC}">
              <c15:datalabelsRange>
                <c15:f>'Overall care'!$G$7</c15:f>
                <c15:dlblRangeCache>
                  <c:ptCount val="1"/>
                  <c:pt idx="0">
                    <c:v>NSW (85%)</c:v>
                  </c:pt>
                </c15:dlblRangeCache>
              </c15:datalabelsRange>
            </c:ext>
          </c:extLst>
        </c:ser>
        <c:dLbls>
          <c:showLegendKey val="0"/>
          <c:showVal val="0"/>
          <c:showCatName val="0"/>
          <c:showSerName val="0"/>
          <c:showPercent val="0"/>
          <c:showBubbleSize val="0"/>
        </c:dLbls>
        <c:axId val="123182288"/>
        <c:axId val="123185424"/>
      </c:scatterChart>
      <c:valAx>
        <c:axId val="123182288"/>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23185424"/>
        <c:crosses val="autoZero"/>
        <c:crossBetween val="midCat"/>
        <c:majorUnit val="10"/>
        <c:minorUnit val="1"/>
      </c:valAx>
      <c:valAx>
        <c:axId val="123185424"/>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23182288"/>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20929083144947E-2"/>
          <c:y val="0.23916304234221594"/>
          <c:w val="0.93717907091685515"/>
          <c:h val="0.5055708981890461"/>
        </c:manualLayout>
      </c:layout>
      <c:barChart>
        <c:barDir val="bar"/>
        <c:grouping val="stacked"/>
        <c:varyColors val="0"/>
        <c:ser>
          <c:idx val="0"/>
          <c:order val="0"/>
          <c:tx>
            <c:strRef>
              <c:f>Sheet1!$B$1</c:f>
              <c:strCache>
                <c:ptCount val="1"/>
                <c:pt idx="0">
                  <c:v>Would speak highly</c:v>
                </c:pt>
              </c:strCache>
            </c:strRef>
          </c:tx>
          <c:spPr>
            <a:solidFill>
              <a:srgbClr val="66AA44"/>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92</c:v>
                </c:pt>
              </c:numCache>
            </c:numRef>
          </c:val>
          <c:extLst xmlns:c16r2="http://schemas.microsoft.com/office/drawing/2015/06/chart">
            <c:ext xmlns:c16="http://schemas.microsoft.com/office/drawing/2014/chart" uri="{C3380CC4-5D6E-409C-BE32-E72D297353CC}">
              <c16:uniqueId val="{00000000-23C7-6A4F-A835-FA18BFDB6D0F}"/>
            </c:ext>
          </c:extLst>
        </c:ser>
        <c:ser>
          <c:idx val="1"/>
          <c:order val="1"/>
          <c:tx>
            <c:strRef>
              <c:f>Sheet1!$C$1</c:f>
              <c:strCache>
                <c:ptCount val="1"/>
                <c:pt idx="0">
                  <c:v>Neither speak highly/critical</c:v>
                </c:pt>
              </c:strCache>
            </c:strRef>
          </c:tx>
          <c:spPr>
            <a:solidFill>
              <a:schemeClr val="bg1">
                <a:lumMod val="65000"/>
              </a:schemeClr>
            </a:solidFill>
            <a:ln>
              <a:noFill/>
            </a:ln>
            <a:effectLst/>
          </c:spPr>
          <c:invertIfNegative val="0"/>
          <c:dLbls>
            <c:numFmt formatCode="[&lt;3]&quot;&quot;;0&quot;%&quot;" sourceLinked="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1-23C7-6A4F-A835-FA18BFDB6D0F}"/>
            </c:ext>
          </c:extLst>
        </c:ser>
        <c:ser>
          <c:idx val="2"/>
          <c:order val="2"/>
          <c:tx>
            <c:strRef>
              <c:f>Sheet1!$D$1</c:f>
              <c:strCache>
                <c:ptCount val="1"/>
                <c:pt idx="0">
                  <c:v>Would be critical</c:v>
                </c:pt>
              </c:strCache>
            </c:strRef>
          </c:tx>
          <c:spPr>
            <a:solidFill>
              <a:schemeClr val="accent5"/>
            </a:solidFill>
            <a:ln>
              <a:noFill/>
            </a:ln>
            <a:effectLst/>
          </c:spPr>
          <c:invertIfNegative val="0"/>
          <c:dLbls>
            <c:numFmt formatCode="[&lt;3]&quot;&quot;;0"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2-23C7-6A4F-A835-FA18BFDB6D0F}"/>
            </c:ext>
          </c:extLst>
        </c:ser>
        <c:dLbls>
          <c:showLegendKey val="0"/>
          <c:showVal val="0"/>
          <c:showCatName val="0"/>
          <c:showSerName val="0"/>
          <c:showPercent val="0"/>
          <c:showBubbleSize val="0"/>
        </c:dLbls>
        <c:gapWidth val="0"/>
        <c:overlap val="100"/>
        <c:axId val="186524272"/>
        <c:axId val="186521920"/>
      </c:barChart>
      <c:catAx>
        <c:axId val="186524272"/>
        <c:scaling>
          <c:orientation val="minMax"/>
        </c:scaling>
        <c:delete val="1"/>
        <c:axPos val="l"/>
        <c:numFmt formatCode="General" sourceLinked="1"/>
        <c:majorTickMark val="none"/>
        <c:minorTickMark val="none"/>
        <c:tickLblPos val="nextTo"/>
        <c:crossAx val="186521920"/>
        <c:crosses val="autoZero"/>
        <c:auto val="1"/>
        <c:lblAlgn val="ctr"/>
        <c:lblOffset val="100"/>
        <c:noMultiLvlLbl val="0"/>
      </c:catAx>
      <c:valAx>
        <c:axId val="186521920"/>
        <c:scaling>
          <c:orientation val="minMax"/>
          <c:max val="100"/>
          <c:min val="0"/>
        </c:scaling>
        <c:delete val="1"/>
        <c:axPos val="b"/>
        <c:numFmt formatCode="General" sourceLinked="1"/>
        <c:majorTickMark val="none"/>
        <c:minorTickMark val="none"/>
        <c:tickLblPos val="nextTo"/>
        <c:crossAx val="186524272"/>
        <c:crosses val="autoZero"/>
        <c:crossBetween val="between"/>
      </c:valAx>
      <c:spPr>
        <a:noFill/>
        <a:ln>
          <a:noFill/>
        </a:ln>
        <a:effectLst/>
      </c:spPr>
    </c:plotArea>
    <c:legend>
      <c:legendPos val="b"/>
      <c:layout>
        <c:manualLayout>
          <c:xMode val="edge"/>
          <c:yMode val="edge"/>
          <c:x val="4.9470651889856845E-2"/>
          <c:y val="4.5007848125818593E-3"/>
          <c:w val="0.53531357262990797"/>
          <c:h val="0.2364145505288422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52341431710415E-2"/>
          <c:y val="0.16903639488060734"/>
          <c:w val="0.75236060710741426"/>
          <c:h val="0.32563817145006707"/>
        </c:manualLayout>
      </c:layout>
      <c:scatterChart>
        <c:scatterStyle val="lineMarker"/>
        <c:varyColors val="0"/>
        <c:ser>
          <c:idx val="0"/>
          <c:order val="0"/>
          <c:tx>
            <c:strRef>
              <c:f>'Speak highly'!$G$2</c:f>
              <c:strCache>
                <c:ptCount val="1"/>
                <c:pt idx="0">
                  <c:v>Lower than expected</c:v>
                </c:pt>
              </c:strCache>
            </c:strRef>
          </c:tx>
          <c:spPr>
            <a:ln w="28575">
              <a:noFill/>
            </a:ln>
          </c:spPr>
          <c:marker>
            <c:symbol val="circle"/>
            <c:size val="5"/>
            <c:spPr>
              <a:solidFill>
                <a:schemeClr val="accent5"/>
              </a:solidFill>
              <a:ln>
                <a:noFill/>
              </a:ln>
            </c:spPr>
          </c:marker>
          <c:xVal>
            <c:numRef>
              <c:f>'Speak highly'!$K$2:$K$78</c:f>
              <c:numCache>
                <c:formatCode>General</c:formatCode>
                <c:ptCount val="77"/>
                <c:pt idx="0">
                  <c:v>81</c:v>
                </c:pt>
                <c:pt idx="1">
                  <c:v>84</c:v>
                </c:pt>
                <c:pt idx="2">
                  <c:v>86</c:v>
                </c:pt>
                <c:pt idx="3">
                  <c:v>89</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'Speak highly'!$O$2:$O$78</c:f>
              <c:numCache>
                <c:formatCode>0</c:formatCode>
                <c:ptCount val="77"/>
                <c:pt idx="0">
                  <c:v>1</c:v>
                </c:pt>
                <c:pt idx="1">
                  <c:v>1</c:v>
                </c:pt>
                <c:pt idx="2">
                  <c:v>1</c:v>
                </c:pt>
                <c:pt idx="3">
                  <c:v>1</c:v>
                </c:pt>
                <c:pt idx="4">
                  <c:v>1</c:v>
                </c:pt>
                <c:pt idx="5">
                  <c:v>2</c:v>
                </c:pt>
                <c:pt idx="6">
                  <c:v>3</c:v>
                </c:pt>
                <c:pt idx="7">
                  <c:v>4</c:v>
                </c:pt>
                <c:pt idx="8">
                  <c:v>5</c:v>
                </c:pt>
                <c:pt idx="9">
                  <c:v>6</c:v>
                </c:pt>
                <c:pt idx="10">
                  <c:v>7</c:v>
                </c:pt>
                <c:pt idx="11">
                  <c:v>8</c:v>
                </c:pt>
                <c:pt idx="12">
                  <c:v>9</c:v>
                </c:pt>
                <c:pt idx="13">
                  <c:v>10</c:v>
                </c:pt>
                <c:pt idx="14">
                  <c:v>11</c:v>
                </c:pt>
                <c:pt idx="15">
                  <c:v>12</c:v>
                </c:pt>
                <c:pt idx="16">
                  <c:v>13</c:v>
                </c:pt>
                <c:pt idx="17">
                  <c:v>14</c:v>
                </c:pt>
                <c:pt idx="18">
                  <c:v>15</c:v>
                </c:pt>
                <c:pt idx="19">
                  <c:v>16</c:v>
                </c:pt>
                <c:pt idx="20">
                  <c:v>17</c:v>
                </c:pt>
                <c:pt idx="21">
                  <c:v>18</c:v>
                </c:pt>
                <c:pt idx="22">
                  <c:v>19</c:v>
                </c:pt>
                <c:pt idx="23">
                  <c:v>20</c:v>
                </c:pt>
                <c:pt idx="24">
                  <c:v>21</c:v>
                </c:pt>
                <c:pt idx="25">
                  <c:v>22</c:v>
                </c:pt>
                <c:pt idx="26">
                  <c:v>23</c:v>
                </c:pt>
                <c:pt idx="27">
                  <c:v>24</c:v>
                </c:pt>
                <c:pt idx="28">
                  <c:v>25</c:v>
                </c:pt>
                <c:pt idx="29">
                  <c:v>26</c:v>
                </c:pt>
                <c:pt idx="30">
                  <c:v>27</c:v>
                </c:pt>
                <c:pt idx="31">
                  <c:v>28</c:v>
                </c:pt>
                <c:pt idx="32">
                  <c:v>29</c:v>
                </c:pt>
                <c:pt idx="33">
                  <c:v>30</c:v>
                </c:pt>
                <c:pt idx="34">
                  <c:v>31</c:v>
                </c:pt>
                <c:pt idx="35">
                  <c:v>32</c:v>
                </c:pt>
                <c:pt idx="36">
                  <c:v>33</c:v>
                </c:pt>
                <c:pt idx="37">
                  <c:v>34</c:v>
                </c:pt>
                <c:pt idx="38">
                  <c:v>35</c:v>
                </c:pt>
                <c:pt idx="39">
                  <c:v>36</c:v>
                </c:pt>
                <c:pt idx="40">
                  <c:v>37</c:v>
                </c:pt>
                <c:pt idx="41">
                  <c:v>38</c:v>
                </c:pt>
                <c:pt idx="42">
                  <c:v>39</c:v>
                </c:pt>
                <c:pt idx="43">
                  <c:v>40</c:v>
                </c:pt>
                <c:pt idx="44">
                  <c:v>41</c:v>
                </c:pt>
                <c:pt idx="45">
                  <c:v>42</c:v>
                </c:pt>
                <c:pt idx="46">
                  <c:v>43</c:v>
                </c:pt>
                <c:pt idx="47">
                  <c:v>44</c:v>
                </c:pt>
                <c:pt idx="48">
                  <c:v>45</c:v>
                </c:pt>
                <c:pt idx="49">
                  <c:v>46</c:v>
                </c:pt>
                <c:pt idx="50">
                  <c:v>47</c:v>
                </c:pt>
                <c:pt idx="51">
                  <c:v>48</c:v>
                </c:pt>
                <c:pt idx="52">
                  <c:v>49</c:v>
                </c:pt>
                <c:pt idx="53">
                  <c:v>50</c:v>
                </c:pt>
                <c:pt idx="54">
                  <c:v>51</c:v>
                </c:pt>
                <c:pt idx="55">
                  <c:v>52</c:v>
                </c:pt>
                <c:pt idx="56">
                  <c:v>53</c:v>
                </c:pt>
                <c:pt idx="57">
                  <c:v>54</c:v>
                </c:pt>
                <c:pt idx="58">
                  <c:v>55</c:v>
                </c:pt>
                <c:pt idx="59">
                  <c:v>56</c:v>
                </c:pt>
                <c:pt idx="60">
                  <c:v>57</c:v>
                </c:pt>
                <c:pt idx="61">
                  <c:v>58</c:v>
                </c:pt>
                <c:pt idx="62">
                  <c:v>59</c:v>
                </c:pt>
                <c:pt idx="63">
                  <c:v>60</c:v>
                </c:pt>
                <c:pt idx="64">
                  <c:v>61</c:v>
                </c:pt>
                <c:pt idx="65">
                  <c:v>62</c:v>
                </c:pt>
                <c:pt idx="66">
                  <c:v>63</c:v>
                </c:pt>
                <c:pt idx="67">
                  <c:v>64</c:v>
                </c:pt>
                <c:pt idx="68">
                  <c:v>65</c:v>
                </c:pt>
                <c:pt idx="69">
                  <c:v>66</c:v>
                </c:pt>
                <c:pt idx="70">
                  <c:v>67</c:v>
                </c:pt>
                <c:pt idx="71">
                  <c:v>68</c:v>
                </c:pt>
                <c:pt idx="72">
                  <c:v>69</c:v>
                </c:pt>
                <c:pt idx="73">
                  <c:v>70</c:v>
                </c:pt>
                <c:pt idx="74">
                  <c:v>71</c:v>
                </c:pt>
                <c:pt idx="75">
                  <c:v>72</c:v>
                </c:pt>
                <c:pt idx="76">
                  <c:v>73</c:v>
                </c:pt>
              </c:numCache>
            </c:numRef>
          </c:yVal>
          <c:smooth val="0"/>
          <c:extLst xmlns:c16r2="http://schemas.microsoft.com/office/drawing/2015/06/chart">
            <c:ext xmlns:c16="http://schemas.microsoft.com/office/drawing/2014/chart" uri="{C3380CC4-5D6E-409C-BE32-E72D297353CC}">
              <c16:uniqueId val="{00000000-DF31-D747-9262-AB25BC8214B4}"/>
            </c:ext>
          </c:extLst>
        </c:ser>
        <c:ser>
          <c:idx val="1"/>
          <c:order val="1"/>
          <c:tx>
            <c:strRef>
              <c:f>'Speak highly'!$G$3</c:f>
              <c:strCache>
                <c:ptCount val="1"/>
                <c:pt idx="0">
                  <c:v>No different</c:v>
                </c:pt>
              </c:strCache>
            </c:strRef>
          </c:tx>
          <c:spPr>
            <a:ln w="28575">
              <a:noFill/>
            </a:ln>
          </c:spPr>
          <c:marker>
            <c:symbol val="circle"/>
            <c:size val="5"/>
            <c:spPr>
              <a:solidFill>
                <a:schemeClr val="bg1">
                  <a:lumMod val="65000"/>
                </a:schemeClr>
              </a:solidFill>
              <a:ln>
                <a:noFill/>
              </a:ln>
            </c:spPr>
          </c:marker>
          <c:xVal>
            <c:numRef>
              <c:f>'Speak highly'!$L$2:$L$78</c:f>
              <c:numCache>
                <c:formatCode>General</c:formatCode>
                <c:ptCount val="77"/>
                <c:pt idx="0">
                  <c:v>-1</c:v>
                </c:pt>
                <c:pt idx="1">
                  <c:v>-1</c:v>
                </c:pt>
                <c:pt idx="2">
                  <c:v>-1</c:v>
                </c:pt>
                <c:pt idx="3">
                  <c:v>-1</c:v>
                </c:pt>
                <c:pt idx="4">
                  <c:v>88</c:v>
                </c:pt>
                <c:pt idx="5">
                  <c:v>89</c:v>
                </c:pt>
                <c:pt idx="6">
                  <c:v>89</c:v>
                </c:pt>
                <c:pt idx="7">
                  <c:v>90</c:v>
                </c:pt>
                <c:pt idx="8">
                  <c:v>91</c:v>
                </c:pt>
                <c:pt idx="9">
                  <c:v>91</c:v>
                </c:pt>
                <c:pt idx="10">
                  <c:v>91</c:v>
                </c:pt>
                <c:pt idx="11">
                  <c:v>92</c:v>
                </c:pt>
                <c:pt idx="12">
                  <c:v>92</c:v>
                </c:pt>
                <c:pt idx="13">
                  <c:v>92</c:v>
                </c:pt>
                <c:pt idx="14">
                  <c:v>92</c:v>
                </c:pt>
                <c:pt idx="15">
                  <c:v>93</c:v>
                </c:pt>
                <c:pt idx="16">
                  <c:v>93</c:v>
                </c:pt>
                <c:pt idx="17">
                  <c:v>93</c:v>
                </c:pt>
                <c:pt idx="18">
                  <c:v>93</c:v>
                </c:pt>
                <c:pt idx="19">
                  <c:v>94</c:v>
                </c:pt>
                <c:pt idx="20">
                  <c:v>95</c:v>
                </c:pt>
                <c:pt idx="21">
                  <c:v>95</c:v>
                </c:pt>
                <c:pt idx="22">
                  <c:v>95</c:v>
                </c:pt>
                <c:pt idx="23">
                  <c:v>95</c:v>
                </c:pt>
                <c:pt idx="24">
                  <c:v>95</c:v>
                </c:pt>
                <c:pt idx="25">
                  <c:v>95</c:v>
                </c:pt>
                <c:pt idx="26">
                  <c:v>96</c:v>
                </c:pt>
                <c:pt idx="27">
                  <c:v>96</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'Speak highly'!$P$2:$P$78</c:f>
              <c:numCache>
                <c:formatCode>0</c:formatCode>
                <c:ptCount val="77"/>
                <c:pt idx="0">
                  <c:v>1</c:v>
                </c:pt>
                <c:pt idx="1">
                  <c:v>2</c:v>
                </c:pt>
                <c:pt idx="2">
                  <c:v>3</c:v>
                </c:pt>
                <c:pt idx="3">
                  <c:v>4</c:v>
                </c:pt>
                <c:pt idx="4">
                  <c:v>1</c:v>
                </c:pt>
                <c:pt idx="5">
                  <c:v>2</c:v>
                </c:pt>
                <c:pt idx="6">
                  <c:v>3</c:v>
                </c:pt>
                <c:pt idx="7">
                  <c:v>1</c:v>
                </c:pt>
                <c:pt idx="8">
                  <c:v>1</c:v>
                </c:pt>
                <c:pt idx="9">
                  <c:v>2</c:v>
                </c:pt>
                <c:pt idx="10">
                  <c:v>3</c:v>
                </c:pt>
                <c:pt idx="11">
                  <c:v>1</c:v>
                </c:pt>
                <c:pt idx="12">
                  <c:v>2</c:v>
                </c:pt>
                <c:pt idx="13">
                  <c:v>3</c:v>
                </c:pt>
                <c:pt idx="14">
                  <c:v>4</c:v>
                </c:pt>
                <c:pt idx="15">
                  <c:v>1</c:v>
                </c:pt>
                <c:pt idx="16">
                  <c:v>2</c:v>
                </c:pt>
                <c:pt idx="17">
                  <c:v>3</c:v>
                </c:pt>
                <c:pt idx="18">
                  <c:v>4</c:v>
                </c:pt>
                <c:pt idx="19">
                  <c:v>1</c:v>
                </c:pt>
                <c:pt idx="20">
                  <c:v>1</c:v>
                </c:pt>
                <c:pt idx="21">
                  <c:v>2</c:v>
                </c:pt>
                <c:pt idx="22">
                  <c:v>3</c:v>
                </c:pt>
                <c:pt idx="23">
                  <c:v>4</c:v>
                </c:pt>
                <c:pt idx="24">
                  <c:v>5</c:v>
                </c:pt>
                <c:pt idx="25">
                  <c:v>6</c:v>
                </c:pt>
                <c:pt idx="26">
                  <c:v>1</c:v>
                </c:pt>
                <c:pt idx="27">
                  <c:v>2</c:v>
                </c:pt>
                <c:pt idx="28">
                  <c:v>30</c:v>
                </c:pt>
                <c:pt idx="29">
                  <c:v>32</c:v>
                </c:pt>
                <c:pt idx="30">
                  <c:v>34</c:v>
                </c:pt>
                <c:pt idx="31">
                  <c:v>36</c:v>
                </c:pt>
                <c:pt idx="32">
                  <c:v>38</c:v>
                </c:pt>
                <c:pt idx="33">
                  <c:v>40</c:v>
                </c:pt>
                <c:pt idx="34">
                  <c:v>42</c:v>
                </c:pt>
                <c:pt idx="35">
                  <c:v>44</c:v>
                </c:pt>
                <c:pt idx="36">
                  <c:v>46</c:v>
                </c:pt>
                <c:pt idx="37">
                  <c:v>48</c:v>
                </c:pt>
                <c:pt idx="38">
                  <c:v>50</c:v>
                </c:pt>
                <c:pt idx="39">
                  <c:v>52</c:v>
                </c:pt>
                <c:pt idx="40">
                  <c:v>54</c:v>
                </c:pt>
                <c:pt idx="41">
                  <c:v>56</c:v>
                </c:pt>
                <c:pt idx="42">
                  <c:v>58</c:v>
                </c:pt>
                <c:pt idx="43">
                  <c:v>60</c:v>
                </c:pt>
                <c:pt idx="44">
                  <c:v>62</c:v>
                </c:pt>
                <c:pt idx="45">
                  <c:v>64</c:v>
                </c:pt>
                <c:pt idx="46">
                  <c:v>66</c:v>
                </c:pt>
                <c:pt idx="47">
                  <c:v>68</c:v>
                </c:pt>
                <c:pt idx="48">
                  <c:v>70</c:v>
                </c:pt>
                <c:pt idx="49">
                  <c:v>72</c:v>
                </c:pt>
                <c:pt idx="50">
                  <c:v>74</c:v>
                </c:pt>
                <c:pt idx="51">
                  <c:v>76</c:v>
                </c:pt>
                <c:pt idx="52">
                  <c:v>78</c:v>
                </c:pt>
                <c:pt idx="53">
                  <c:v>80</c:v>
                </c:pt>
                <c:pt idx="54">
                  <c:v>82</c:v>
                </c:pt>
                <c:pt idx="55">
                  <c:v>84</c:v>
                </c:pt>
                <c:pt idx="56">
                  <c:v>86</c:v>
                </c:pt>
                <c:pt idx="57">
                  <c:v>88</c:v>
                </c:pt>
                <c:pt idx="58">
                  <c:v>90</c:v>
                </c:pt>
                <c:pt idx="59">
                  <c:v>92</c:v>
                </c:pt>
                <c:pt idx="60">
                  <c:v>94</c:v>
                </c:pt>
                <c:pt idx="61">
                  <c:v>96</c:v>
                </c:pt>
                <c:pt idx="62">
                  <c:v>98</c:v>
                </c:pt>
                <c:pt idx="63">
                  <c:v>100</c:v>
                </c:pt>
                <c:pt idx="64">
                  <c:v>102</c:v>
                </c:pt>
                <c:pt idx="65">
                  <c:v>104</c:v>
                </c:pt>
                <c:pt idx="66">
                  <c:v>106</c:v>
                </c:pt>
                <c:pt idx="67">
                  <c:v>108</c:v>
                </c:pt>
                <c:pt idx="68">
                  <c:v>110</c:v>
                </c:pt>
                <c:pt idx="69">
                  <c:v>112</c:v>
                </c:pt>
                <c:pt idx="70">
                  <c:v>114</c:v>
                </c:pt>
                <c:pt idx="71">
                  <c:v>116</c:v>
                </c:pt>
                <c:pt idx="72">
                  <c:v>118</c:v>
                </c:pt>
                <c:pt idx="73">
                  <c:v>120</c:v>
                </c:pt>
                <c:pt idx="74">
                  <c:v>122</c:v>
                </c:pt>
                <c:pt idx="75">
                  <c:v>124</c:v>
                </c:pt>
                <c:pt idx="76">
                  <c:v>126</c:v>
                </c:pt>
              </c:numCache>
            </c:numRef>
          </c:yVal>
          <c:smooth val="0"/>
          <c:extLst xmlns:c16r2="http://schemas.microsoft.com/office/drawing/2015/06/chart">
            <c:ext xmlns:c16="http://schemas.microsoft.com/office/drawing/2014/chart" uri="{C3380CC4-5D6E-409C-BE32-E72D297353CC}">
              <c16:uniqueId val="{00000001-DF31-D747-9262-AB25BC8214B4}"/>
            </c:ext>
          </c:extLst>
        </c:ser>
        <c:ser>
          <c:idx val="2"/>
          <c:order val="2"/>
          <c:tx>
            <c:strRef>
              <c:f>'Speak highly'!$G$4</c:f>
              <c:strCache>
                <c:ptCount val="1"/>
                <c:pt idx="0">
                  <c:v>Higher than expected</c:v>
                </c:pt>
              </c:strCache>
            </c:strRef>
          </c:tx>
          <c:spPr>
            <a:ln w="28575">
              <a:noFill/>
            </a:ln>
          </c:spPr>
          <c:marker>
            <c:symbol val="circle"/>
            <c:size val="5"/>
            <c:spPr>
              <a:solidFill>
                <a:schemeClr val="accent4"/>
              </a:solidFill>
              <a:ln>
                <a:noFill/>
              </a:ln>
            </c:spPr>
          </c:marker>
          <c:xVal>
            <c:numRef>
              <c:f>'Speak highly'!$M$2:$M$78</c:f>
              <c:numCache>
                <c:formatCode>General</c:formatCode>
                <c:ptCount val="7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95</c:v>
                </c:pt>
                <c:pt idx="29">
                  <c:v>96</c:v>
                </c:pt>
                <c:pt idx="30">
                  <c:v>96</c:v>
                </c:pt>
                <c:pt idx="31">
                  <c:v>97</c:v>
                </c:pt>
                <c:pt idx="32">
                  <c:v>97</c:v>
                </c:pt>
                <c:pt idx="33">
                  <c:v>97</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numCache>
            </c:numRef>
          </c:xVal>
          <c:yVal>
            <c:numRef>
              <c:f>'Speak highly'!$Q$2:$Q$78</c:f>
              <c:numCache>
                <c:formatCode>0</c:formatCode>
                <c:ptCount val="77"/>
                <c:pt idx="0">
                  <c:v>2</c:v>
                </c:pt>
                <c:pt idx="1">
                  <c:v>4</c:v>
                </c:pt>
                <c:pt idx="2">
                  <c:v>6</c:v>
                </c:pt>
                <c:pt idx="3">
                  <c:v>8</c:v>
                </c:pt>
                <c:pt idx="4">
                  <c:v>10</c:v>
                </c:pt>
                <c:pt idx="5">
                  <c:v>12</c:v>
                </c:pt>
                <c:pt idx="6">
                  <c:v>14</c:v>
                </c:pt>
                <c:pt idx="7">
                  <c:v>16</c:v>
                </c:pt>
                <c:pt idx="8">
                  <c:v>18</c:v>
                </c:pt>
                <c:pt idx="9">
                  <c:v>20</c:v>
                </c:pt>
                <c:pt idx="10">
                  <c:v>22</c:v>
                </c:pt>
                <c:pt idx="11">
                  <c:v>24</c:v>
                </c:pt>
                <c:pt idx="12">
                  <c:v>26</c:v>
                </c:pt>
                <c:pt idx="13">
                  <c:v>28</c:v>
                </c:pt>
                <c:pt idx="14">
                  <c:v>30</c:v>
                </c:pt>
                <c:pt idx="15">
                  <c:v>32</c:v>
                </c:pt>
                <c:pt idx="16">
                  <c:v>34</c:v>
                </c:pt>
                <c:pt idx="17">
                  <c:v>36</c:v>
                </c:pt>
                <c:pt idx="18">
                  <c:v>38</c:v>
                </c:pt>
                <c:pt idx="19">
                  <c:v>40</c:v>
                </c:pt>
                <c:pt idx="20">
                  <c:v>42</c:v>
                </c:pt>
                <c:pt idx="21">
                  <c:v>44</c:v>
                </c:pt>
                <c:pt idx="22">
                  <c:v>46</c:v>
                </c:pt>
                <c:pt idx="23">
                  <c:v>48</c:v>
                </c:pt>
                <c:pt idx="24">
                  <c:v>50</c:v>
                </c:pt>
                <c:pt idx="25">
                  <c:v>52</c:v>
                </c:pt>
                <c:pt idx="26">
                  <c:v>54</c:v>
                </c:pt>
                <c:pt idx="27">
                  <c:v>56</c:v>
                </c:pt>
                <c:pt idx="28">
                  <c:v>7</c:v>
                </c:pt>
                <c:pt idx="29">
                  <c:v>3</c:v>
                </c:pt>
                <c:pt idx="30">
                  <c:v>4</c:v>
                </c:pt>
                <c:pt idx="31">
                  <c:v>1</c:v>
                </c:pt>
                <c:pt idx="32">
                  <c:v>2</c:v>
                </c:pt>
                <c:pt idx="33">
                  <c:v>3</c:v>
                </c:pt>
                <c:pt idx="34">
                  <c:v>71</c:v>
                </c:pt>
                <c:pt idx="35">
                  <c:v>74</c:v>
                </c:pt>
                <c:pt idx="36">
                  <c:v>77</c:v>
                </c:pt>
                <c:pt idx="37">
                  <c:v>80</c:v>
                </c:pt>
                <c:pt idx="38">
                  <c:v>83</c:v>
                </c:pt>
                <c:pt idx="39">
                  <c:v>86</c:v>
                </c:pt>
                <c:pt idx="40">
                  <c:v>89</c:v>
                </c:pt>
                <c:pt idx="41">
                  <c:v>92</c:v>
                </c:pt>
                <c:pt idx="42">
                  <c:v>95</c:v>
                </c:pt>
                <c:pt idx="43">
                  <c:v>98</c:v>
                </c:pt>
                <c:pt idx="44">
                  <c:v>101</c:v>
                </c:pt>
                <c:pt idx="45">
                  <c:v>104</c:v>
                </c:pt>
                <c:pt idx="46">
                  <c:v>107</c:v>
                </c:pt>
                <c:pt idx="47">
                  <c:v>110</c:v>
                </c:pt>
                <c:pt idx="48">
                  <c:v>113</c:v>
                </c:pt>
                <c:pt idx="49">
                  <c:v>116</c:v>
                </c:pt>
                <c:pt idx="50">
                  <c:v>119</c:v>
                </c:pt>
                <c:pt idx="51">
                  <c:v>122</c:v>
                </c:pt>
                <c:pt idx="52">
                  <c:v>125</c:v>
                </c:pt>
                <c:pt idx="53">
                  <c:v>128</c:v>
                </c:pt>
                <c:pt idx="54">
                  <c:v>131</c:v>
                </c:pt>
                <c:pt idx="55">
                  <c:v>134</c:v>
                </c:pt>
                <c:pt idx="56">
                  <c:v>137</c:v>
                </c:pt>
                <c:pt idx="57">
                  <c:v>140</c:v>
                </c:pt>
                <c:pt idx="58">
                  <c:v>143</c:v>
                </c:pt>
                <c:pt idx="59">
                  <c:v>146</c:v>
                </c:pt>
                <c:pt idx="60">
                  <c:v>149</c:v>
                </c:pt>
                <c:pt idx="61">
                  <c:v>152</c:v>
                </c:pt>
                <c:pt idx="62">
                  <c:v>155</c:v>
                </c:pt>
                <c:pt idx="63">
                  <c:v>158</c:v>
                </c:pt>
                <c:pt idx="64">
                  <c:v>161</c:v>
                </c:pt>
                <c:pt idx="65">
                  <c:v>164</c:v>
                </c:pt>
                <c:pt idx="66">
                  <c:v>167</c:v>
                </c:pt>
                <c:pt idx="67">
                  <c:v>170</c:v>
                </c:pt>
                <c:pt idx="68">
                  <c:v>173</c:v>
                </c:pt>
                <c:pt idx="69">
                  <c:v>176</c:v>
                </c:pt>
                <c:pt idx="70">
                  <c:v>179</c:v>
                </c:pt>
                <c:pt idx="71">
                  <c:v>182</c:v>
                </c:pt>
                <c:pt idx="72">
                  <c:v>185</c:v>
                </c:pt>
                <c:pt idx="73">
                  <c:v>188</c:v>
                </c:pt>
                <c:pt idx="74">
                  <c:v>191</c:v>
                </c:pt>
                <c:pt idx="75">
                  <c:v>194</c:v>
                </c:pt>
                <c:pt idx="76">
                  <c:v>197</c:v>
                </c:pt>
              </c:numCache>
            </c:numRef>
          </c:yVal>
          <c:smooth val="0"/>
          <c:extLst xmlns:c16r2="http://schemas.microsoft.com/office/drawing/2015/06/chart">
            <c:ext xmlns:c16="http://schemas.microsoft.com/office/drawing/2014/chart" uri="{C3380CC4-5D6E-409C-BE32-E72D297353CC}">
              <c16:uniqueId val="{00000002-DF31-D747-9262-AB25BC8214B4}"/>
            </c:ext>
          </c:extLst>
        </c:ser>
        <c:ser>
          <c:idx val="3"/>
          <c:order val="3"/>
          <c:tx>
            <c:strRef>
              <c:f>'Speak highly'!$G$7</c:f>
              <c:strCache>
                <c:ptCount val="1"/>
                <c:pt idx="0">
                  <c:v>NSW (92%)</c:v>
                </c:pt>
              </c:strCache>
            </c:strRef>
          </c:tx>
          <c:spPr>
            <a:ln w="12700">
              <a:noFill/>
              <a:tailEnd type="none" w="sm" len="sm"/>
            </a:ln>
          </c:spPr>
          <c:marker>
            <c:symbol val="dash"/>
            <c:size val="4"/>
            <c:spPr>
              <a:solidFill>
                <a:schemeClr val="accent6"/>
              </a:solidFill>
              <a:ln>
                <a:noFill/>
              </a:ln>
            </c:spPr>
          </c:marker>
          <c:dPt>
            <c:idx val="0"/>
            <c:bubble3D val="0"/>
            <c:extLst xmlns:c16r2="http://schemas.microsoft.com/office/drawing/2015/06/chart">
              <c:ext xmlns:c16="http://schemas.microsoft.com/office/drawing/2014/chart" uri="{C3380CC4-5D6E-409C-BE32-E72D297353CC}">
                <c16:uniqueId val="{00000003-DF31-D747-9262-AB25BC8214B4}"/>
              </c:ext>
            </c:extLst>
          </c:dPt>
          <c:dLbls>
            <c:dLbl>
              <c:idx val="0"/>
              <c:tx>
                <c:rich>
                  <a:bodyPr/>
                  <a:lstStyle/>
                  <a:p>
                    <a:fld id="{EE9E2C0E-B6D6-4E77-B714-B14BE14AD65C}" type="CELLRANGE">
                      <a:rPr lang="en-AU"/>
                      <a:pPr/>
                      <a:t>[CELLRANGE]</a:t>
                    </a:fld>
                    <a:endParaRPr lang="en-AU"/>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wrap="square" lIns="38100" tIns="19050" rIns="38100" bIns="19050" anchor="ctr">
                <a:spAutoFit/>
              </a:bodyPr>
              <a:lstStyle/>
              <a:p>
                <a:pPr>
                  <a:defRPr sz="1000">
                    <a:solidFill>
                      <a:schemeClr val="accent6"/>
                    </a:solidFill>
                  </a:defRPr>
                </a:pPr>
                <a:endParaRPr lang="en-US"/>
              </a:p>
            </c:txPr>
            <c:dLblPos val="t"/>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errBars>
            <c:errDir val="y"/>
            <c:errBarType val="minus"/>
            <c:errValType val="cust"/>
            <c:noEndCap val="1"/>
            <c:plus>
              <c:numLit>
                <c:formatCode>General</c:formatCode>
                <c:ptCount val="1"/>
                <c:pt idx="0">
                  <c:v>1</c:v>
                </c:pt>
              </c:numLit>
            </c:plus>
            <c:minus>
              <c:numRef>
                <c:f>'Speak highly'!$I$7</c:f>
                <c:numCache>
                  <c:formatCode>General</c:formatCode>
                  <c:ptCount val="1"/>
                  <c:pt idx="0">
                    <c:v>7</c:v>
                  </c:pt>
                </c:numCache>
              </c:numRef>
            </c:minus>
            <c:spPr>
              <a:ln w="9525">
                <a:solidFill>
                  <a:schemeClr val="accent6"/>
                </a:solidFill>
              </a:ln>
            </c:spPr>
          </c:errBars>
          <c:xVal>
            <c:numRef>
              <c:f>'Speak highly'!$H$7</c:f>
              <c:numCache>
                <c:formatCode>0"%"</c:formatCode>
                <c:ptCount val="1"/>
                <c:pt idx="0">
                  <c:v>92.341744841032323</c:v>
                </c:pt>
              </c:numCache>
            </c:numRef>
          </c:xVal>
          <c:yVal>
            <c:numRef>
              <c:f>'Speak highly'!$I$7</c:f>
              <c:numCache>
                <c:formatCode>General</c:formatCode>
                <c:ptCount val="1"/>
                <c:pt idx="0">
                  <c:v>7</c:v>
                </c:pt>
              </c:numCache>
            </c:numRef>
          </c:yVal>
          <c:smooth val="0"/>
          <c:extLst xmlns:c16r2="http://schemas.microsoft.com/office/drawing/2015/06/chart">
            <c:ext xmlns:c16="http://schemas.microsoft.com/office/drawing/2014/chart" uri="{C3380CC4-5D6E-409C-BE32-E72D297353CC}">
              <c16:uniqueId val="{00000004-DF31-D747-9262-AB25BC8214B4}"/>
            </c:ext>
            <c:ext xmlns:c15="http://schemas.microsoft.com/office/drawing/2012/chart" uri="{02D57815-91ED-43cb-92C2-25804820EDAC}">
              <c15:datalabelsRange>
                <c15:f>'Speak highly'!$G$7</c15:f>
                <c15:dlblRangeCache>
                  <c:ptCount val="1"/>
                  <c:pt idx="0">
                    <c:v>NSW (92%)</c:v>
                  </c:pt>
                </c15:dlblRangeCache>
              </c15:datalabelsRange>
            </c:ext>
          </c:extLst>
        </c:ser>
        <c:dLbls>
          <c:showLegendKey val="0"/>
          <c:showVal val="0"/>
          <c:showCatName val="0"/>
          <c:showSerName val="0"/>
          <c:showPercent val="0"/>
          <c:showBubbleSize val="0"/>
        </c:dLbls>
        <c:axId val="186526232"/>
        <c:axId val="186524664"/>
      </c:scatterChart>
      <c:valAx>
        <c:axId val="186526232"/>
        <c:scaling>
          <c:orientation val="minMax"/>
          <c:max val="100"/>
          <c:min val="0"/>
        </c:scaling>
        <c:delete val="0"/>
        <c:axPos val="b"/>
        <c:title>
          <c:tx>
            <c:rich>
              <a:bodyPr/>
              <a:lstStyle/>
              <a:p>
                <a:pPr>
                  <a:defRPr sz="1000"/>
                </a:pPr>
                <a:r>
                  <a:rPr lang="en-AU" sz="1000"/>
                  <a:t>% of patients</a:t>
                </a:r>
              </a:p>
            </c:rich>
          </c:tx>
          <c:overlay val="0"/>
        </c:title>
        <c:numFmt formatCode="General" sourceLinked="1"/>
        <c:majorTickMark val="out"/>
        <c:minorTickMark val="out"/>
        <c:tickLblPos val="nextTo"/>
        <c:spPr>
          <a:ln w="6350">
            <a:solidFill>
              <a:schemeClr val="tx1"/>
            </a:solidFill>
          </a:ln>
        </c:spPr>
        <c:txPr>
          <a:bodyPr/>
          <a:lstStyle/>
          <a:p>
            <a:pPr>
              <a:defRPr sz="1000"/>
            </a:pPr>
            <a:endParaRPr lang="en-US"/>
          </a:p>
        </c:txPr>
        <c:crossAx val="186524664"/>
        <c:crosses val="autoZero"/>
        <c:crossBetween val="midCat"/>
        <c:majorUnit val="10"/>
        <c:minorUnit val="1"/>
      </c:valAx>
      <c:valAx>
        <c:axId val="186524664"/>
        <c:scaling>
          <c:orientation val="minMax"/>
          <c:max val="10"/>
          <c:min val="0"/>
        </c:scaling>
        <c:delete val="0"/>
        <c:axPos val="l"/>
        <c:majorGridlines>
          <c:spPr>
            <a:ln w="6350">
              <a:solidFill>
                <a:schemeClr val="tx1"/>
              </a:solidFill>
            </a:ln>
          </c:spPr>
        </c:majorGridlines>
        <c:numFmt formatCode="0" sourceLinked="1"/>
        <c:majorTickMark val="out"/>
        <c:minorTickMark val="none"/>
        <c:tickLblPos val="none"/>
        <c:spPr>
          <a:ln>
            <a:noFill/>
          </a:ln>
        </c:spPr>
        <c:crossAx val="186526232"/>
        <c:crosses val="autoZero"/>
        <c:crossBetween val="midCat"/>
        <c:majorUnit val="10"/>
      </c:valAx>
      <c:spPr>
        <a:noFill/>
        <a:ln>
          <a:noFill/>
        </a:ln>
      </c:spPr>
    </c:plotArea>
    <c:plotVisOnly val="0"/>
    <c:dispBlanksAs val="gap"/>
    <c:showDLblsOverMax val="0"/>
  </c:chart>
  <c:spPr>
    <a:noFill/>
    <a:ln>
      <a:noFill/>
    </a:ln>
  </c:spPr>
  <c:txPr>
    <a:bodyPr/>
    <a:lstStyle/>
    <a:p>
      <a:pPr>
        <a:defRPr sz="1200" b="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0.05048</cdr:x>
      <cdr:y>0.9091</cdr:y>
    </cdr:from>
    <cdr:to>
      <cdr:x>0.95685</cdr:x>
      <cdr:y>0.93259</cdr:y>
    </cdr:to>
    <cdr:sp macro="" textlink="">
      <cdr:nvSpPr>
        <cdr:cNvPr id="2" name="TextBox 9"/>
        <cdr:cNvSpPr txBox="1"/>
      </cdr:nvSpPr>
      <cdr:spPr>
        <a:xfrm xmlns:a="http://schemas.openxmlformats.org/drawingml/2006/main">
          <a:off x="539751" y="4765163"/>
          <a:ext cx="9690665" cy="12311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73038" rtl="0" eaLnBrk="1" latinLnBrk="0" hangingPunct="1">
            <a:defRPr sz="1719" kern="1200">
              <a:solidFill>
                <a:schemeClr val="tx1"/>
              </a:solidFill>
              <a:latin typeface="+mn-lt"/>
              <a:ea typeface="+mn-ea"/>
              <a:cs typeface="+mn-cs"/>
            </a:defRPr>
          </a:lvl1pPr>
          <a:lvl2pPr marL="486520" algn="l" defTabSz="973038" rtl="0" eaLnBrk="1" latinLnBrk="0" hangingPunct="1">
            <a:defRPr sz="1719" kern="1200">
              <a:solidFill>
                <a:schemeClr val="tx1"/>
              </a:solidFill>
              <a:latin typeface="+mn-lt"/>
              <a:ea typeface="+mn-ea"/>
              <a:cs typeface="+mn-cs"/>
            </a:defRPr>
          </a:lvl2pPr>
          <a:lvl3pPr marL="973038" algn="l" defTabSz="973038" rtl="0" eaLnBrk="1" latinLnBrk="0" hangingPunct="1">
            <a:defRPr sz="1719" kern="1200">
              <a:solidFill>
                <a:schemeClr val="tx1"/>
              </a:solidFill>
              <a:latin typeface="+mn-lt"/>
              <a:ea typeface="+mn-ea"/>
              <a:cs typeface="+mn-cs"/>
            </a:defRPr>
          </a:lvl3pPr>
          <a:lvl4pPr marL="1459559" algn="l" defTabSz="973038" rtl="0" eaLnBrk="1" latinLnBrk="0" hangingPunct="1">
            <a:defRPr sz="1719" kern="1200">
              <a:solidFill>
                <a:schemeClr val="tx1"/>
              </a:solidFill>
              <a:latin typeface="+mn-lt"/>
              <a:ea typeface="+mn-ea"/>
              <a:cs typeface="+mn-cs"/>
            </a:defRPr>
          </a:lvl4pPr>
          <a:lvl5pPr marL="1946077" algn="l" defTabSz="973038" rtl="0" eaLnBrk="1" latinLnBrk="0" hangingPunct="1">
            <a:defRPr sz="1719" kern="1200">
              <a:solidFill>
                <a:schemeClr val="tx1"/>
              </a:solidFill>
              <a:latin typeface="+mn-lt"/>
              <a:ea typeface="+mn-ea"/>
              <a:cs typeface="+mn-cs"/>
            </a:defRPr>
          </a:lvl5pPr>
          <a:lvl6pPr marL="2432598" algn="l" defTabSz="973038" rtl="0" eaLnBrk="1" latinLnBrk="0" hangingPunct="1">
            <a:defRPr sz="1719" kern="1200">
              <a:solidFill>
                <a:schemeClr val="tx1"/>
              </a:solidFill>
              <a:latin typeface="+mn-lt"/>
              <a:ea typeface="+mn-ea"/>
              <a:cs typeface="+mn-cs"/>
            </a:defRPr>
          </a:lvl6pPr>
          <a:lvl7pPr marL="2919117" algn="l" defTabSz="973038" rtl="0" eaLnBrk="1" latinLnBrk="0" hangingPunct="1">
            <a:defRPr sz="1719" kern="1200">
              <a:solidFill>
                <a:schemeClr val="tx1"/>
              </a:solidFill>
              <a:latin typeface="+mn-lt"/>
              <a:ea typeface="+mn-ea"/>
              <a:cs typeface="+mn-cs"/>
            </a:defRPr>
          </a:lvl7pPr>
          <a:lvl8pPr marL="3405639" algn="l" defTabSz="973038" rtl="0" eaLnBrk="1" latinLnBrk="0" hangingPunct="1">
            <a:defRPr sz="1719" kern="1200">
              <a:solidFill>
                <a:schemeClr val="tx1"/>
              </a:solidFill>
              <a:latin typeface="+mn-lt"/>
              <a:ea typeface="+mn-ea"/>
              <a:cs typeface="+mn-cs"/>
            </a:defRPr>
          </a:lvl8pPr>
          <a:lvl9pPr marL="3892157" algn="l" defTabSz="973038" rtl="0" eaLnBrk="1" latinLnBrk="0" hangingPunct="1">
            <a:defRPr sz="1719" kern="1200">
              <a:solidFill>
                <a:schemeClr val="tx1"/>
              </a:solidFill>
              <a:latin typeface="+mn-lt"/>
              <a:ea typeface="+mn-ea"/>
              <a:cs typeface="+mn-cs"/>
            </a:defRPr>
          </a:lvl9pPr>
        </a:lstStyle>
        <a:p xmlns:a="http://schemas.openxmlformats.org/drawingml/2006/main">
          <a:pPr>
            <a:spcBef>
              <a:spcPts val="200"/>
            </a:spcBef>
          </a:pPr>
          <a:r>
            <a:rPr lang="en-AU" sz="800" dirty="0" smtClean="0"/>
            <a:t>*Cancer </a:t>
          </a:r>
          <a:r>
            <a:rPr lang="en-AU" sz="800" dirty="0"/>
            <a:t>types selected due to high prevalence in NSW and priority cancers identified by the Cancer Institute </a:t>
          </a:r>
          <a:r>
            <a:rPr lang="en-AU" sz="800" dirty="0" smtClean="0"/>
            <a:t>NSW.</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76364" cy="511730"/>
          </a:xfrm>
          <a:prstGeom prst="rect">
            <a:avLst/>
          </a:prstGeom>
        </p:spPr>
        <p:txBody>
          <a:bodyPr vert="horz" lIns="94566" tIns="47283" rIns="94566" bIns="47283" rtlCol="0"/>
          <a:lstStyle>
            <a:lvl1pPr algn="l">
              <a:defRPr sz="1200"/>
            </a:lvl1pPr>
          </a:lstStyle>
          <a:p>
            <a:endParaRPr lang="en-AU" dirty="0">
              <a:latin typeface="Open Sans" panose="020B0606030504020204" pitchFamily="34" charset="0"/>
            </a:endParaRPr>
          </a:p>
        </p:txBody>
      </p:sp>
      <p:sp>
        <p:nvSpPr>
          <p:cNvPr id="3" name="Date Placeholder 2"/>
          <p:cNvSpPr>
            <a:spLocks noGrp="1"/>
          </p:cNvSpPr>
          <p:nvPr>
            <p:ph type="dt" sz="quarter" idx="1"/>
          </p:nvPr>
        </p:nvSpPr>
        <p:spPr>
          <a:xfrm>
            <a:off x="4021295" y="4"/>
            <a:ext cx="3076364" cy="511730"/>
          </a:xfrm>
          <a:prstGeom prst="rect">
            <a:avLst/>
          </a:prstGeom>
        </p:spPr>
        <p:txBody>
          <a:bodyPr vert="horz" lIns="94566" tIns="47283" rIns="94566" bIns="47283" rtlCol="0"/>
          <a:lstStyle>
            <a:lvl1pPr algn="r">
              <a:defRPr sz="1200"/>
            </a:lvl1pPr>
          </a:lstStyle>
          <a:p>
            <a:fld id="{97251342-7881-4757-9203-782D16106EEF}" type="datetimeFigureOut">
              <a:rPr lang="en-AU" smtClean="0">
                <a:latin typeface="Open Sans" panose="020B0606030504020204" pitchFamily="34" charset="0"/>
              </a:rPr>
              <a:t>23-May-18</a:t>
            </a:fld>
            <a:endParaRPr lang="en-AU" dirty="0">
              <a:latin typeface="Open Sans" panose="020B0606030504020204" pitchFamily="34" charset="0"/>
            </a:endParaRPr>
          </a:p>
        </p:txBody>
      </p:sp>
      <p:sp>
        <p:nvSpPr>
          <p:cNvPr id="4" name="Footer Placeholder 3"/>
          <p:cNvSpPr>
            <a:spLocks noGrp="1"/>
          </p:cNvSpPr>
          <p:nvPr>
            <p:ph type="ftr" sz="quarter" idx="2"/>
          </p:nvPr>
        </p:nvSpPr>
        <p:spPr>
          <a:xfrm>
            <a:off x="1" y="9721109"/>
            <a:ext cx="3076364" cy="511730"/>
          </a:xfrm>
          <a:prstGeom prst="rect">
            <a:avLst/>
          </a:prstGeom>
        </p:spPr>
        <p:txBody>
          <a:bodyPr vert="horz" lIns="94566" tIns="47283" rIns="94566" bIns="47283" rtlCol="0" anchor="b"/>
          <a:lstStyle>
            <a:lvl1pPr algn="l">
              <a:defRPr sz="1200"/>
            </a:lvl1pPr>
          </a:lstStyle>
          <a:p>
            <a:endParaRPr lang="en-AU" dirty="0">
              <a:latin typeface="Open Sans" panose="020B0606030504020204" pitchFamily="34" charset="0"/>
            </a:endParaRPr>
          </a:p>
        </p:txBody>
      </p:sp>
      <p:sp>
        <p:nvSpPr>
          <p:cNvPr id="5" name="Slide Number Placeholder 4"/>
          <p:cNvSpPr>
            <a:spLocks noGrp="1"/>
          </p:cNvSpPr>
          <p:nvPr>
            <p:ph type="sldNum" sz="quarter" idx="3"/>
          </p:nvPr>
        </p:nvSpPr>
        <p:spPr>
          <a:xfrm>
            <a:off x="4021295" y="9721109"/>
            <a:ext cx="3076364" cy="511730"/>
          </a:xfrm>
          <a:prstGeom prst="rect">
            <a:avLst/>
          </a:prstGeom>
        </p:spPr>
        <p:txBody>
          <a:bodyPr vert="horz" lIns="94566" tIns="47283" rIns="94566" bIns="47283" rtlCol="0" anchor="b"/>
          <a:lstStyle>
            <a:lvl1pPr algn="r">
              <a:defRPr sz="1200"/>
            </a:lvl1pPr>
          </a:lstStyle>
          <a:p>
            <a:fld id="{7969AAFD-F196-4006-9193-CB81B2227861}" type="slidenum">
              <a:rPr lang="en-AU" smtClean="0">
                <a:latin typeface="Open Sans" panose="020B0606030504020204" pitchFamily="34" charset="0"/>
              </a:rPr>
              <a:t>‹#›</a:t>
            </a:fld>
            <a:endParaRPr lang="en-AU" dirty="0">
              <a:latin typeface="Open Sans" panose="020B0606030504020204" pitchFamily="34" charset="0"/>
            </a:endParaRPr>
          </a:p>
        </p:txBody>
      </p:sp>
    </p:spTree>
    <p:extLst>
      <p:ext uri="{BB962C8B-B14F-4D97-AF65-F5344CB8AC3E}">
        <p14:creationId xmlns:p14="http://schemas.microsoft.com/office/powerpoint/2010/main" val="1307451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76364" cy="511730"/>
          </a:xfrm>
          <a:prstGeom prst="rect">
            <a:avLst/>
          </a:prstGeom>
        </p:spPr>
        <p:txBody>
          <a:bodyPr vert="horz" lIns="94566" tIns="47283" rIns="94566" bIns="47283" rtlCol="0"/>
          <a:lstStyle>
            <a:lvl1pPr algn="l">
              <a:defRPr sz="1000">
                <a:latin typeface="Arial" panose="020B0604020202020204" pitchFamily="34" charset="0"/>
                <a:cs typeface="Arial" panose="020B0604020202020204" pitchFamily="34" charset="0"/>
              </a:defRPr>
            </a:lvl1pPr>
          </a:lstStyle>
          <a:p>
            <a:endParaRPr lang="en-AU" dirty="0"/>
          </a:p>
        </p:txBody>
      </p:sp>
      <p:sp>
        <p:nvSpPr>
          <p:cNvPr id="3" name="Date Placeholder 2"/>
          <p:cNvSpPr>
            <a:spLocks noGrp="1"/>
          </p:cNvSpPr>
          <p:nvPr>
            <p:ph type="dt" idx="1"/>
          </p:nvPr>
        </p:nvSpPr>
        <p:spPr>
          <a:xfrm>
            <a:off x="4021295" y="4"/>
            <a:ext cx="3076364" cy="511730"/>
          </a:xfrm>
          <a:prstGeom prst="rect">
            <a:avLst/>
          </a:prstGeom>
        </p:spPr>
        <p:txBody>
          <a:bodyPr vert="horz" lIns="94566" tIns="47283" rIns="94566" bIns="47283" rtlCol="0"/>
          <a:lstStyle>
            <a:lvl1pPr algn="r">
              <a:defRPr sz="1000">
                <a:latin typeface="Arial" panose="020B0604020202020204" pitchFamily="34" charset="0"/>
                <a:cs typeface="Arial" panose="020B0604020202020204" pitchFamily="34" charset="0"/>
              </a:defRPr>
            </a:lvl1pPr>
          </a:lstStyle>
          <a:p>
            <a:fld id="{B6D44E0B-437F-47D6-A112-7EE80C6994CE}" type="datetimeFigureOut">
              <a:rPr lang="en-AU" smtClean="0"/>
              <a:pPr/>
              <a:t>23-May-18</a:t>
            </a:fld>
            <a:endParaRPr lang="en-AU" dirty="0"/>
          </a:p>
        </p:txBody>
      </p:sp>
      <p:sp>
        <p:nvSpPr>
          <p:cNvPr id="4" name="Slide Image Placeholder 3"/>
          <p:cNvSpPr>
            <a:spLocks noGrp="1" noRot="1" noChangeAspect="1"/>
          </p:cNvSpPr>
          <p:nvPr>
            <p:ph type="sldImg" idx="2"/>
          </p:nvPr>
        </p:nvSpPr>
        <p:spPr>
          <a:xfrm>
            <a:off x="838200" y="768350"/>
            <a:ext cx="5426075" cy="3836988"/>
          </a:xfrm>
          <a:prstGeom prst="rect">
            <a:avLst/>
          </a:prstGeom>
          <a:noFill/>
          <a:ln w="12700">
            <a:solidFill>
              <a:prstClr val="black"/>
            </a:solidFill>
          </a:ln>
        </p:spPr>
        <p:txBody>
          <a:bodyPr vert="horz" lIns="94566" tIns="47283" rIns="94566" bIns="47283" rtlCol="0" anchor="ctr"/>
          <a:lstStyle/>
          <a:p>
            <a:endParaRPr lang="en-AU" dirty="0"/>
          </a:p>
        </p:txBody>
      </p:sp>
      <p:sp>
        <p:nvSpPr>
          <p:cNvPr id="6" name="Footer Placeholder 5"/>
          <p:cNvSpPr>
            <a:spLocks noGrp="1"/>
          </p:cNvSpPr>
          <p:nvPr>
            <p:ph type="ftr" sz="quarter" idx="4"/>
          </p:nvPr>
        </p:nvSpPr>
        <p:spPr>
          <a:xfrm>
            <a:off x="1" y="9721109"/>
            <a:ext cx="3076364" cy="511730"/>
          </a:xfrm>
          <a:prstGeom prst="rect">
            <a:avLst/>
          </a:prstGeom>
        </p:spPr>
        <p:txBody>
          <a:bodyPr vert="horz" lIns="94566" tIns="47283" rIns="94566" bIns="47283" rtlCol="0" anchor="b"/>
          <a:lstStyle>
            <a:lvl1pPr algn="l">
              <a:defRPr sz="1000">
                <a:latin typeface="Arial" panose="020B0604020202020204" pitchFamily="34" charset="0"/>
                <a:cs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4021295" y="9721109"/>
            <a:ext cx="3076364" cy="511730"/>
          </a:xfrm>
          <a:prstGeom prst="rect">
            <a:avLst/>
          </a:prstGeom>
        </p:spPr>
        <p:txBody>
          <a:bodyPr vert="horz" lIns="94566" tIns="47283" rIns="94566" bIns="47283" rtlCol="0" anchor="b"/>
          <a:lstStyle>
            <a:lvl1pPr algn="r">
              <a:defRPr sz="1000">
                <a:latin typeface="Arial" panose="020B0604020202020204" pitchFamily="34" charset="0"/>
                <a:cs typeface="Arial" panose="020B0604020202020204" pitchFamily="34" charset="0"/>
              </a:defRPr>
            </a:lvl1pPr>
          </a:lstStyle>
          <a:p>
            <a:fld id="{B02765F6-43C2-4780-B0F7-CAA20A2896FE}" type="slidenum">
              <a:rPr lang="en-AU" smtClean="0"/>
              <a:pPr/>
              <a:t>‹#›</a:t>
            </a:fld>
            <a:endParaRPr lang="en-AU" dirty="0"/>
          </a:p>
        </p:txBody>
      </p:sp>
      <p:sp>
        <p:nvSpPr>
          <p:cNvPr id="8" name="Notes Placeholder 7"/>
          <p:cNvSpPr>
            <a:spLocks noGrp="1"/>
          </p:cNvSpPr>
          <p:nvPr>
            <p:ph type="body" sz="quarter" idx="3"/>
          </p:nvPr>
        </p:nvSpPr>
        <p:spPr>
          <a:xfrm>
            <a:off x="709767" y="4925296"/>
            <a:ext cx="5679770" cy="4029787"/>
          </a:xfrm>
          <a:prstGeom prst="rect">
            <a:avLst/>
          </a:prstGeom>
        </p:spPr>
        <p:txBody>
          <a:bodyPr vert="horz" lIns="94580" tIns="47290" rIns="94580" bIns="472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1598907"/>
      </p:ext>
    </p:extLst>
  </p:cSld>
  <p:clrMap bg1="lt1" tx1="dk1" bg2="lt2" tx2="dk2" accent1="accent1" accent2="accent2" accent3="accent3" accent4="accent4" accent5="accent5" accent6="accent6" hlink="hlink" folHlink="folHlink"/>
  <p:notesStyle>
    <a:lvl1pPr marL="0" algn="l" defTabSz="973038" rtl="0" eaLnBrk="1" latinLnBrk="0" hangingPunct="1">
      <a:defRPr sz="1000" kern="1200">
        <a:solidFill>
          <a:schemeClr val="tx1"/>
        </a:solidFill>
        <a:latin typeface="+mn-lt"/>
        <a:ea typeface="+mn-ea"/>
        <a:cs typeface="Arial" panose="020B0604020202020204" pitchFamily="34" charset="0"/>
      </a:defRPr>
    </a:lvl1pPr>
    <a:lvl2pPr marL="486520" algn="l" defTabSz="973038" rtl="0" eaLnBrk="1" latinLnBrk="0" hangingPunct="1">
      <a:defRPr sz="1000" kern="1200">
        <a:solidFill>
          <a:schemeClr val="tx1"/>
        </a:solidFill>
        <a:latin typeface="+mn-lt"/>
        <a:ea typeface="+mn-ea"/>
        <a:cs typeface="+mn-cs"/>
      </a:defRPr>
    </a:lvl2pPr>
    <a:lvl3pPr marL="973038" algn="l" defTabSz="973038" rtl="0" eaLnBrk="1" latinLnBrk="0" hangingPunct="1">
      <a:defRPr sz="1000" kern="1200">
        <a:solidFill>
          <a:schemeClr val="tx1"/>
        </a:solidFill>
        <a:latin typeface="+mn-lt"/>
        <a:ea typeface="+mn-ea"/>
        <a:cs typeface="+mn-cs"/>
      </a:defRPr>
    </a:lvl3pPr>
    <a:lvl4pPr marL="1459559" algn="l" defTabSz="973038" rtl="0" eaLnBrk="1" latinLnBrk="0" hangingPunct="1">
      <a:defRPr sz="1000" kern="1200">
        <a:solidFill>
          <a:schemeClr val="tx1"/>
        </a:solidFill>
        <a:latin typeface="+mn-lt"/>
        <a:ea typeface="+mn-ea"/>
        <a:cs typeface="+mn-cs"/>
      </a:defRPr>
    </a:lvl4pPr>
    <a:lvl5pPr marL="1946077" algn="l" defTabSz="973038" rtl="0" eaLnBrk="1" latinLnBrk="0" hangingPunct="1">
      <a:defRPr sz="1000" kern="1200">
        <a:solidFill>
          <a:schemeClr val="tx1"/>
        </a:solidFill>
        <a:latin typeface="+mn-lt"/>
        <a:ea typeface="+mn-ea"/>
        <a:cs typeface="+mn-cs"/>
      </a:defRPr>
    </a:lvl5pPr>
    <a:lvl6pPr marL="2432598" algn="l" defTabSz="973038" rtl="0" eaLnBrk="1" latinLnBrk="0" hangingPunct="1">
      <a:defRPr sz="1351" kern="1200">
        <a:solidFill>
          <a:schemeClr val="tx1"/>
        </a:solidFill>
        <a:latin typeface="+mn-lt"/>
        <a:ea typeface="+mn-ea"/>
        <a:cs typeface="+mn-cs"/>
      </a:defRPr>
    </a:lvl6pPr>
    <a:lvl7pPr marL="2919117" algn="l" defTabSz="973038" rtl="0" eaLnBrk="1" latinLnBrk="0" hangingPunct="1">
      <a:defRPr sz="1351" kern="1200">
        <a:solidFill>
          <a:schemeClr val="tx1"/>
        </a:solidFill>
        <a:latin typeface="+mn-lt"/>
        <a:ea typeface="+mn-ea"/>
        <a:cs typeface="+mn-cs"/>
      </a:defRPr>
    </a:lvl7pPr>
    <a:lvl8pPr marL="3405639" algn="l" defTabSz="973038" rtl="0" eaLnBrk="1" latinLnBrk="0" hangingPunct="1">
      <a:defRPr sz="1351" kern="1200">
        <a:solidFill>
          <a:schemeClr val="tx1"/>
        </a:solidFill>
        <a:latin typeface="+mn-lt"/>
        <a:ea typeface="+mn-ea"/>
        <a:cs typeface="+mn-cs"/>
      </a:defRPr>
    </a:lvl8pPr>
    <a:lvl9pPr marL="3892157" algn="l" defTabSz="973038" rtl="0" eaLnBrk="1" latinLnBrk="0" hangingPunct="1">
      <a:defRPr sz="135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768350"/>
            <a:ext cx="5426075" cy="3836988"/>
          </a:xfrm>
        </p:spPr>
      </p:sp>
      <p:sp>
        <p:nvSpPr>
          <p:cNvPr id="3" name="Notes Placeholder 2"/>
          <p:cNvSpPr>
            <a:spLocks noGrp="1"/>
          </p:cNvSpPr>
          <p:nvPr>
            <p:ph type="body" idx="1"/>
          </p:nvPr>
        </p:nvSpPr>
        <p:spPr>
          <a:xfrm>
            <a:off x="709931" y="4861446"/>
            <a:ext cx="5679440" cy="4605575"/>
          </a:xfrm>
          <a:prstGeom prst="rect">
            <a:avLst/>
          </a:prstGeom>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a:t>
            </a:fld>
            <a:endParaRPr lang="en-AU" dirty="0"/>
          </a:p>
        </p:txBody>
      </p:sp>
    </p:spTree>
    <p:extLst>
      <p:ext uri="{BB962C8B-B14F-4D97-AF65-F5344CB8AC3E}">
        <p14:creationId xmlns:p14="http://schemas.microsoft.com/office/powerpoint/2010/main" val="2440385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2765F6-43C2-4780-B0F7-CAA20A2896FE}" type="slidenum">
              <a:rPr lang="en-AU" smtClean="0"/>
              <a:pPr/>
              <a:t>10</a:t>
            </a:fld>
            <a:endParaRPr lang="en-AU" dirty="0"/>
          </a:p>
        </p:txBody>
      </p:sp>
    </p:spTree>
    <p:extLst>
      <p:ext uri="{BB962C8B-B14F-4D97-AF65-F5344CB8AC3E}">
        <p14:creationId xmlns:p14="http://schemas.microsoft.com/office/powerpoint/2010/main" val="726107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11</a:t>
            </a:fld>
            <a:endParaRPr lang="en-AU" dirty="0"/>
          </a:p>
        </p:txBody>
      </p:sp>
    </p:spTree>
    <p:extLst>
      <p:ext uri="{BB962C8B-B14F-4D97-AF65-F5344CB8AC3E}">
        <p14:creationId xmlns:p14="http://schemas.microsoft.com/office/powerpoint/2010/main" val="4163245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12</a:t>
            </a:fld>
            <a:endParaRPr lang="en-AU" dirty="0"/>
          </a:p>
        </p:txBody>
      </p:sp>
    </p:spTree>
    <p:extLst>
      <p:ext uri="{BB962C8B-B14F-4D97-AF65-F5344CB8AC3E}">
        <p14:creationId xmlns:p14="http://schemas.microsoft.com/office/powerpoint/2010/main" val="288802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13</a:t>
            </a:fld>
            <a:endParaRPr lang="en-AU" dirty="0"/>
          </a:p>
        </p:txBody>
      </p:sp>
    </p:spTree>
    <p:extLst>
      <p:ext uri="{BB962C8B-B14F-4D97-AF65-F5344CB8AC3E}">
        <p14:creationId xmlns:p14="http://schemas.microsoft.com/office/powerpoint/2010/main" val="61261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14</a:t>
            </a:fld>
            <a:endParaRPr lang="en-AU" dirty="0"/>
          </a:p>
        </p:txBody>
      </p:sp>
    </p:spTree>
    <p:extLst>
      <p:ext uri="{BB962C8B-B14F-4D97-AF65-F5344CB8AC3E}">
        <p14:creationId xmlns:p14="http://schemas.microsoft.com/office/powerpoint/2010/main" val="2300502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15</a:t>
            </a:fld>
            <a:endParaRPr lang="en-AU" dirty="0"/>
          </a:p>
        </p:txBody>
      </p:sp>
    </p:spTree>
    <p:extLst>
      <p:ext uri="{BB962C8B-B14F-4D97-AF65-F5344CB8AC3E}">
        <p14:creationId xmlns:p14="http://schemas.microsoft.com/office/powerpoint/2010/main" val="2485348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16</a:t>
            </a:fld>
            <a:endParaRPr lang="en-AU" dirty="0"/>
          </a:p>
        </p:txBody>
      </p:sp>
    </p:spTree>
    <p:extLst>
      <p:ext uri="{BB962C8B-B14F-4D97-AF65-F5344CB8AC3E}">
        <p14:creationId xmlns:p14="http://schemas.microsoft.com/office/powerpoint/2010/main" val="2876406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17</a:t>
            </a:fld>
            <a:endParaRPr lang="en-AU" dirty="0"/>
          </a:p>
        </p:txBody>
      </p:sp>
    </p:spTree>
    <p:extLst>
      <p:ext uri="{BB962C8B-B14F-4D97-AF65-F5344CB8AC3E}">
        <p14:creationId xmlns:p14="http://schemas.microsoft.com/office/powerpoint/2010/main" val="3636668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18</a:t>
            </a:fld>
            <a:endParaRPr lang="en-AU" dirty="0"/>
          </a:p>
        </p:txBody>
      </p:sp>
    </p:spTree>
    <p:extLst>
      <p:ext uri="{BB962C8B-B14F-4D97-AF65-F5344CB8AC3E}">
        <p14:creationId xmlns:p14="http://schemas.microsoft.com/office/powerpoint/2010/main" val="2676647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19</a:t>
            </a:fld>
            <a:endParaRPr lang="en-AU" dirty="0"/>
          </a:p>
        </p:txBody>
      </p:sp>
    </p:spTree>
    <p:extLst>
      <p:ext uri="{BB962C8B-B14F-4D97-AF65-F5344CB8AC3E}">
        <p14:creationId xmlns:p14="http://schemas.microsoft.com/office/powerpoint/2010/main" val="2147164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a:t>
            </a:fld>
            <a:endParaRPr lang="en-AU" dirty="0"/>
          </a:p>
        </p:txBody>
      </p:sp>
    </p:spTree>
    <p:extLst>
      <p:ext uri="{BB962C8B-B14F-4D97-AF65-F5344CB8AC3E}">
        <p14:creationId xmlns:p14="http://schemas.microsoft.com/office/powerpoint/2010/main" val="2362883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20</a:t>
            </a:fld>
            <a:endParaRPr lang="en-AU" dirty="0"/>
          </a:p>
        </p:txBody>
      </p:sp>
    </p:spTree>
    <p:extLst>
      <p:ext uri="{BB962C8B-B14F-4D97-AF65-F5344CB8AC3E}">
        <p14:creationId xmlns:p14="http://schemas.microsoft.com/office/powerpoint/2010/main" val="2296225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21</a:t>
            </a:fld>
            <a:endParaRPr lang="en-AU" dirty="0"/>
          </a:p>
        </p:txBody>
      </p:sp>
    </p:spTree>
    <p:extLst>
      <p:ext uri="{BB962C8B-B14F-4D97-AF65-F5344CB8AC3E}">
        <p14:creationId xmlns:p14="http://schemas.microsoft.com/office/powerpoint/2010/main" val="1066590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22</a:t>
            </a:fld>
            <a:endParaRPr lang="en-AU" dirty="0"/>
          </a:p>
        </p:txBody>
      </p:sp>
    </p:spTree>
    <p:extLst>
      <p:ext uri="{BB962C8B-B14F-4D97-AF65-F5344CB8AC3E}">
        <p14:creationId xmlns:p14="http://schemas.microsoft.com/office/powerpoint/2010/main" val="1014631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23</a:t>
            </a:fld>
            <a:endParaRPr lang="en-AU" dirty="0"/>
          </a:p>
        </p:txBody>
      </p:sp>
    </p:spTree>
    <p:extLst>
      <p:ext uri="{BB962C8B-B14F-4D97-AF65-F5344CB8AC3E}">
        <p14:creationId xmlns:p14="http://schemas.microsoft.com/office/powerpoint/2010/main" val="2838199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24</a:t>
            </a:fld>
            <a:endParaRPr lang="en-AU" dirty="0"/>
          </a:p>
        </p:txBody>
      </p:sp>
    </p:spTree>
    <p:extLst>
      <p:ext uri="{BB962C8B-B14F-4D97-AF65-F5344CB8AC3E}">
        <p14:creationId xmlns:p14="http://schemas.microsoft.com/office/powerpoint/2010/main" val="1847671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25</a:t>
            </a:fld>
            <a:endParaRPr lang="en-AU" dirty="0"/>
          </a:p>
        </p:txBody>
      </p:sp>
    </p:spTree>
    <p:extLst>
      <p:ext uri="{BB962C8B-B14F-4D97-AF65-F5344CB8AC3E}">
        <p14:creationId xmlns:p14="http://schemas.microsoft.com/office/powerpoint/2010/main" val="2583454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26</a:t>
            </a:fld>
            <a:endParaRPr lang="en-AU" dirty="0"/>
          </a:p>
        </p:txBody>
      </p:sp>
    </p:spTree>
    <p:extLst>
      <p:ext uri="{BB962C8B-B14F-4D97-AF65-F5344CB8AC3E}">
        <p14:creationId xmlns:p14="http://schemas.microsoft.com/office/powerpoint/2010/main" val="15347313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02765F6-43C2-4780-B0F7-CAA20A2896FE}" type="slidenum">
              <a:rPr lang="en-AU" smtClean="0"/>
              <a:pPr/>
              <a:t>27</a:t>
            </a:fld>
            <a:endParaRPr lang="en-AU" dirty="0"/>
          </a:p>
        </p:txBody>
      </p:sp>
    </p:spTree>
    <p:extLst>
      <p:ext uri="{BB962C8B-B14F-4D97-AF65-F5344CB8AC3E}">
        <p14:creationId xmlns:p14="http://schemas.microsoft.com/office/powerpoint/2010/main" val="2050728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28</a:t>
            </a:fld>
            <a:endParaRPr lang="en-AU" dirty="0"/>
          </a:p>
        </p:txBody>
      </p:sp>
    </p:spTree>
    <p:extLst>
      <p:ext uri="{BB962C8B-B14F-4D97-AF65-F5344CB8AC3E}">
        <p14:creationId xmlns:p14="http://schemas.microsoft.com/office/powerpoint/2010/main" val="33416298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29</a:t>
            </a:fld>
            <a:endParaRPr lang="en-AU" dirty="0"/>
          </a:p>
        </p:txBody>
      </p:sp>
    </p:spTree>
    <p:extLst>
      <p:ext uri="{BB962C8B-B14F-4D97-AF65-F5344CB8AC3E}">
        <p14:creationId xmlns:p14="http://schemas.microsoft.com/office/powerpoint/2010/main" val="2263095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768350"/>
            <a:ext cx="5426075" cy="3836988"/>
          </a:xfrm>
        </p:spPr>
      </p:sp>
      <p:sp>
        <p:nvSpPr>
          <p:cNvPr id="3" name="Notes Placeholder 2"/>
          <p:cNvSpPr>
            <a:spLocks noGrp="1"/>
          </p:cNvSpPr>
          <p:nvPr>
            <p:ph type="body" idx="1"/>
          </p:nvPr>
        </p:nvSpPr>
        <p:spPr>
          <a:xfrm>
            <a:off x="709931" y="4861446"/>
            <a:ext cx="5679440" cy="4605575"/>
          </a:xfrm>
          <a:prstGeom prst="rect">
            <a:avLst/>
          </a:prstGeom>
        </p:spPr>
        <p:txBody>
          <a:bodyPr/>
          <a:lstStyle/>
          <a:p>
            <a:r>
              <a:rPr lang="en-AU" dirty="0"/>
              <a:t> </a:t>
            </a:r>
          </a:p>
          <a:p>
            <a:r>
              <a:rPr lang="en-AU" dirty="0"/>
              <a:t> </a:t>
            </a:r>
          </a:p>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3</a:t>
            </a:fld>
            <a:endParaRPr lang="en-AU" dirty="0"/>
          </a:p>
        </p:txBody>
      </p:sp>
    </p:spTree>
    <p:extLst>
      <p:ext uri="{BB962C8B-B14F-4D97-AF65-F5344CB8AC3E}">
        <p14:creationId xmlns:p14="http://schemas.microsoft.com/office/powerpoint/2010/main" val="2363910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30</a:t>
            </a:fld>
            <a:endParaRPr lang="en-AU" dirty="0"/>
          </a:p>
        </p:txBody>
      </p:sp>
    </p:spTree>
    <p:extLst>
      <p:ext uri="{BB962C8B-B14F-4D97-AF65-F5344CB8AC3E}">
        <p14:creationId xmlns:p14="http://schemas.microsoft.com/office/powerpoint/2010/main" val="1641041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31</a:t>
            </a:fld>
            <a:endParaRPr lang="en-AU" dirty="0"/>
          </a:p>
        </p:txBody>
      </p:sp>
    </p:spTree>
    <p:extLst>
      <p:ext uri="{BB962C8B-B14F-4D97-AF65-F5344CB8AC3E}">
        <p14:creationId xmlns:p14="http://schemas.microsoft.com/office/powerpoint/2010/main" val="19414325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33</a:t>
            </a:fld>
            <a:endParaRPr lang="en-AU" dirty="0"/>
          </a:p>
        </p:txBody>
      </p:sp>
    </p:spTree>
    <p:extLst>
      <p:ext uri="{BB962C8B-B14F-4D97-AF65-F5344CB8AC3E}">
        <p14:creationId xmlns:p14="http://schemas.microsoft.com/office/powerpoint/2010/main" val="3336485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34</a:t>
            </a:fld>
            <a:endParaRPr lang="en-AU" dirty="0"/>
          </a:p>
        </p:txBody>
      </p:sp>
    </p:spTree>
    <p:extLst>
      <p:ext uri="{BB962C8B-B14F-4D97-AF65-F5344CB8AC3E}">
        <p14:creationId xmlns:p14="http://schemas.microsoft.com/office/powerpoint/2010/main" val="2172089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79">
              <a:defRPr/>
            </a:pPr>
            <a:r>
              <a:rPr lang="en-AU" dirty="0"/>
              <a:t> </a:t>
            </a:r>
            <a:endParaRPr lang="en-AU" i="1" dirty="0"/>
          </a:p>
          <a:p>
            <a:pPr defTabSz="1006452">
              <a:defRPr/>
            </a:pPr>
            <a:endParaRPr lang="en-AU" dirty="0"/>
          </a:p>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4</a:t>
            </a:fld>
            <a:endParaRPr lang="en-AU" dirty="0"/>
          </a:p>
        </p:txBody>
      </p:sp>
    </p:spTree>
    <p:extLst>
      <p:ext uri="{BB962C8B-B14F-4D97-AF65-F5344CB8AC3E}">
        <p14:creationId xmlns:p14="http://schemas.microsoft.com/office/powerpoint/2010/main" val="39379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931" y="4861446"/>
            <a:ext cx="5679440" cy="4605575"/>
          </a:xfrm>
          <a:prstGeom prst="rect">
            <a:avLst/>
          </a:prstGeom>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5</a:t>
            </a:fld>
            <a:endParaRPr lang="en-AU" dirty="0"/>
          </a:p>
        </p:txBody>
      </p:sp>
    </p:spTree>
    <p:extLst>
      <p:ext uri="{BB962C8B-B14F-4D97-AF65-F5344CB8AC3E}">
        <p14:creationId xmlns:p14="http://schemas.microsoft.com/office/powerpoint/2010/main" val="1756895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931" y="4861446"/>
            <a:ext cx="5679440" cy="4605575"/>
          </a:xfrm>
          <a:prstGeom prst="rect">
            <a:avLst/>
          </a:prstGeom>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6</a:t>
            </a:fld>
            <a:endParaRPr lang="en-AU" dirty="0"/>
          </a:p>
        </p:txBody>
      </p:sp>
    </p:spTree>
    <p:extLst>
      <p:ext uri="{BB962C8B-B14F-4D97-AF65-F5344CB8AC3E}">
        <p14:creationId xmlns:p14="http://schemas.microsoft.com/office/powerpoint/2010/main" val="2251250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79">
              <a:defRPr/>
            </a:pPr>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7</a:t>
            </a:fld>
            <a:endParaRPr lang="en-AU" dirty="0"/>
          </a:p>
        </p:txBody>
      </p:sp>
    </p:spTree>
    <p:extLst>
      <p:ext uri="{BB962C8B-B14F-4D97-AF65-F5344CB8AC3E}">
        <p14:creationId xmlns:p14="http://schemas.microsoft.com/office/powerpoint/2010/main" val="426675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8</a:t>
            </a:fld>
            <a:endParaRPr lang="en-AU" dirty="0"/>
          </a:p>
        </p:txBody>
      </p:sp>
    </p:spTree>
    <p:extLst>
      <p:ext uri="{BB962C8B-B14F-4D97-AF65-F5344CB8AC3E}">
        <p14:creationId xmlns:p14="http://schemas.microsoft.com/office/powerpoint/2010/main" val="1586324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02765F6-43C2-4780-B0F7-CAA20A2896FE}" type="slidenum">
              <a:rPr lang="en-AU" smtClean="0"/>
              <a:pPr/>
              <a:t>9</a:t>
            </a:fld>
            <a:endParaRPr lang="en-AU" dirty="0"/>
          </a:p>
        </p:txBody>
      </p:sp>
    </p:spTree>
    <p:extLst>
      <p:ext uri="{BB962C8B-B14F-4D97-AF65-F5344CB8AC3E}">
        <p14:creationId xmlns:p14="http://schemas.microsoft.com/office/powerpoint/2010/main" val="2227594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s/slide9.xml"/><Relationship Id="rId1" Type="http://schemas.openxmlformats.org/officeDocument/2006/relationships/slideMaster" Target="../slideMasters/slideMaster1.xml"/><Relationship Id="rId4" Type="http://schemas.openxmlformats.org/officeDocument/2006/relationships/slide" Target="../slides/slide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s/slide9.xml"/><Relationship Id="rId1" Type="http://schemas.openxmlformats.org/officeDocument/2006/relationships/slideMaster" Target="../slideMasters/slideMaster1.xml"/><Relationship Id="rId4" Type="http://schemas.openxmlformats.org/officeDocument/2006/relationships/slide" Target="../slides/slide10.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s/slide9.xml"/><Relationship Id="rId1" Type="http://schemas.openxmlformats.org/officeDocument/2006/relationships/slideMaster" Target="../slideMasters/slideMaster1.xml"/><Relationship Id="rId4" Type="http://schemas.openxmlformats.org/officeDocument/2006/relationships/slide" Target="../slides/slide10.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s/slide9.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s/slide9.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s/slide9.xml"/><Relationship Id="rId1" Type="http://schemas.openxmlformats.org/officeDocument/2006/relationships/slideMaster" Target="../slideMasters/slideMaster1.xml"/><Relationship Id="rId4" Type="http://schemas.openxmlformats.org/officeDocument/2006/relationships/slide" Target="../slides/slide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BHI)">
    <p:spTree>
      <p:nvGrpSpPr>
        <p:cNvPr id="1" name=""/>
        <p:cNvGrpSpPr/>
        <p:nvPr/>
      </p:nvGrpSpPr>
      <p:grpSpPr>
        <a:xfrm>
          <a:off x="0" y="0"/>
          <a:ext cx="0" cy="0"/>
          <a:chOff x="0" y="0"/>
          <a:chExt cx="0" cy="0"/>
        </a:xfrm>
      </p:grpSpPr>
      <p:sp>
        <p:nvSpPr>
          <p:cNvPr id="3" name="TextBox 2"/>
          <p:cNvSpPr txBox="1"/>
          <p:nvPr userDrawn="1"/>
        </p:nvSpPr>
        <p:spPr>
          <a:xfrm>
            <a:off x="490060" y="2188712"/>
            <a:ext cx="2859590" cy="523220"/>
          </a:xfrm>
          <a:prstGeom prst="rect">
            <a:avLst/>
          </a:prstGeom>
          <a:noFill/>
        </p:spPr>
        <p:txBody>
          <a:bodyPr wrap="square" rtlCol="0">
            <a:spAutoFit/>
          </a:bodyPr>
          <a:lstStyle/>
          <a:p>
            <a:r>
              <a:rPr lang="en-AU" sz="2800" b="1" dirty="0">
                <a:solidFill>
                  <a:schemeClr val="bg1"/>
                </a:solidFill>
                <a:latin typeface="Arial" panose="020B0604020202020204" pitchFamily="34" charset="0"/>
                <a:cs typeface="Arial" panose="020B0604020202020204" pitchFamily="34" charset="0"/>
              </a:rPr>
              <a:t>CHARTPACK</a:t>
            </a:r>
          </a:p>
        </p:txBody>
      </p:sp>
      <p:sp>
        <p:nvSpPr>
          <p:cNvPr id="6" name="Text Placeholder 5"/>
          <p:cNvSpPr>
            <a:spLocks noGrp="1"/>
          </p:cNvSpPr>
          <p:nvPr>
            <p:ph type="body" sz="quarter" idx="10"/>
          </p:nvPr>
        </p:nvSpPr>
        <p:spPr>
          <a:xfrm>
            <a:off x="528276" y="3172067"/>
            <a:ext cx="9579795" cy="3666093"/>
          </a:xfrm>
          <a:prstGeom prst="rect">
            <a:avLst/>
          </a:prstGeom>
        </p:spPr>
        <p:txBody>
          <a:bodyPr/>
          <a:lstStyle>
            <a:lvl1pPr>
              <a:spcAft>
                <a:spcPts val="1200"/>
              </a:spcAft>
              <a:defRPr sz="4400">
                <a:solidFill>
                  <a:schemeClr val="bg1"/>
                </a:solidFill>
              </a:defRPr>
            </a:lvl1pPr>
            <a:lvl2pPr>
              <a:defRPr sz="3200" i="1">
                <a:solidFill>
                  <a:schemeClr val="bg1"/>
                </a:solidFill>
              </a:defRPr>
            </a:lvl2pPr>
          </a:lstStyle>
          <a:p>
            <a:pPr lvl="0"/>
            <a:r>
              <a:rPr lang="en-US" dirty="0"/>
              <a:t>Click to edit Master text styles</a:t>
            </a:r>
          </a:p>
          <a:p>
            <a:pPr lvl="1"/>
            <a:r>
              <a:rPr lang="en-US" dirty="0"/>
              <a:t>Second level</a:t>
            </a:r>
          </a:p>
        </p:txBody>
      </p:sp>
      <p:sp>
        <p:nvSpPr>
          <p:cNvPr id="7" name="Rectangle 6"/>
          <p:cNvSpPr/>
          <p:nvPr userDrawn="1"/>
        </p:nvSpPr>
        <p:spPr>
          <a:xfrm>
            <a:off x="0" y="0"/>
            <a:ext cx="10691813" cy="7559675"/>
          </a:xfrm>
          <a:prstGeom prst="rect">
            <a:avLst/>
          </a:prstGeom>
          <a:solidFill>
            <a:srgbClr val="6F35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368921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STACKEDU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F3570"/>
                </a:solidFill>
              </a:defRPr>
            </a:lvl1p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dirty="0"/>
              <a:t>How do outpatient cancer clinics perform?</a:t>
            </a:r>
          </a:p>
        </p:txBody>
      </p:sp>
      <p:sp>
        <p:nvSpPr>
          <p:cNvPr id="15" name="Text Placeholder 14"/>
          <p:cNvSpPr>
            <a:spLocks noGrp="1"/>
          </p:cNvSpPr>
          <p:nvPr>
            <p:ph type="body" sz="quarter" idx="13"/>
          </p:nvPr>
        </p:nvSpPr>
        <p:spPr>
          <a:xfrm>
            <a:off x="666750" y="1871663"/>
            <a:ext cx="7920038" cy="361951"/>
          </a:xfrm>
        </p:spPr>
        <p:txBody>
          <a:bodyPr anchor="t"/>
          <a:lstStyle>
            <a:lvl1pPr>
              <a:defRPr b="1"/>
            </a:lvl1pPr>
          </a:lstStyle>
          <a:p>
            <a:pPr lvl="0"/>
            <a:r>
              <a:rPr lang="en-US" dirty="0"/>
              <a:t>Click to edit Master text styles</a:t>
            </a:r>
          </a:p>
        </p:txBody>
      </p:sp>
      <p:sp>
        <p:nvSpPr>
          <p:cNvPr id="16" name="Text Placeholder 14"/>
          <p:cNvSpPr>
            <a:spLocks noGrp="1"/>
          </p:cNvSpPr>
          <p:nvPr>
            <p:ph type="body" sz="quarter" idx="14"/>
          </p:nvPr>
        </p:nvSpPr>
        <p:spPr>
          <a:xfrm>
            <a:off x="666750" y="3771900"/>
            <a:ext cx="7920038" cy="361951"/>
          </a:xfrm>
        </p:spPr>
        <p:txBody>
          <a:bodyPr anchor="t"/>
          <a:lstStyle>
            <a:lvl1pPr>
              <a:defRPr b="1"/>
            </a:lvl1pPr>
          </a:lstStyle>
          <a:p>
            <a:pPr lvl="0"/>
            <a:r>
              <a:rPr lang="en-US" dirty="0"/>
              <a:t>Click to edit Master text styles</a:t>
            </a:r>
          </a:p>
        </p:txBody>
      </p:sp>
      <p:sp>
        <p:nvSpPr>
          <p:cNvPr id="23" name="Chart Placeholder 22"/>
          <p:cNvSpPr>
            <a:spLocks noGrp="1"/>
          </p:cNvSpPr>
          <p:nvPr>
            <p:ph type="chart" sz="quarter" idx="15"/>
          </p:nvPr>
        </p:nvSpPr>
        <p:spPr>
          <a:xfrm>
            <a:off x="0" y="2233615"/>
            <a:ext cx="8586788" cy="1062036"/>
          </a:xfrm>
        </p:spPr>
        <p:txBody>
          <a:bodyPr/>
          <a:lstStyle/>
          <a:p>
            <a:endParaRPr lang="en-AU"/>
          </a:p>
        </p:txBody>
      </p:sp>
      <p:sp>
        <p:nvSpPr>
          <p:cNvPr id="24" name="Oval 23"/>
          <p:cNvSpPr/>
          <p:nvPr/>
        </p:nvSpPr>
        <p:spPr>
          <a:xfrm>
            <a:off x="2561829" y="4110985"/>
            <a:ext cx="71438" cy="714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lower</a:t>
            </a:r>
          </a:p>
        </p:txBody>
      </p:sp>
      <p:sp>
        <p:nvSpPr>
          <p:cNvPr id="25" name="Oval 24"/>
          <p:cNvSpPr/>
          <p:nvPr/>
        </p:nvSpPr>
        <p:spPr>
          <a:xfrm>
            <a:off x="3800028" y="4110985"/>
            <a:ext cx="71438" cy="714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Not significantly different</a:t>
            </a:r>
          </a:p>
        </p:txBody>
      </p:sp>
      <p:sp>
        <p:nvSpPr>
          <p:cNvPr id="26" name="Oval 25"/>
          <p:cNvSpPr/>
          <p:nvPr/>
        </p:nvSpPr>
        <p:spPr>
          <a:xfrm>
            <a:off x="5440073" y="4110985"/>
            <a:ext cx="71438" cy="714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higher</a:t>
            </a:r>
          </a:p>
        </p:txBody>
      </p:sp>
      <p:sp>
        <p:nvSpPr>
          <p:cNvPr id="27" name="Rectangle 26"/>
          <p:cNvSpPr/>
          <p:nvPr userDrawn="1"/>
        </p:nvSpPr>
        <p:spPr>
          <a:xfrm>
            <a:off x="666750" y="3995874"/>
            <a:ext cx="5976312" cy="28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Hospital result, relative to NSW:</a:t>
            </a:r>
          </a:p>
        </p:txBody>
      </p:sp>
      <p:sp>
        <p:nvSpPr>
          <p:cNvPr id="20" name="TextBox 19">
            <a:hlinkClick r:id="rId2" action="ppaction://hlinksldjump"/>
          </p:cNvPr>
          <p:cNvSpPr txBox="1"/>
          <p:nvPr userDrawn="1"/>
        </p:nvSpPr>
        <p:spPr>
          <a:xfrm flipH="1">
            <a:off x="9118421" y="292894"/>
            <a:ext cx="1032052" cy="260255"/>
          </a:xfrm>
          <a:prstGeom prst="rect">
            <a:avLst/>
          </a:prstGeom>
          <a:noFill/>
          <a:ln w="6350">
            <a:solidFill>
              <a:srgbClr val="6F3570"/>
            </a:solidFill>
          </a:ln>
        </p:spPr>
        <p:txBody>
          <a:bodyPr wrap="square" lIns="201168" tIns="0" rIns="0" bIns="0" rtlCol="0" anchor="ctr" anchorCtr="0">
            <a:noAutofit/>
          </a:bodyPr>
          <a:lstStyle/>
          <a:p>
            <a:pPr algn="l">
              <a:lnSpc>
                <a:spcPct val="90000"/>
              </a:lnSpc>
            </a:pPr>
            <a:r>
              <a:rPr lang="en-AU" sz="1000" dirty="0" smtClean="0">
                <a:solidFill>
                  <a:srgbClr val="6F3570"/>
                </a:solidFill>
              </a:rPr>
              <a:t>Back to menu</a:t>
            </a:r>
            <a:endParaRPr lang="en-AU" sz="1000" dirty="0">
              <a:solidFill>
                <a:srgbClr val="6F3570"/>
              </a:solidFill>
            </a:endParaRPr>
          </a:p>
        </p:txBody>
      </p:sp>
      <p:pic>
        <p:nvPicPr>
          <p:cNvPr id="21" name="Picture 20"/>
          <p:cNvPicPr>
            <a:picLocks noChangeAspect="1"/>
          </p:cNvPicPr>
          <p:nvPr userDrawn="1"/>
        </p:nvPicPr>
        <p:blipFill>
          <a:blip r:embed="rId3"/>
          <a:stretch>
            <a:fillRect/>
          </a:stretch>
        </p:blipFill>
        <p:spPr>
          <a:xfrm rot="10800000">
            <a:off x="9191935" y="357623"/>
            <a:ext cx="56896" cy="125275"/>
          </a:xfrm>
          <a:prstGeom prst="rect">
            <a:avLst/>
          </a:prstGeom>
        </p:spPr>
      </p:pic>
      <p:sp>
        <p:nvSpPr>
          <p:cNvPr id="18" name="Freeform 5">
            <a:hlinkClick r:id="rId4" action="ppaction://hlinksldjump"/>
          </p:cNvPr>
          <p:cNvSpPr>
            <a:spLocks noEditPoints="1"/>
          </p:cNvSpPr>
          <p:nvPr userDrawn="1"/>
        </p:nvSpPr>
        <p:spPr bwMode="auto">
          <a:xfrm>
            <a:off x="9807338" y="2593065"/>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27549098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TACKEDU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F3570"/>
                </a:solidFill>
              </a:defRPr>
            </a:lvl1p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dirty="0"/>
              <a:t>How do outpatient cancer clinics perform?</a:t>
            </a:r>
          </a:p>
        </p:txBody>
      </p:sp>
      <p:sp>
        <p:nvSpPr>
          <p:cNvPr id="15" name="Text Placeholder 14"/>
          <p:cNvSpPr>
            <a:spLocks noGrp="1"/>
          </p:cNvSpPr>
          <p:nvPr>
            <p:ph type="body" sz="quarter" idx="13"/>
          </p:nvPr>
        </p:nvSpPr>
        <p:spPr>
          <a:xfrm>
            <a:off x="666750" y="1871663"/>
            <a:ext cx="7920038" cy="361951"/>
          </a:xfrm>
        </p:spPr>
        <p:txBody>
          <a:bodyPr anchor="t"/>
          <a:lstStyle>
            <a:lvl1pPr>
              <a:defRPr b="1"/>
            </a:lvl1pPr>
          </a:lstStyle>
          <a:p>
            <a:pPr lvl="0"/>
            <a:r>
              <a:rPr lang="en-US" dirty="0"/>
              <a:t>Click to edit Master text styles</a:t>
            </a:r>
          </a:p>
        </p:txBody>
      </p:sp>
      <p:sp>
        <p:nvSpPr>
          <p:cNvPr id="16" name="Text Placeholder 14"/>
          <p:cNvSpPr>
            <a:spLocks noGrp="1"/>
          </p:cNvSpPr>
          <p:nvPr>
            <p:ph type="body" sz="quarter" idx="14"/>
          </p:nvPr>
        </p:nvSpPr>
        <p:spPr>
          <a:xfrm>
            <a:off x="666750" y="3771900"/>
            <a:ext cx="7920038" cy="361951"/>
          </a:xfrm>
        </p:spPr>
        <p:txBody>
          <a:bodyPr anchor="t"/>
          <a:lstStyle>
            <a:lvl1pPr>
              <a:defRPr b="1"/>
            </a:lvl1pPr>
          </a:lstStyle>
          <a:p>
            <a:pPr lvl="0"/>
            <a:r>
              <a:rPr lang="en-US" dirty="0"/>
              <a:t>Click to edit Master text styles</a:t>
            </a:r>
          </a:p>
        </p:txBody>
      </p:sp>
      <p:grpSp>
        <p:nvGrpSpPr>
          <p:cNvPr id="17" name="Group 16"/>
          <p:cNvGrpSpPr/>
          <p:nvPr userDrawn="1"/>
        </p:nvGrpSpPr>
        <p:grpSpPr>
          <a:xfrm>
            <a:off x="666750" y="4003491"/>
            <a:ext cx="5976312" cy="286426"/>
            <a:chOff x="2111376" y="4210999"/>
            <a:chExt cx="5976312" cy="286426"/>
          </a:xfrm>
        </p:grpSpPr>
        <p:sp>
          <p:nvSpPr>
            <p:cNvPr id="18" name="Oval 17"/>
            <p:cNvSpPr/>
            <p:nvPr/>
          </p:nvSpPr>
          <p:spPr>
            <a:xfrm>
              <a:off x="6884699" y="4318493"/>
              <a:ext cx="71438" cy="714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higher</a:t>
              </a:r>
            </a:p>
          </p:txBody>
        </p:sp>
        <p:sp>
          <p:nvSpPr>
            <p:cNvPr id="19" name="Oval 18"/>
            <p:cNvSpPr/>
            <p:nvPr/>
          </p:nvSpPr>
          <p:spPr>
            <a:xfrm>
              <a:off x="5265500" y="4318493"/>
              <a:ext cx="71438" cy="714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Not significantly different</a:t>
              </a:r>
            </a:p>
          </p:txBody>
        </p:sp>
        <p:sp>
          <p:nvSpPr>
            <p:cNvPr id="20" name="Oval 19"/>
            <p:cNvSpPr/>
            <p:nvPr/>
          </p:nvSpPr>
          <p:spPr>
            <a:xfrm>
              <a:off x="4006455" y="4318493"/>
              <a:ext cx="71438" cy="714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lower</a:t>
              </a:r>
            </a:p>
          </p:txBody>
        </p:sp>
        <p:sp>
          <p:nvSpPr>
            <p:cNvPr id="21" name="Rectangle 20"/>
            <p:cNvSpPr/>
            <p:nvPr/>
          </p:nvSpPr>
          <p:spPr>
            <a:xfrm>
              <a:off x="2111376" y="4210999"/>
              <a:ext cx="5976312" cy="28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Hospital result, relative to NSW:</a:t>
              </a:r>
            </a:p>
          </p:txBody>
        </p:sp>
      </p:grpSp>
      <p:sp>
        <p:nvSpPr>
          <p:cNvPr id="23" name="Chart Placeholder 22"/>
          <p:cNvSpPr>
            <a:spLocks noGrp="1"/>
          </p:cNvSpPr>
          <p:nvPr>
            <p:ph type="chart" sz="quarter" idx="15"/>
          </p:nvPr>
        </p:nvSpPr>
        <p:spPr>
          <a:xfrm>
            <a:off x="0" y="2233615"/>
            <a:ext cx="8586788" cy="1062036"/>
          </a:xfrm>
        </p:spPr>
        <p:txBody>
          <a:bodyPr/>
          <a:lstStyle/>
          <a:p>
            <a:endParaRPr lang="en-AU"/>
          </a:p>
        </p:txBody>
      </p:sp>
      <p:sp>
        <p:nvSpPr>
          <p:cNvPr id="25" name="TextBox 24">
            <a:hlinkClick r:id="rId2" action="ppaction://hlinksldjump"/>
          </p:cNvPr>
          <p:cNvSpPr txBox="1"/>
          <p:nvPr userDrawn="1"/>
        </p:nvSpPr>
        <p:spPr>
          <a:xfrm flipH="1">
            <a:off x="9118421" y="292894"/>
            <a:ext cx="1032052" cy="260255"/>
          </a:xfrm>
          <a:prstGeom prst="rect">
            <a:avLst/>
          </a:prstGeom>
          <a:noFill/>
          <a:ln w="6350">
            <a:solidFill>
              <a:srgbClr val="6F3570"/>
            </a:solidFill>
          </a:ln>
        </p:spPr>
        <p:txBody>
          <a:bodyPr wrap="square" lIns="201168" tIns="0" rIns="0" bIns="0" rtlCol="0" anchor="ctr" anchorCtr="0">
            <a:noAutofit/>
          </a:bodyPr>
          <a:lstStyle/>
          <a:p>
            <a:pPr algn="l">
              <a:lnSpc>
                <a:spcPct val="90000"/>
              </a:lnSpc>
            </a:pPr>
            <a:r>
              <a:rPr lang="en-AU" sz="1000" dirty="0" smtClean="0">
                <a:solidFill>
                  <a:srgbClr val="6F3570"/>
                </a:solidFill>
              </a:rPr>
              <a:t>Back to menu</a:t>
            </a:r>
            <a:endParaRPr lang="en-AU" sz="1000" dirty="0">
              <a:solidFill>
                <a:srgbClr val="6F3570"/>
              </a:solidFill>
            </a:endParaRPr>
          </a:p>
        </p:txBody>
      </p:sp>
      <p:pic>
        <p:nvPicPr>
          <p:cNvPr id="26" name="Picture 25"/>
          <p:cNvPicPr>
            <a:picLocks noChangeAspect="1"/>
          </p:cNvPicPr>
          <p:nvPr userDrawn="1"/>
        </p:nvPicPr>
        <p:blipFill>
          <a:blip r:embed="rId3"/>
          <a:stretch>
            <a:fillRect/>
          </a:stretch>
        </p:blipFill>
        <p:spPr>
          <a:xfrm rot="10800000">
            <a:off x="9191935" y="357623"/>
            <a:ext cx="56896" cy="125275"/>
          </a:xfrm>
          <a:prstGeom prst="rect">
            <a:avLst/>
          </a:prstGeom>
        </p:spPr>
      </p:pic>
      <p:sp>
        <p:nvSpPr>
          <p:cNvPr id="22" name="Freeform 5">
            <a:hlinkClick r:id="rId4" action="ppaction://hlinksldjump"/>
          </p:cNvPr>
          <p:cNvSpPr>
            <a:spLocks noEditPoints="1"/>
          </p:cNvSpPr>
          <p:nvPr userDrawn="1"/>
        </p:nvSpPr>
        <p:spPr bwMode="auto">
          <a:xfrm>
            <a:off x="9807338" y="2593065"/>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34098229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TACKEDU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F3570"/>
                </a:solidFill>
              </a:defRPr>
            </a:lvl1p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dirty="0"/>
              <a:t>How do outpatient cancer clinics perform?</a:t>
            </a:r>
          </a:p>
        </p:txBody>
      </p:sp>
      <p:sp>
        <p:nvSpPr>
          <p:cNvPr id="15" name="Text Placeholder 14"/>
          <p:cNvSpPr>
            <a:spLocks noGrp="1"/>
          </p:cNvSpPr>
          <p:nvPr>
            <p:ph type="body" sz="quarter" idx="13"/>
          </p:nvPr>
        </p:nvSpPr>
        <p:spPr>
          <a:xfrm>
            <a:off x="666750" y="1871663"/>
            <a:ext cx="7920038" cy="361951"/>
          </a:xfrm>
        </p:spPr>
        <p:txBody>
          <a:bodyPr anchor="t"/>
          <a:lstStyle>
            <a:lvl1pPr>
              <a:defRPr b="1"/>
            </a:lvl1pPr>
          </a:lstStyle>
          <a:p>
            <a:pPr lvl="0"/>
            <a:r>
              <a:rPr lang="en-US" dirty="0"/>
              <a:t>Click to edit Master text styles</a:t>
            </a:r>
          </a:p>
        </p:txBody>
      </p:sp>
      <p:sp>
        <p:nvSpPr>
          <p:cNvPr id="16" name="Text Placeholder 14"/>
          <p:cNvSpPr>
            <a:spLocks noGrp="1"/>
          </p:cNvSpPr>
          <p:nvPr>
            <p:ph type="body" sz="quarter" idx="14"/>
          </p:nvPr>
        </p:nvSpPr>
        <p:spPr>
          <a:xfrm>
            <a:off x="666750" y="3771900"/>
            <a:ext cx="7920038" cy="361951"/>
          </a:xfrm>
        </p:spPr>
        <p:txBody>
          <a:bodyPr anchor="t"/>
          <a:lstStyle>
            <a:lvl1pPr>
              <a:defRPr b="1"/>
            </a:lvl1pPr>
          </a:lstStyle>
          <a:p>
            <a:pPr lvl="0"/>
            <a:r>
              <a:rPr lang="en-US" dirty="0"/>
              <a:t>Click to edit Master text styles</a:t>
            </a:r>
          </a:p>
        </p:txBody>
      </p:sp>
      <p:sp>
        <p:nvSpPr>
          <p:cNvPr id="23" name="Chart Placeholder 22"/>
          <p:cNvSpPr>
            <a:spLocks noGrp="1"/>
          </p:cNvSpPr>
          <p:nvPr>
            <p:ph type="chart" sz="quarter" idx="15"/>
          </p:nvPr>
        </p:nvSpPr>
        <p:spPr>
          <a:xfrm>
            <a:off x="0" y="2233615"/>
            <a:ext cx="8586788" cy="1062036"/>
          </a:xfrm>
        </p:spPr>
        <p:txBody>
          <a:bodyPr/>
          <a:lstStyle/>
          <a:p>
            <a:endParaRPr lang="en-AU"/>
          </a:p>
        </p:txBody>
      </p:sp>
      <p:sp>
        <p:nvSpPr>
          <p:cNvPr id="12" name="TextBox 11">
            <a:hlinkClick r:id="rId2" action="ppaction://hlinksldjump"/>
          </p:cNvPr>
          <p:cNvSpPr txBox="1"/>
          <p:nvPr userDrawn="1"/>
        </p:nvSpPr>
        <p:spPr>
          <a:xfrm flipH="1">
            <a:off x="9118421" y="292894"/>
            <a:ext cx="1032052" cy="260255"/>
          </a:xfrm>
          <a:prstGeom prst="rect">
            <a:avLst/>
          </a:prstGeom>
          <a:noFill/>
          <a:ln w="6350">
            <a:solidFill>
              <a:srgbClr val="6F3570"/>
            </a:solidFill>
          </a:ln>
        </p:spPr>
        <p:txBody>
          <a:bodyPr wrap="square" lIns="201168" tIns="0" rIns="0" bIns="0" rtlCol="0" anchor="ctr" anchorCtr="0">
            <a:noAutofit/>
          </a:bodyPr>
          <a:lstStyle/>
          <a:p>
            <a:pPr algn="l">
              <a:lnSpc>
                <a:spcPct val="90000"/>
              </a:lnSpc>
            </a:pPr>
            <a:r>
              <a:rPr lang="en-AU" sz="1000" dirty="0" smtClean="0">
                <a:solidFill>
                  <a:srgbClr val="6F3570"/>
                </a:solidFill>
              </a:rPr>
              <a:t>Back to menu</a:t>
            </a:r>
            <a:endParaRPr lang="en-AU" sz="1000" dirty="0">
              <a:solidFill>
                <a:srgbClr val="6F3570"/>
              </a:solidFill>
            </a:endParaRPr>
          </a:p>
        </p:txBody>
      </p:sp>
      <p:pic>
        <p:nvPicPr>
          <p:cNvPr id="13" name="Picture 12"/>
          <p:cNvPicPr>
            <a:picLocks noChangeAspect="1"/>
          </p:cNvPicPr>
          <p:nvPr userDrawn="1"/>
        </p:nvPicPr>
        <p:blipFill>
          <a:blip r:embed="rId3"/>
          <a:stretch>
            <a:fillRect/>
          </a:stretch>
        </p:blipFill>
        <p:spPr>
          <a:xfrm rot="10800000">
            <a:off x="9191935" y="357623"/>
            <a:ext cx="56896" cy="125275"/>
          </a:xfrm>
          <a:prstGeom prst="rect">
            <a:avLst/>
          </a:prstGeom>
        </p:spPr>
      </p:pic>
      <p:sp>
        <p:nvSpPr>
          <p:cNvPr id="14" name="Freeform 5">
            <a:hlinkClick r:id="rId4" action="ppaction://hlinksldjump"/>
          </p:cNvPr>
          <p:cNvSpPr>
            <a:spLocks noEditPoints="1"/>
          </p:cNvSpPr>
          <p:nvPr userDrawn="1"/>
        </p:nvSpPr>
        <p:spPr bwMode="auto">
          <a:xfrm>
            <a:off x="9807338" y="2593065"/>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4083939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STACKEDU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F3570"/>
                </a:solidFill>
              </a:defRPr>
            </a:lvl1p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dirty="0"/>
              <a:t>How do outpatient cancer clinics perform?</a:t>
            </a:r>
          </a:p>
        </p:txBody>
      </p:sp>
      <p:sp>
        <p:nvSpPr>
          <p:cNvPr id="15" name="Text Placeholder 14"/>
          <p:cNvSpPr>
            <a:spLocks noGrp="1"/>
          </p:cNvSpPr>
          <p:nvPr>
            <p:ph type="body" sz="quarter" idx="13"/>
          </p:nvPr>
        </p:nvSpPr>
        <p:spPr>
          <a:xfrm>
            <a:off x="666750" y="1871663"/>
            <a:ext cx="7920038" cy="361951"/>
          </a:xfrm>
        </p:spPr>
        <p:txBody>
          <a:bodyPr anchor="t"/>
          <a:lstStyle>
            <a:lvl1pPr>
              <a:defRPr b="1"/>
            </a:lvl1pPr>
          </a:lstStyle>
          <a:p>
            <a:pPr lvl="0"/>
            <a:r>
              <a:rPr lang="en-US" dirty="0"/>
              <a:t>Click to edit Master text styles</a:t>
            </a:r>
          </a:p>
        </p:txBody>
      </p:sp>
      <p:sp>
        <p:nvSpPr>
          <p:cNvPr id="16" name="Text Placeholder 14"/>
          <p:cNvSpPr>
            <a:spLocks noGrp="1"/>
          </p:cNvSpPr>
          <p:nvPr>
            <p:ph type="body" sz="quarter" idx="14"/>
          </p:nvPr>
        </p:nvSpPr>
        <p:spPr>
          <a:xfrm>
            <a:off x="666750" y="3771900"/>
            <a:ext cx="7920038" cy="361951"/>
          </a:xfrm>
        </p:spPr>
        <p:txBody>
          <a:bodyPr anchor="t"/>
          <a:lstStyle>
            <a:lvl1pPr>
              <a:defRPr b="1"/>
            </a:lvl1pPr>
          </a:lstStyle>
          <a:p>
            <a:pPr lvl="0"/>
            <a:r>
              <a:rPr lang="en-US" dirty="0"/>
              <a:t>Click to edit Master text styles</a:t>
            </a:r>
          </a:p>
        </p:txBody>
      </p:sp>
      <p:sp>
        <p:nvSpPr>
          <p:cNvPr id="23" name="Chart Placeholder 22"/>
          <p:cNvSpPr>
            <a:spLocks noGrp="1"/>
          </p:cNvSpPr>
          <p:nvPr>
            <p:ph type="chart" sz="quarter" idx="15"/>
          </p:nvPr>
        </p:nvSpPr>
        <p:spPr>
          <a:xfrm>
            <a:off x="0" y="2233615"/>
            <a:ext cx="8586788" cy="1062036"/>
          </a:xfrm>
        </p:spPr>
        <p:txBody>
          <a:bodyPr/>
          <a:lstStyle/>
          <a:p>
            <a:endParaRPr lang="en-AU"/>
          </a:p>
        </p:txBody>
      </p:sp>
      <p:sp>
        <p:nvSpPr>
          <p:cNvPr id="12" name="TextBox 11">
            <a:hlinkClick r:id="rId2" action="ppaction://hlinksldjump"/>
          </p:cNvPr>
          <p:cNvSpPr txBox="1"/>
          <p:nvPr userDrawn="1"/>
        </p:nvSpPr>
        <p:spPr>
          <a:xfrm flipH="1">
            <a:off x="9118421" y="292894"/>
            <a:ext cx="1032052" cy="260255"/>
          </a:xfrm>
          <a:prstGeom prst="rect">
            <a:avLst/>
          </a:prstGeom>
          <a:noFill/>
          <a:ln w="6350">
            <a:solidFill>
              <a:srgbClr val="6F3570"/>
            </a:solidFill>
          </a:ln>
        </p:spPr>
        <p:txBody>
          <a:bodyPr wrap="square" lIns="201168" tIns="0" rIns="0" bIns="0" rtlCol="0" anchor="ctr" anchorCtr="0">
            <a:noAutofit/>
          </a:bodyPr>
          <a:lstStyle/>
          <a:p>
            <a:pPr algn="l">
              <a:lnSpc>
                <a:spcPct val="90000"/>
              </a:lnSpc>
            </a:pPr>
            <a:r>
              <a:rPr lang="en-AU" sz="1000" dirty="0" smtClean="0">
                <a:solidFill>
                  <a:srgbClr val="6F3570"/>
                </a:solidFill>
              </a:rPr>
              <a:t>Back to menu</a:t>
            </a:r>
            <a:endParaRPr lang="en-AU" sz="1000" dirty="0">
              <a:solidFill>
                <a:srgbClr val="6F3570"/>
              </a:solidFill>
            </a:endParaRPr>
          </a:p>
        </p:txBody>
      </p:sp>
      <p:pic>
        <p:nvPicPr>
          <p:cNvPr id="13" name="Picture 12"/>
          <p:cNvPicPr>
            <a:picLocks noChangeAspect="1"/>
          </p:cNvPicPr>
          <p:nvPr userDrawn="1"/>
        </p:nvPicPr>
        <p:blipFill>
          <a:blip r:embed="rId3"/>
          <a:stretch>
            <a:fillRect/>
          </a:stretch>
        </p:blipFill>
        <p:spPr>
          <a:xfrm rot="10800000">
            <a:off x="9191935" y="357623"/>
            <a:ext cx="56896" cy="125275"/>
          </a:xfrm>
          <a:prstGeom prst="rect">
            <a:avLst/>
          </a:prstGeom>
        </p:spPr>
      </p:pic>
    </p:spTree>
    <p:extLst>
      <p:ext uri="{BB962C8B-B14F-4D97-AF65-F5344CB8AC3E}">
        <p14:creationId xmlns:p14="http://schemas.microsoft.com/office/powerpoint/2010/main" val="10028116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TACKEDU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F3570"/>
                </a:solidFill>
              </a:defRPr>
            </a:lvl1p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dirty="0"/>
              <a:t>How do outpatient cancer clinics perform?</a:t>
            </a:r>
          </a:p>
        </p:txBody>
      </p:sp>
      <p:sp>
        <p:nvSpPr>
          <p:cNvPr id="9" name="Text Placeholder 8"/>
          <p:cNvSpPr>
            <a:spLocks noGrp="1"/>
          </p:cNvSpPr>
          <p:nvPr>
            <p:ph type="body" sz="quarter" idx="15"/>
          </p:nvPr>
        </p:nvSpPr>
        <p:spPr>
          <a:xfrm>
            <a:off x="539750" y="1871663"/>
            <a:ext cx="2744788" cy="4824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Chart Placeholder 10"/>
          <p:cNvSpPr>
            <a:spLocks noGrp="1"/>
          </p:cNvSpPr>
          <p:nvPr>
            <p:ph type="chart" sz="quarter" idx="16"/>
          </p:nvPr>
        </p:nvSpPr>
        <p:spPr>
          <a:xfrm>
            <a:off x="2971800" y="2219325"/>
            <a:ext cx="7173913" cy="1076325"/>
          </a:xfrm>
        </p:spPr>
        <p:txBody>
          <a:bodyPr/>
          <a:lstStyle/>
          <a:p>
            <a:endParaRPr lang="en-AU"/>
          </a:p>
        </p:txBody>
      </p:sp>
      <p:sp>
        <p:nvSpPr>
          <p:cNvPr id="22" name="Text Placeholder 14"/>
          <p:cNvSpPr>
            <a:spLocks noGrp="1"/>
          </p:cNvSpPr>
          <p:nvPr>
            <p:ph type="body" sz="quarter" idx="13"/>
          </p:nvPr>
        </p:nvSpPr>
        <p:spPr>
          <a:xfrm>
            <a:off x="3548065" y="1871663"/>
            <a:ext cx="6597647" cy="361951"/>
          </a:xfrm>
        </p:spPr>
        <p:txBody>
          <a:bodyPr anchor="t"/>
          <a:lstStyle>
            <a:lvl1pPr>
              <a:defRPr b="1"/>
            </a:lvl1pPr>
          </a:lstStyle>
          <a:p>
            <a:pPr lvl="0"/>
            <a:r>
              <a:rPr lang="en-US" dirty="0"/>
              <a:t>Click to edit Master text styles</a:t>
            </a:r>
          </a:p>
        </p:txBody>
      </p:sp>
      <p:sp>
        <p:nvSpPr>
          <p:cNvPr id="23" name="Text Placeholder 14"/>
          <p:cNvSpPr>
            <a:spLocks noGrp="1"/>
          </p:cNvSpPr>
          <p:nvPr>
            <p:ph type="body" sz="quarter" idx="17"/>
          </p:nvPr>
        </p:nvSpPr>
        <p:spPr>
          <a:xfrm>
            <a:off x="3548065" y="3771900"/>
            <a:ext cx="6597647" cy="361951"/>
          </a:xfrm>
        </p:spPr>
        <p:txBody>
          <a:bodyPr anchor="t"/>
          <a:lstStyle>
            <a:lvl1pPr>
              <a:defRPr b="1"/>
            </a:lvl1pPr>
          </a:lstStyle>
          <a:p>
            <a:pPr lvl="0"/>
            <a:r>
              <a:rPr lang="en-US" dirty="0"/>
              <a:t>Click to edit Master text styles</a:t>
            </a:r>
          </a:p>
        </p:txBody>
      </p:sp>
      <p:sp>
        <p:nvSpPr>
          <p:cNvPr id="25" name="Oval 24"/>
          <p:cNvSpPr/>
          <p:nvPr/>
        </p:nvSpPr>
        <p:spPr>
          <a:xfrm flipH="1">
            <a:off x="5436510" y="4110985"/>
            <a:ext cx="71438" cy="714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lower</a:t>
            </a:r>
          </a:p>
        </p:txBody>
      </p:sp>
      <p:sp>
        <p:nvSpPr>
          <p:cNvPr id="26" name="Oval 25"/>
          <p:cNvSpPr/>
          <p:nvPr/>
        </p:nvSpPr>
        <p:spPr>
          <a:xfrm flipH="1">
            <a:off x="6712809" y="4110985"/>
            <a:ext cx="71438" cy="714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Not significantly different</a:t>
            </a:r>
          </a:p>
        </p:txBody>
      </p:sp>
      <p:sp>
        <p:nvSpPr>
          <p:cNvPr id="27" name="Oval 26"/>
          <p:cNvSpPr/>
          <p:nvPr/>
        </p:nvSpPr>
        <p:spPr>
          <a:xfrm flipH="1">
            <a:off x="8314754" y="4110985"/>
            <a:ext cx="71438" cy="714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higher</a:t>
            </a:r>
          </a:p>
        </p:txBody>
      </p:sp>
      <p:sp>
        <p:nvSpPr>
          <p:cNvPr id="28" name="Rectangle 27"/>
          <p:cNvSpPr/>
          <p:nvPr userDrawn="1"/>
        </p:nvSpPr>
        <p:spPr>
          <a:xfrm>
            <a:off x="3541431" y="4003491"/>
            <a:ext cx="5976312" cy="28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Hospital result, relative to NSW:</a:t>
            </a:r>
          </a:p>
        </p:txBody>
      </p:sp>
      <p:sp>
        <p:nvSpPr>
          <p:cNvPr id="17" name="TextBox 16">
            <a:hlinkClick r:id="rId2" action="ppaction://hlinksldjump"/>
          </p:cNvPr>
          <p:cNvSpPr txBox="1"/>
          <p:nvPr userDrawn="1"/>
        </p:nvSpPr>
        <p:spPr>
          <a:xfrm flipH="1">
            <a:off x="9118421" y="292894"/>
            <a:ext cx="1032052" cy="260255"/>
          </a:xfrm>
          <a:prstGeom prst="rect">
            <a:avLst/>
          </a:prstGeom>
          <a:noFill/>
          <a:ln w="6350">
            <a:solidFill>
              <a:srgbClr val="6F3570"/>
            </a:solidFill>
          </a:ln>
        </p:spPr>
        <p:txBody>
          <a:bodyPr wrap="square" lIns="201168" tIns="0" rIns="0" bIns="0" rtlCol="0" anchor="ctr" anchorCtr="0">
            <a:noAutofit/>
          </a:bodyPr>
          <a:lstStyle/>
          <a:p>
            <a:pPr algn="l">
              <a:lnSpc>
                <a:spcPct val="90000"/>
              </a:lnSpc>
            </a:pPr>
            <a:r>
              <a:rPr lang="en-AU" sz="1000" dirty="0" smtClean="0">
                <a:solidFill>
                  <a:srgbClr val="6F3570"/>
                </a:solidFill>
              </a:rPr>
              <a:t>Back to menu</a:t>
            </a:r>
            <a:endParaRPr lang="en-AU" sz="1000" dirty="0">
              <a:solidFill>
                <a:srgbClr val="6F3570"/>
              </a:solidFill>
            </a:endParaRPr>
          </a:p>
        </p:txBody>
      </p:sp>
      <p:pic>
        <p:nvPicPr>
          <p:cNvPr id="18" name="Picture 17"/>
          <p:cNvPicPr>
            <a:picLocks noChangeAspect="1"/>
          </p:cNvPicPr>
          <p:nvPr userDrawn="1"/>
        </p:nvPicPr>
        <p:blipFill>
          <a:blip r:embed="rId3"/>
          <a:stretch>
            <a:fillRect/>
          </a:stretch>
        </p:blipFill>
        <p:spPr>
          <a:xfrm rot="10800000">
            <a:off x="9191935" y="357623"/>
            <a:ext cx="56896" cy="125275"/>
          </a:xfrm>
          <a:prstGeom prst="rect">
            <a:avLst/>
          </a:prstGeom>
        </p:spPr>
      </p:pic>
      <p:sp>
        <p:nvSpPr>
          <p:cNvPr id="19" name="Freeform 5"/>
          <p:cNvSpPr>
            <a:spLocks noEditPoints="1"/>
          </p:cNvSpPr>
          <p:nvPr userDrawn="1"/>
        </p:nvSpPr>
        <p:spPr bwMode="auto">
          <a:xfrm>
            <a:off x="9807338" y="2593065"/>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3212725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234"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39751" y="930274"/>
            <a:ext cx="9610724" cy="640465"/>
          </a:xfrm>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a:xfrm>
            <a:off x="539751" y="368299"/>
            <a:ext cx="5089035" cy="168845"/>
          </a:xfrm>
        </p:spPr>
        <p:txBody>
          <a:bodyPr/>
          <a:lstStyle>
            <a:lvl1pPr>
              <a:defRPr lang="en-AU" smtClean="0"/>
            </a:lvl1pPr>
          </a:lstStyle>
          <a:p>
            <a:r>
              <a:rPr lang="en-AU"/>
              <a:t>How do outpatient cancer clinics perform?</a:t>
            </a:r>
          </a:p>
        </p:txBody>
      </p:sp>
    </p:spTree>
    <p:extLst>
      <p:ext uri="{BB962C8B-B14F-4D97-AF65-F5344CB8AC3E}">
        <p14:creationId xmlns:p14="http://schemas.microsoft.com/office/powerpoint/2010/main" val="26087453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1 COL 1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9" name="Content Placeholder 8"/>
          <p:cNvSpPr>
            <a:spLocks noGrp="1"/>
          </p:cNvSpPr>
          <p:nvPr>
            <p:ph sz="quarter" idx="11"/>
          </p:nvPr>
        </p:nvSpPr>
        <p:spPr>
          <a:xfrm>
            <a:off x="539751" y="1870298"/>
            <a:ext cx="9610724" cy="458366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Slide Number Placeholder 12"/>
          <p:cNvSpPr>
            <a:spLocks noGrp="1"/>
          </p:cNvSpPr>
          <p:nvPr>
            <p:ph type="sldNum" sz="quarter" idx="12"/>
          </p:nvPr>
        </p:nvSpPr>
        <p:spPr/>
        <p:txBody>
          <a:bodyPr/>
          <a:lstStyle/>
          <a:p>
            <a:fld id="{1CE37B7D-D2E0-4F77-B3D1-CFEC5BBC1E5D}" type="slidenum">
              <a:rPr lang="en-AU" smtClean="0"/>
              <a:pPr/>
              <a:t>‹#›</a:t>
            </a:fld>
            <a:endParaRPr lang="en-AU" dirty="0"/>
          </a:p>
        </p:txBody>
      </p:sp>
      <p:sp>
        <p:nvSpPr>
          <p:cNvPr id="14" name="Footer Placeholder 13"/>
          <p:cNvSpPr>
            <a:spLocks noGrp="1"/>
          </p:cNvSpPr>
          <p:nvPr>
            <p:ph type="ftr" sz="quarter" idx="13"/>
          </p:nvPr>
        </p:nvSpPr>
        <p:spPr>
          <a:xfrm>
            <a:off x="5602778" y="0"/>
            <a:ext cx="5089035" cy="302196"/>
          </a:xfrm>
          <a:prstGeom prst="rect">
            <a:avLst/>
          </a:prstGeom>
        </p:spPr>
        <p:txBody>
          <a:bodyPr/>
          <a:lstStyle>
            <a:lvl1pPr>
              <a:defRPr/>
            </a:lvl1pPr>
          </a:lstStyle>
          <a:p>
            <a:r>
              <a:rPr lang="en-AU"/>
              <a:t>How do outpatient cancer clinics perform?</a:t>
            </a:r>
            <a:endParaRPr lang="en-AU" dirty="0"/>
          </a:p>
        </p:txBody>
      </p:sp>
      <p:sp>
        <p:nvSpPr>
          <p:cNvPr id="16" name="Text Placeholder 15"/>
          <p:cNvSpPr>
            <a:spLocks noGrp="1"/>
          </p:cNvSpPr>
          <p:nvPr>
            <p:ph type="body" sz="quarter" idx="14"/>
          </p:nvPr>
        </p:nvSpPr>
        <p:spPr>
          <a:xfrm>
            <a:off x="539751" y="1480542"/>
            <a:ext cx="9610724" cy="251048"/>
          </a:xfrm>
        </p:spPr>
        <p:txBody>
          <a:bodyPr/>
          <a:lstStyle>
            <a:lvl1pPr>
              <a:defRPr b="1"/>
            </a:lvl1pPr>
          </a:lstStyle>
          <a:p>
            <a:pPr lvl="0"/>
            <a:r>
              <a:rPr lang="en-US" dirty="0"/>
              <a:t>Click to edit Master text styles</a:t>
            </a:r>
          </a:p>
        </p:txBody>
      </p:sp>
      <p:sp>
        <p:nvSpPr>
          <p:cNvPr id="18" name="Text Placeholder 17"/>
          <p:cNvSpPr>
            <a:spLocks noGrp="1"/>
          </p:cNvSpPr>
          <p:nvPr>
            <p:ph type="body" sz="quarter" idx="15"/>
          </p:nvPr>
        </p:nvSpPr>
        <p:spPr>
          <a:xfrm>
            <a:off x="539751" y="6553200"/>
            <a:ext cx="9610724" cy="377825"/>
          </a:xfrm>
        </p:spPr>
        <p:txBody>
          <a:bodyPr anchor="t"/>
          <a:lstStyle>
            <a:lvl1pPr>
              <a:lnSpc>
                <a:spcPct val="100000"/>
              </a:lnSpc>
              <a:spcAft>
                <a:spcPts val="0"/>
              </a:spcAft>
              <a:defRPr sz="700"/>
            </a:lvl1pPr>
          </a:lstStyle>
          <a:p>
            <a:pPr lvl="0"/>
            <a:r>
              <a:rPr lang="en-US" dirty="0"/>
              <a:t>Click to edit Master text styles</a:t>
            </a:r>
          </a:p>
        </p:txBody>
      </p:sp>
    </p:spTree>
    <p:extLst>
      <p:ext uri="{BB962C8B-B14F-4D97-AF65-F5344CB8AC3E}">
        <p14:creationId xmlns:p14="http://schemas.microsoft.com/office/powerpoint/2010/main" val="37855259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15:guide id="1" pos="2211">
          <p15:clr>
            <a:srgbClr val="FBAE40"/>
          </p15:clr>
        </p15:guide>
        <p15:guide id="2" pos="2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1 COL 1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9" name="Content Placeholder 8"/>
          <p:cNvSpPr>
            <a:spLocks noGrp="1"/>
          </p:cNvSpPr>
          <p:nvPr>
            <p:ph sz="quarter" idx="11"/>
          </p:nvPr>
        </p:nvSpPr>
        <p:spPr>
          <a:xfrm>
            <a:off x="539751" y="1476375"/>
            <a:ext cx="9610724" cy="52196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Slide Number Placeholder 12"/>
          <p:cNvSpPr>
            <a:spLocks noGrp="1"/>
          </p:cNvSpPr>
          <p:nvPr>
            <p:ph type="sldNum" sz="quarter" idx="12"/>
          </p:nvPr>
        </p:nvSpPr>
        <p:spPr/>
        <p:txBody>
          <a:bodyPr/>
          <a:lstStyle/>
          <a:p>
            <a:fld id="{1CE37B7D-D2E0-4F77-B3D1-CFEC5BBC1E5D}" type="slidenum">
              <a:rPr lang="en-AU" smtClean="0"/>
              <a:pPr/>
              <a:t>‹#›</a:t>
            </a:fld>
            <a:endParaRPr lang="en-AU" dirty="0"/>
          </a:p>
        </p:txBody>
      </p:sp>
      <p:sp>
        <p:nvSpPr>
          <p:cNvPr id="14" name="Footer Placeholder 13"/>
          <p:cNvSpPr>
            <a:spLocks noGrp="1"/>
          </p:cNvSpPr>
          <p:nvPr>
            <p:ph type="ftr" sz="quarter" idx="13"/>
          </p:nvPr>
        </p:nvSpPr>
        <p:spPr>
          <a:xfrm>
            <a:off x="5602778" y="0"/>
            <a:ext cx="5089035" cy="302196"/>
          </a:xfrm>
          <a:prstGeom prst="rect">
            <a:avLst/>
          </a:prstGeom>
        </p:spPr>
        <p:txBody>
          <a:bodyPr/>
          <a:lstStyle>
            <a:lvl1pPr>
              <a:defRPr/>
            </a:lvl1pPr>
          </a:lstStyle>
          <a:p>
            <a:r>
              <a:rPr lang="en-AU"/>
              <a:t>How do outpatient cancer clinics perform?</a:t>
            </a:r>
            <a:endParaRPr lang="en-AU" dirty="0"/>
          </a:p>
        </p:txBody>
      </p:sp>
    </p:spTree>
    <p:extLst>
      <p:ext uri="{BB962C8B-B14F-4D97-AF65-F5344CB8AC3E}">
        <p14:creationId xmlns:p14="http://schemas.microsoft.com/office/powerpoint/2010/main" val="28846555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211">
          <p15:clr>
            <a:srgbClr val="FBAE40"/>
          </p15:clr>
        </p15:guide>
        <p15:guide id="2" pos="243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1 COL 1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13" name="Slide Number Placeholder 12"/>
          <p:cNvSpPr>
            <a:spLocks noGrp="1"/>
          </p:cNvSpPr>
          <p:nvPr>
            <p:ph type="sldNum" sz="quarter" idx="12"/>
          </p:nvPr>
        </p:nvSpPr>
        <p:spPr/>
        <p:txBody>
          <a:bodyPr/>
          <a:lstStyle/>
          <a:p>
            <a:fld id="{1CE37B7D-D2E0-4F77-B3D1-CFEC5BBC1E5D}" type="slidenum">
              <a:rPr lang="en-AU" smtClean="0"/>
              <a:pPr/>
              <a:t>‹#›</a:t>
            </a:fld>
            <a:endParaRPr lang="en-AU" dirty="0"/>
          </a:p>
        </p:txBody>
      </p:sp>
      <p:sp>
        <p:nvSpPr>
          <p:cNvPr id="14" name="Footer Placeholder 13"/>
          <p:cNvSpPr>
            <a:spLocks noGrp="1"/>
          </p:cNvSpPr>
          <p:nvPr>
            <p:ph type="ftr" sz="quarter" idx="13"/>
          </p:nvPr>
        </p:nvSpPr>
        <p:spPr>
          <a:xfrm>
            <a:off x="5602778" y="0"/>
            <a:ext cx="5089035" cy="302196"/>
          </a:xfrm>
          <a:prstGeom prst="rect">
            <a:avLst/>
          </a:prstGeom>
        </p:spPr>
        <p:txBody>
          <a:bodyPr/>
          <a:lstStyle>
            <a:lvl1pPr>
              <a:defRPr/>
            </a:lvl1pPr>
          </a:lstStyle>
          <a:p>
            <a:r>
              <a:rPr lang="en-AU"/>
              <a:t>How do outpatient cancer clinics perform?</a:t>
            </a:r>
            <a:endParaRPr lang="en-AU" dirty="0"/>
          </a:p>
        </p:txBody>
      </p:sp>
    </p:spTree>
    <p:extLst>
      <p:ext uri="{BB962C8B-B14F-4D97-AF65-F5344CB8AC3E}">
        <p14:creationId xmlns:p14="http://schemas.microsoft.com/office/powerpoint/2010/main" val="12059628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211">
          <p15:clr>
            <a:srgbClr val="FBAE40"/>
          </p15:clr>
        </p15:guide>
        <p15:guide id="2" pos="243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5_1 COL 1 GRAPHIC">
    <p:spTree>
      <p:nvGrpSpPr>
        <p:cNvPr id="1" name=""/>
        <p:cNvGrpSpPr/>
        <p:nvPr/>
      </p:nvGrpSpPr>
      <p:grpSpPr>
        <a:xfrm>
          <a:off x="0" y="0"/>
          <a:ext cx="0" cy="0"/>
          <a:chOff x="0" y="0"/>
          <a:chExt cx="0" cy="0"/>
        </a:xfrm>
      </p:grpSpPr>
      <p:sp>
        <p:nvSpPr>
          <p:cNvPr id="8" name="Rectangle 7"/>
          <p:cNvSpPr/>
          <p:nvPr userDrawn="1"/>
        </p:nvSpPr>
        <p:spPr>
          <a:xfrm>
            <a:off x="0" y="0"/>
            <a:ext cx="10691813" cy="7559675"/>
          </a:xfrm>
          <a:prstGeom prst="rect">
            <a:avLst/>
          </a:prstGeom>
          <a:solidFill>
            <a:srgbClr val="6F35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AU" dirty="0"/>
          </a:p>
        </p:txBody>
      </p:sp>
      <p:pic>
        <p:nvPicPr>
          <p:cNvPr id="22" name="Picture 4" descr="W:\COMMUNICATIONS &amp; STAKEHOLDER ENGAGEMENT\Studio\WIP\0083_JF_eHEalth_NSW_presentation\Working\Links\BHI_logo_white_al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750" y="6932635"/>
            <a:ext cx="1032793" cy="353354"/>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userDrawn="1"/>
        </p:nvSpPr>
        <p:spPr>
          <a:xfrm>
            <a:off x="6388362" y="7120731"/>
            <a:ext cx="3416038" cy="219793"/>
          </a:xfrm>
          <a:prstGeom prst="rect">
            <a:avLst/>
          </a:prstGeom>
        </p:spPr>
        <p:txBody>
          <a:bodyPr wrap="square" lIns="0" tIns="0" rIns="0" bIns="0" anchor="ctr">
            <a:noAutofit/>
          </a:bodyPr>
          <a:lstStyle/>
          <a:p>
            <a:pPr algn="r"/>
            <a:r>
              <a:rPr lang="en-AU" sz="867" i="1" kern="1200" dirty="0">
                <a:solidFill>
                  <a:schemeClr val="bg1"/>
                </a:solidFill>
                <a:effectLst/>
                <a:latin typeface="+mn-lt"/>
                <a:ea typeface="+mn-ea"/>
                <a:cs typeface="+mn-cs"/>
              </a:rPr>
              <a:t>Trusted information. Informed decisions. Improved healthcare.</a:t>
            </a:r>
            <a:endParaRPr lang="en-AU" sz="867" i="0" dirty="0">
              <a:solidFill>
                <a:schemeClr val="bg1"/>
              </a:solidFill>
              <a:latin typeface="+mn-lt"/>
            </a:endParaRPr>
          </a:p>
        </p:txBody>
      </p:sp>
      <p:sp>
        <p:nvSpPr>
          <p:cNvPr id="24" name="Slide Number Placeholder 4"/>
          <p:cNvSpPr>
            <a:spLocks noGrp="1"/>
          </p:cNvSpPr>
          <p:nvPr>
            <p:ph type="sldNum" sz="quarter" idx="4"/>
          </p:nvPr>
        </p:nvSpPr>
        <p:spPr>
          <a:xfrm>
            <a:off x="9804399" y="7120731"/>
            <a:ext cx="346075" cy="219793"/>
          </a:xfrm>
          <a:prstGeom prst="rect">
            <a:avLst/>
          </a:prstGeom>
        </p:spPr>
        <p:txBody>
          <a:bodyPr vert="horz" lIns="0" tIns="0" rIns="0" bIns="0" rtlCol="0" anchor="ctr"/>
          <a:lstStyle>
            <a:lvl1pPr algn="r">
              <a:defRPr sz="900">
                <a:solidFill>
                  <a:schemeClr val="bg1"/>
                </a:solidFill>
              </a:defRPr>
            </a:lvl1pPr>
          </a:lstStyle>
          <a:p>
            <a:fld id="{1CE37B7D-D2E0-4F77-B3D1-CFEC5BBC1E5D}" type="slidenum">
              <a:rPr lang="en-AU" smtClean="0"/>
              <a:pPr/>
              <a:t>‹#›</a:t>
            </a:fld>
            <a:endParaRPr lang="en-AU" dirty="0"/>
          </a:p>
        </p:txBody>
      </p:sp>
      <p:sp>
        <p:nvSpPr>
          <p:cNvPr id="5" name="Content Placeholder 4"/>
          <p:cNvSpPr>
            <a:spLocks noGrp="1"/>
          </p:cNvSpPr>
          <p:nvPr>
            <p:ph sz="quarter" idx="10"/>
          </p:nvPr>
        </p:nvSpPr>
        <p:spPr>
          <a:xfrm>
            <a:off x="539750" y="1619250"/>
            <a:ext cx="9610725" cy="5311775"/>
          </a:xfrm>
        </p:spPr>
        <p:txBody>
          <a:bodyPr/>
          <a:lstStyle>
            <a:lvl1pPr>
              <a:spcBef>
                <a:spcPts val="0"/>
              </a:spcBef>
              <a:spcAft>
                <a:spcPts val="1200"/>
              </a:spcAft>
              <a:defRPr sz="1400">
                <a:solidFill>
                  <a:schemeClr val="bg1"/>
                </a:solidFill>
              </a:defRPr>
            </a:lvl1pPr>
            <a:lvl2pPr>
              <a:spcBef>
                <a:spcPts val="1200"/>
              </a:spcBef>
              <a:spcAft>
                <a:spcPts val="1200"/>
              </a:spcAft>
              <a:defRPr sz="1800" b="1">
                <a:solidFill>
                  <a:schemeClr val="bg1"/>
                </a:solidFill>
              </a:defRPr>
            </a:lvl2pPr>
            <a:lvl3pPr>
              <a:spcBef>
                <a:spcPts val="1200"/>
              </a:spcBef>
              <a:spcAft>
                <a:spcPts val="1200"/>
              </a:spcAft>
              <a:buClr>
                <a:schemeClr val="bg1"/>
              </a:buClr>
              <a:defRPr sz="1400">
                <a:solidFill>
                  <a:schemeClr val="bg1"/>
                </a:solidFill>
              </a:defRPr>
            </a:lvl3pPr>
            <a:lvl4pPr>
              <a:spcBef>
                <a:spcPts val="1200"/>
              </a:spcBef>
              <a:spcAft>
                <a:spcPts val="1200"/>
              </a:spcAft>
              <a:buClr>
                <a:schemeClr val="bg1"/>
              </a:buClr>
              <a:defRPr sz="1400">
                <a:solidFill>
                  <a:schemeClr val="bg1"/>
                </a:solidFill>
              </a:defRPr>
            </a:lvl4pPr>
            <a:lvl5pPr>
              <a:spcBef>
                <a:spcPts val="1200"/>
              </a:spcBef>
              <a:spcAft>
                <a:spcPts val="1200"/>
              </a:spcAft>
              <a:buClr>
                <a:schemeClr val="bg1"/>
              </a:buCl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5934802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15:guide id="1" pos="2211">
          <p15:clr>
            <a:srgbClr val="FBAE40"/>
          </p15:clr>
        </p15:guide>
        <p15:guide id="2" pos="2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BRAN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528276" y="3172067"/>
            <a:ext cx="9579795" cy="3666093"/>
          </a:xfrm>
          <a:prstGeom prst="rect">
            <a:avLst/>
          </a:prstGeom>
        </p:spPr>
        <p:txBody>
          <a:bodyPr/>
          <a:lstStyle>
            <a:lvl1pPr>
              <a:spcAft>
                <a:spcPts val="1200"/>
              </a:spcAft>
              <a:defRPr sz="4400">
                <a:solidFill>
                  <a:schemeClr val="bg1"/>
                </a:solidFill>
              </a:defRPr>
            </a:lvl1pPr>
            <a:lvl2pPr>
              <a:defRPr sz="3200" i="1">
                <a:solidFill>
                  <a:schemeClr val="bg1"/>
                </a:solidFill>
              </a:defRPr>
            </a:lvl2pPr>
          </a:lstStyle>
          <a:p>
            <a:pPr lvl="0"/>
            <a:r>
              <a:rPr lang="en-US" dirty="0"/>
              <a:t>Click to edit Master text styles</a:t>
            </a:r>
          </a:p>
          <a:p>
            <a:pPr lvl="1"/>
            <a:r>
              <a:rPr lang="en-US" dirty="0"/>
              <a:t>Second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6" y="596815"/>
            <a:ext cx="10729913" cy="6977148"/>
          </a:xfrm>
          <a:prstGeom prst="rect">
            <a:avLst/>
          </a:prstGeom>
          <a:solidFill>
            <a:srgbClr val="6F3570"/>
          </a:solidFill>
        </p:spPr>
      </p:pic>
    </p:spTree>
    <p:extLst>
      <p:ext uri="{BB962C8B-B14F-4D97-AF65-F5344CB8AC3E}">
        <p14:creationId xmlns:p14="http://schemas.microsoft.com/office/powerpoint/2010/main" val="12492739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6_1 COL 1 GRAPHIC">
    <p:spTree>
      <p:nvGrpSpPr>
        <p:cNvPr id="1" name=""/>
        <p:cNvGrpSpPr/>
        <p:nvPr/>
      </p:nvGrpSpPr>
      <p:grpSpPr>
        <a:xfrm>
          <a:off x="0" y="0"/>
          <a:ext cx="0" cy="0"/>
          <a:chOff x="0" y="0"/>
          <a:chExt cx="0" cy="0"/>
        </a:xfrm>
      </p:grpSpPr>
      <p:sp>
        <p:nvSpPr>
          <p:cNvPr id="7" name="Rectangle 6"/>
          <p:cNvSpPr/>
          <p:nvPr userDrawn="1"/>
        </p:nvSpPr>
        <p:spPr>
          <a:xfrm>
            <a:off x="0" y="0"/>
            <a:ext cx="10691813" cy="7559675"/>
          </a:xfrm>
          <a:prstGeom prst="rect">
            <a:avLst/>
          </a:prstGeom>
          <a:solidFill>
            <a:srgbClr val="6F35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539751" y="539749"/>
            <a:ext cx="9610724" cy="6119200"/>
          </a:xfrm>
        </p:spPr>
        <p:txBody>
          <a:bodyPr anchor="ctr"/>
          <a:lstStyle>
            <a:lvl1pPr>
              <a:defRPr sz="4000">
                <a:solidFill>
                  <a:schemeClr val="bg1"/>
                </a:solidFill>
              </a:defRPr>
            </a:lvl1pPr>
          </a:lstStyle>
          <a:p>
            <a:r>
              <a:rPr lang="en-US" dirty="0"/>
              <a:t>Click to edit Master title style</a:t>
            </a:r>
            <a:endParaRPr lang="en-AU" dirty="0"/>
          </a:p>
        </p:txBody>
      </p:sp>
      <p:pic>
        <p:nvPicPr>
          <p:cNvPr id="22" name="Picture 4" descr="W:\COMMUNICATIONS &amp; STAKEHOLDER ENGAGEMENT\Studio\WIP\0083_JF_eHEalth_NSW_presentation\Working\Links\BHI_logo_white_al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750" y="6932635"/>
            <a:ext cx="1032793" cy="353354"/>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userDrawn="1"/>
        </p:nvSpPr>
        <p:spPr>
          <a:xfrm>
            <a:off x="6388362" y="7120731"/>
            <a:ext cx="3416038" cy="219793"/>
          </a:xfrm>
          <a:prstGeom prst="rect">
            <a:avLst/>
          </a:prstGeom>
        </p:spPr>
        <p:txBody>
          <a:bodyPr wrap="square" lIns="0" tIns="0" rIns="0" bIns="0" anchor="ctr">
            <a:noAutofit/>
          </a:bodyPr>
          <a:lstStyle/>
          <a:p>
            <a:pPr algn="r"/>
            <a:r>
              <a:rPr lang="en-AU" sz="867" i="1" kern="1200" dirty="0">
                <a:solidFill>
                  <a:schemeClr val="bg1"/>
                </a:solidFill>
                <a:effectLst/>
                <a:latin typeface="+mn-lt"/>
                <a:ea typeface="+mn-ea"/>
                <a:cs typeface="+mn-cs"/>
              </a:rPr>
              <a:t>Trusted information. Informed decisions. Improved healthcare.</a:t>
            </a:r>
            <a:endParaRPr lang="en-AU" sz="867" i="0" dirty="0">
              <a:solidFill>
                <a:schemeClr val="bg1"/>
              </a:solidFill>
              <a:latin typeface="+mn-lt"/>
            </a:endParaRPr>
          </a:p>
        </p:txBody>
      </p:sp>
      <p:sp>
        <p:nvSpPr>
          <p:cNvPr id="24" name="Slide Number Placeholder 4"/>
          <p:cNvSpPr>
            <a:spLocks noGrp="1"/>
          </p:cNvSpPr>
          <p:nvPr>
            <p:ph type="sldNum" sz="quarter" idx="4"/>
          </p:nvPr>
        </p:nvSpPr>
        <p:spPr>
          <a:xfrm>
            <a:off x="9804399" y="7120731"/>
            <a:ext cx="346075" cy="219793"/>
          </a:xfrm>
          <a:prstGeom prst="rect">
            <a:avLst/>
          </a:prstGeom>
        </p:spPr>
        <p:txBody>
          <a:bodyPr vert="horz" lIns="0" tIns="0" rIns="0" bIns="0" rtlCol="0" anchor="ctr"/>
          <a:lstStyle>
            <a:lvl1pPr algn="r">
              <a:defRPr sz="900">
                <a:solidFill>
                  <a:schemeClr val="bg1"/>
                </a:solidFill>
              </a:defRPr>
            </a:lvl1pPr>
          </a:lstStyle>
          <a:p>
            <a:fld id="{1CE37B7D-D2E0-4F77-B3D1-CFEC5BBC1E5D}" type="slidenum">
              <a:rPr lang="en-AU" smtClean="0"/>
              <a:pPr/>
              <a:t>‹#›</a:t>
            </a:fld>
            <a:endParaRPr lang="en-AU" dirty="0"/>
          </a:p>
        </p:txBody>
      </p:sp>
    </p:spTree>
    <p:extLst>
      <p:ext uri="{BB962C8B-B14F-4D97-AF65-F5344CB8AC3E}">
        <p14:creationId xmlns:p14="http://schemas.microsoft.com/office/powerpoint/2010/main" val="40494910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15:guide id="1" pos="2211">
          <p15:clr>
            <a:srgbClr val="FBAE40"/>
          </p15:clr>
        </p15:guide>
        <p15:guide id="2" pos="2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COBRAND)">
    <p:spTree>
      <p:nvGrpSpPr>
        <p:cNvPr id="1" name=""/>
        <p:cNvGrpSpPr/>
        <p:nvPr/>
      </p:nvGrpSpPr>
      <p:grpSpPr>
        <a:xfrm>
          <a:off x="0" y="0"/>
          <a:ext cx="0" cy="0"/>
          <a:chOff x="0" y="0"/>
          <a:chExt cx="0" cy="0"/>
        </a:xfrm>
      </p:grpSpPr>
      <p:sp>
        <p:nvSpPr>
          <p:cNvPr id="7" name="Rectangle 6"/>
          <p:cNvSpPr/>
          <p:nvPr userDrawn="1"/>
        </p:nvSpPr>
        <p:spPr>
          <a:xfrm>
            <a:off x="0" y="1790700"/>
            <a:ext cx="10691813" cy="5768976"/>
          </a:xfrm>
          <a:prstGeom prst="rect">
            <a:avLst/>
          </a:prstGeom>
          <a:solidFill>
            <a:srgbClr val="6F35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1" y="539750"/>
            <a:ext cx="996359" cy="342603"/>
          </a:xfrm>
          <a:prstGeom prst="rect">
            <a:avLst/>
          </a:prstGeom>
        </p:spPr>
      </p:pic>
      <p:sp>
        <p:nvSpPr>
          <p:cNvPr id="3" name="TextBox 2"/>
          <p:cNvSpPr txBox="1"/>
          <p:nvPr userDrawn="1"/>
        </p:nvSpPr>
        <p:spPr>
          <a:xfrm>
            <a:off x="539751" y="1238250"/>
            <a:ext cx="9610724" cy="307777"/>
          </a:xfrm>
          <a:prstGeom prst="rect">
            <a:avLst/>
          </a:prstGeom>
          <a:noFill/>
        </p:spPr>
        <p:txBody>
          <a:bodyPr wrap="square" lIns="0" tIns="0" rIns="0" bIns="0" rtlCol="0">
            <a:spAutoFit/>
          </a:bodyPr>
          <a:lstStyle/>
          <a:p>
            <a:r>
              <a:rPr lang="en-AU" sz="2000" dirty="0">
                <a:solidFill>
                  <a:srgbClr val="6F3570"/>
                </a:solidFill>
              </a:rPr>
              <a:t>About the Bureau of Health Information</a:t>
            </a:r>
          </a:p>
        </p:txBody>
      </p:sp>
      <p:sp>
        <p:nvSpPr>
          <p:cNvPr id="4" name="TextBox 3"/>
          <p:cNvSpPr txBox="1"/>
          <p:nvPr userDrawn="1"/>
        </p:nvSpPr>
        <p:spPr>
          <a:xfrm>
            <a:off x="539751" y="2219325"/>
            <a:ext cx="9610724" cy="356893"/>
          </a:xfrm>
          <a:prstGeom prst="rect">
            <a:avLst/>
          </a:prstGeom>
          <a:noFill/>
        </p:spPr>
        <p:txBody>
          <a:bodyPr wrap="square" lIns="0" tIns="0" rIns="0" bIns="0" numCol="2" spcCol="360000" rtlCol="0">
            <a:noAutofit/>
          </a:bodyPr>
          <a:lstStyle/>
          <a:p>
            <a:pPr>
              <a:lnSpc>
                <a:spcPct val="110000"/>
              </a:lnSpc>
              <a:spcBef>
                <a:spcPts val="600"/>
              </a:spcBef>
            </a:pPr>
            <a:r>
              <a:rPr lang="en-AU" sz="1200" dirty="0">
                <a:solidFill>
                  <a:schemeClr val="bg1"/>
                </a:solidFill>
              </a:rPr>
              <a:t>The Bureau of Health Information (BHI) is a board-governed</a:t>
            </a:r>
            <a:r>
              <a:rPr lang="en-AU" sz="1200" baseline="0" dirty="0">
                <a:solidFill>
                  <a:schemeClr val="bg1"/>
                </a:solidFill>
              </a:rPr>
              <a:t> </a:t>
            </a:r>
            <a:r>
              <a:rPr lang="en-AU" sz="1200" dirty="0">
                <a:solidFill>
                  <a:schemeClr val="bg1"/>
                </a:solidFill>
              </a:rPr>
              <a:t>organisation that provides independent</a:t>
            </a:r>
            <a:r>
              <a:rPr lang="en-AU" sz="1200" baseline="0" dirty="0">
                <a:solidFill>
                  <a:schemeClr val="bg1"/>
                </a:solidFill>
              </a:rPr>
              <a:t> </a:t>
            </a:r>
            <a:r>
              <a:rPr lang="en-AU" sz="1200" dirty="0">
                <a:solidFill>
                  <a:schemeClr val="bg1"/>
                </a:solidFill>
              </a:rPr>
              <a:t>information about the performance of the NSW</a:t>
            </a:r>
            <a:r>
              <a:rPr lang="en-AU" sz="1200" baseline="0" dirty="0">
                <a:solidFill>
                  <a:schemeClr val="bg1"/>
                </a:solidFill>
              </a:rPr>
              <a:t> </a:t>
            </a:r>
            <a:r>
              <a:rPr lang="en-AU" sz="1200" dirty="0">
                <a:solidFill>
                  <a:schemeClr val="bg1"/>
                </a:solidFill>
              </a:rPr>
              <a:t>public healthcare system.</a:t>
            </a:r>
          </a:p>
          <a:p>
            <a:pPr>
              <a:lnSpc>
                <a:spcPct val="110000"/>
              </a:lnSpc>
              <a:spcBef>
                <a:spcPts val="600"/>
              </a:spcBef>
            </a:pPr>
            <a:r>
              <a:rPr lang="en-AU" sz="1200" dirty="0">
                <a:solidFill>
                  <a:schemeClr val="bg1"/>
                </a:solidFill>
              </a:rPr>
              <a:t>BHI was established in 2009 to provide </a:t>
            </a:r>
            <a:r>
              <a:rPr lang="en-AU" sz="1200" dirty="0" err="1">
                <a:solidFill>
                  <a:schemeClr val="bg1"/>
                </a:solidFill>
              </a:rPr>
              <a:t>systemwide</a:t>
            </a:r>
            <a:r>
              <a:rPr lang="en-AU" sz="1200" baseline="0" dirty="0">
                <a:solidFill>
                  <a:schemeClr val="bg1"/>
                </a:solidFill>
              </a:rPr>
              <a:t> </a:t>
            </a:r>
            <a:r>
              <a:rPr lang="en-AU" sz="1200" dirty="0">
                <a:solidFill>
                  <a:schemeClr val="bg1"/>
                </a:solidFill>
              </a:rPr>
              <a:t>support</a:t>
            </a:r>
            <a:br>
              <a:rPr lang="en-AU" sz="1200" dirty="0">
                <a:solidFill>
                  <a:schemeClr val="bg1"/>
                </a:solidFill>
              </a:rPr>
            </a:br>
            <a:r>
              <a:rPr lang="en-AU" sz="1200" dirty="0">
                <a:solidFill>
                  <a:schemeClr val="bg1"/>
                </a:solidFill>
              </a:rPr>
              <a:t>through transparent reporting.</a:t>
            </a:r>
          </a:p>
          <a:p>
            <a:pPr>
              <a:lnSpc>
                <a:spcPct val="110000"/>
              </a:lnSpc>
              <a:spcBef>
                <a:spcPts val="600"/>
              </a:spcBef>
            </a:pPr>
            <a:r>
              <a:rPr lang="en-AU" sz="1200" dirty="0">
                <a:solidFill>
                  <a:schemeClr val="bg1"/>
                </a:solidFill>
              </a:rPr>
              <a:t>BHI supports the accountability of the healthcare</a:t>
            </a:r>
            <a:r>
              <a:rPr lang="en-AU" sz="1200" baseline="0" dirty="0">
                <a:solidFill>
                  <a:schemeClr val="bg1"/>
                </a:solidFill>
              </a:rPr>
              <a:t> </a:t>
            </a:r>
            <a:r>
              <a:rPr lang="en-AU" sz="1200" dirty="0">
                <a:solidFill>
                  <a:schemeClr val="bg1"/>
                </a:solidFill>
              </a:rPr>
              <a:t>system by providing regular and detailed</a:t>
            </a:r>
            <a:r>
              <a:rPr lang="en-AU" sz="1200" baseline="0" dirty="0">
                <a:solidFill>
                  <a:schemeClr val="bg1"/>
                </a:solidFill>
              </a:rPr>
              <a:t> </a:t>
            </a:r>
            <a:r>
              <a:rPr lang="en-AU" sz="1200" dirty="0">
                <a:solidFill>
                  <a:schemeClr val="bg1"/>
                </a:solidFill>
              </a:rPr>
              <a:t>information to the community, government and</a:t>
            </a:r>
            <a:r>
              <a:rPr lang="en-AU" sz="1200" baseline="0" dirty="0">
                <a:solidFill>
                  <a:schemeClr val="bg1"/>
                </a:solidFill>
              </a:rPr>
              <a:t> </a:t>
            </a:r>
            <a:r>
              <a:rPr lang="en-AU" sz="1200" dirty="0">
                <a:solidFill>
                  <a:schemeClr val="bg1"/>
                </a:solidFill>
              </a:rPr>
              <a:t>healthcare professionals. This in turn supports</a:t>
            </a:r>
            <a:r>
              <a:rPr lang="en-AU" sz="1200" baseline="0" dirty="0">
                <a:solidFill>
                  <a:schemeClr val="bg1"/>
                </a:solidFill>
              </a:rPr>
              <a:t> </a:t>
            </a:r>
            <a:r>
              <a:rPr lang="en-AU" sz="1200" dirty="0">
                <a:solidFill>
                  <a:schemeClr val="bg1"/>
                </a:solidFill>
              </a:rPr>
              <a:t>quality improvement by highlighting how well the</a:t>
            </a:r>
            <a:r>
              <a:rPr lang="en-AU" sz="1200" baseline="0" dirty="0">
                <a:solidFill>
                  <a:schemeClr val="bg1"/>
                </a:solidFill>
              </a:rPr>
              <a:t> </a:t>
            </a:r>
            <a:r>
              <a:rPr lang="en-AU" sz="1200" dirty="0">
                <a:solidFill>
                  <a:schemeClr val="bg1"/>
                </a:solidFill>
              </a:rPr>
              <a:t>healthcare system is functioning and where there</a:t>
            </a:r>
            <a:r>
              <a:rPr lang="en-AU" sz="1200" baseline="0" dirty="0">
                <a:solidFill>
                  <a:schemeClr val="bg1"/>
                </a:solidFill>
              </a:rPr>
              <a:t> </a:t>
            </a:r>
            <a:r>
              <a:rPr lang="en-AU" sz="1200" dirty="0">
                <a:solidFill>
                  <a:schemeClr val="bg1"/>
                </a:solidFill>
              </a:rPr>
              <a:t>are opportunities to improve.</a:t>
            </a:r>
          </a:p>
          <a:p>
            <a:pPr>
              <a:lnSpc>
                <a:spcPct val="110000"/>
              </a:lnSpc>
              <a:spcBef>
                <a:spcPts val="600"/>
              </a:spcBef>
            </a:pPr>
            <a:r>
              <a:rPr lang="en-AU" sz="1200" dirty="0">
                <a:solidFill>
                  <a:schemeClr val="bg1"/>
                </a:solidFill>
              </a:rPr>
              <a:t>BHI manages the NSW Patient Survey Program,</a:t>
            </a:r>
            <a:r>
              <a:rPr lang="en-AU" sz="1200" baseline="0" dirty="0">
                <a:solidFill>
                  <a:schemeClr val="bg1"/>
                </a:solidFill>
              </a:rPr>
              <a:t> </a:t>
            </a:r>
            <a:r>
              <a:rPr lang="en-AU" sz="1200" dirty="0">
                <a:solidFill>
                  <a:schemeClr val="bg1"/>
                </a:solidFill>
              </a:rPr>
              <a:t>gathering information from patients about their experiences in public</a:t>
            </a:r>
            <a:br>
              <a:rPr lang="en-AU" sz="1200" dirty="0">
                <a:solidFill>
                  <a:schemeClr val="bg1"/>
                </a:solidFill>
              </a:rPr>
            </a:br>
            <a:r>
              <a:rPr lang="en-AU" sz="1200" dirty="0">
                <a:solidFill>
                  <a:schemeClr val="bg1"/>
                </a:solidFill>
              </a:rPr>
              <a:t>hospitals and other</a:t>
            </a:r>
            <a:r>
              <a:rPr lang="en-AU" sz="1200" baseline="0" dirty="0">
                <a:solidFill>
                  <a:schemeClr val="bg1"/>
                </a:solidFill>
              </a:rPr>
              <a:t> </a:t>
            </a:r>
            <a:r>
              <a:rPr lang="en-AU" sz="1200" dirty="0">
                <a:solidFill>
                  <a:schemeClr val="bg1"/>
                </a:solidFill>
              </a:rPr>
              <a:t>healthcare facilities.</a:t>
            </a:r>
          </a:p>
          <a:p>
            <a:pPr>
              <a:lnSpc>
                <a:spcPct val="110000"/>
              </a:lnSpc>
              <a:spcBef>
                <a:spcPts val="600"/>
              </a:spcBef>
            </a:pPr>
            <a:endParaRPr lang="en-AU" sz="1200" dirty="0">
              <a:solidFill>
                <a:schemeClr val="bg1"/>
              </a:solidFill>
            </a:endParaRPr>
          </a:p>
          <a:p>
            <a:pPr>
              <a:lnSpc>
                <a:spcPct val="110000"/>
              </a:lnSpc>
              <a:spcBef>
                <a:spcPts val="600"/>
              </a:spcBef>
            </a:pPr>
            <a:endParaRPr lang="en-AU" sz="1200" dirty="0">
              <a:solidFill>
                <a:schemeClr val="bg1"/>
              </a:solidFill>
            </a:endParaRPr>
          </a:p>
          <a:p>
            <a:pPr>
              <a:lnSpc>
                <a:spcPct val="110000"/>
              </a:lnSpc>
              <a:spcBef>
                <a:spcPts val="600"/>
              </a:spcBef>
            </a:pPr>
            <a:endParaRPr lang="en-AU" sz="1200" dirty="0">
              <a:solidFill>
                <a:schemeClr val="bg1"/>
              </a:solidFill>
            </a:endParaRPr>
          </a:p>
          <a:p>
            <a:pPr>
              <a:lnSpc>
                <a:spcPct val="110000"/>
              </a:lnSpc>
              <a:spcBef>
                <a:spcPts val="600"/>
              </a:spcBef>
            </a:pPr>
            <a:endParaRPr lang="en-AU" sz="1200" dirty="0">
              <a:solidFill>
                <a:schemeClr val="bg1"/>
              </a:solidFill>
            </a:endParaRPr>
          </a:p>
          <a:p>
            <a:pPr>
              <a:lnSpc>
                <a:spcPct val="110000"/>
              </a:lnSpc>
              <a:spcBef>
                <a:spcPts val="600"/>
              </a:spcBef>
            </a:pPr>
            <a:r>
              <a:rPr lang="en-AU" sz="1200" dirty="0">
                <a:solidFill>
                  <a:schemeClr val="bg1"/>
                </a:solidFill>
              </a:rPr>
              <a:t>BHI publishes a range of reports and tools that</a:t>
            </a:r>
            <a:r>
              <a:rPr lang="en-AU" sz="1200" baseline="0" dirty="0">
                <a:solidFill>
                  <a:schemeClr val="bg1"/>
                </a:solidFill>
              </a:rPr>
              <a:t> </a:t>
            </a:r>
            <a:r>
              <a:rPr lang="en-AU" sz="1200" dirty="0">
                <a:solidFill>
                  <a:schemeClr val="bg1"/>
                </a:solidFill>
              </a:rPr>
              <a:t>provide relevant, accurate and impartial information</a:t>
            </a:r>
            <a:r>
              <a:rPr lang="en-AU" sz="1200" baseline="0" dirty="0">
                <a:solidFill>
                  <a:schemeClr val="bg1"/>
                </a:solidFill>
              </a:rPr>
              <a:t> </a:t>
            </a:r>
            <a:r>
              <a:rPr lang="en-AU" sz="1200" dirty="0">
                <a:solidFill>
                  <a:schemeClr val="bg1"/>
                </a:solidFill>
              </a:rPr>
              <a:t>about how the health system is measuring up in</a:t>
            </a:r>
            <a:r>
              <a:rPr lang="en-AU" sz="1200" baseline="0" dirty="0">
                <a:solidFill>
                  <a:schemeClr val="bg1"/>
                </a:solidFill>
              </a:rPr>
              <a:t> </a:t>
            </a:r>
            <a:r>
              <a:rPr lang="en-AU" sz="1200" dirty="0">
                <a:solidFill>
                  <a:schemeClr val="bg1"/>
                </a:solidFill>
              </a:rPr>
              <a:t>terms of:</a:t>
            </a:r>
          </a:p>
          <a:p>
            <a:pPr marL="171450" indent="-171450">
              <a:lnSpc>
                <a:spcPct val="110000"/>
              </a:lnSpc>
              <a:spcBef>
                <a:spcPts val="600"/>
              </a:spcBef>
              <a:buSzPct val="150000"/>
              <a:buFont typeface="Arial" panose="020B0604020202020204" pitchFamily="34" charset="0"/>
              <a:buChar char="•"/>
            </a:pPr>
            <a:r>
              <a:rPr lang="en-AU" sz="1200" dirty="0">
                <a:solidFill>
                  <a:schemeClr val="bg1"/>
                </a:solidFill>
              </a:rPr>
              <a:t>Accessibility – healthcare when</a:t>
            </a:r>
            <a:r>
              <a:rPr lang="en-AU" sz="1200" baseline="0" dirty="0">
                <a:solidFill>
                  <a:schemeClr val="bg1"/>
                </a:solidFill>
              </a:rPr>
              <a:t> </a:t>
            </a:r>
            <a:r>
              <a:rPr lang="en-AU" sz="1200" dirty="0">
                <a:solidFill>
                  <a:schemeClr val="bg1"/>
                </a:solidFill>
              </a:rPr>
              <a:t>and where needed</a:t>
            </a:r>
          </a:p>
          <a:p>
            <a:pPr marL="171450" indent="-171450">
              <a:lnSpc>
                <a:spcPct val="110000"/>
              </a:lnSpc>
              <a:spcBef>
                <a:spcPts val="600"/>
              </a:spcBef>
              <a:buSzPct val="150000"/>
              <a:buFont typeface="Arial" panose="020B0604020202020204" pitchFamily="34" charset="0"/>
              <a:buChar char="•"/>
            </a:pPr>
            <a:r>
              <a:rPr lang="en-AU" sz="1200" dirty="0">
                <a:solidFill>
                  <a:schemeClr val="bg1"/>
                </a:solidFill>
              </a:rPr>
              <a:t>Appropriateness – the right healthcare,</a:t>
            </a:r>
            <a:r>
              <a:rPr lang="en-AU" sz="1200" baseline="0" dirty="0">
                <a:solidFill>
                  <a:schemeClr val="bg1"/>
                </a:solidFill>
              </a:rPr>
              <a:t> </a:t>
            </a:r>
            <a:r>
              <a:rPr lang="en-AU" sz="1200" dirty="0">
                <a:solidFill>
                  <a:schemeClr val="bg1"/>
                </a:solidFill>
              </a:rPr>
              <a:t>the right way</a:t>
            </a:r>
          </a:p>
          <a:p>
            <a:pPr marL="171450" indent="-171450">
              <a:lnSpc>
                <a:spcPct val="110000"/>
              </a:lnSpc>
              <a:spcBef>
                <a:spcPts val="600"/>
              </a:spcBef>
              <a:buSzPct val="150000"/>
              <a:buFont typeface="Arial" panose="020B0604020202020204" pitchFamily="34" charset="0"/>
              <a:buChar char="•"/>
            </a:pPr>
            <a:r>
              <a:rPr lang="en-AU" sz="1200" dirty="0">
                <a:solidFill>
                  <a:schemeClr val="bg1"/>
                </a:solidFill>
              </a:rPr>
              <a:t>Effectiveness – making a difference</a:t>
            </a:r>
            <a:r>
              <a:rPr lang="en-AU" sz="1200" baseline="0" dirty="0">
                <a:solidFill>
                  <a:schemeClr val="bg1"/>
                </a:solidFill>
              </a:rPr>
              <a:t> </a:t>
            </a:r>
            <a:r>
              <a:rPr lang="en-AU" sz="1200" dirty="0">
                <a:solidFill>
                  <a:schemeClr val="bg1"/>
                </a:solidFill>
              </a:rPr>
              <a:t>for patients</a:t>
            </a:r>
          </a:p>
          <a:p>
            <a:pPr marL="171450" indent="-171450">
              <a:lnSpc>
                <a:spcPct val="110000"/>
              </a:lnSpc>
              <a:spcBef>
                <a:spcPts val="600"/>
              </a:spcBef>
              <a:buSzPct val="150000"/>
              <a:buFont typeface="Arial" panose="020B0604020202020204" pitchFamily="34" charset="0"/>
              <a:buChar char="•"/>
            </a:pPr>
            <a:r>
              <a:rPr lang="en-AU" sz="1200" dirty="0">
                <a:solidFill>
                  <a:schemeClr val="bg1"/>
                </a:solidFill>
              </a:rPr>
              <a:t>Efficiency – value for money</a:t>
            </a:r>
          </a:p>
          <a:p>
            <a:pPr marL="171450" indent="-171450">
              <a:lnSpc>
                <a:spcPct val="110000"/>
              </a:lnSpc>
              <a:spcBef>
                <a:spcPts val="600"/>
              </a:spcBef>
              <a:buSzPct val="150000"/>
              <a:buFont typeface="Arial" panose="020B0604020202020204" pitchFamily="34" charset="0"/>
              <a:buChar char="•"/>
            </a:pPr>
            <a:r>
              <a:rPr lang="en-AU" sz="1200" dirty="0">
                <a:solidFill>
                  <a:schemeClr val="bg1"/>
                </a:solidFill>
              </a:rPr>
              <a:t>Equity – health for all, healthcare that’s fair</a:t>
            </a:r>
          </a:p>
          <a:p>
            <a:pPr marL="171450" indent="-171450">
              <a:lnSpc>
                <a:spcPct val="110000"/>
              </a:lnSpc>
              <a:spcBef>
                <a:spcPts val="600"/>
              </a:spcBef>
              <a:buSzPct val="150000"/>
              <a:buFont typeface="Arial" panose="020B0604020202020204" pitchFamily="34" charset="0"/>
              <a:buChar char="•"/>
            </a:pPr>
            <a:r>
              <a:rPr lang="en-AU" sz="1200" dirty="0">
                <a:solidFill>
                  <a:schemeClr val="bg1"/>
                </a:solidFill>
              </a:rPr>
              <a:t>Sustainability – caring for the future</a:t>
            </a:r>
          </a:p>
          <a:p>
            <a:pPr>
              <a:lnSpc>
                <a:spcPct val="110000"/>
              </a:lnSpc>
              <a:spcBef>
                <a:spcPts val="600"/>
              </a:spcBef>
            </a:pPr>
            <a:r>
              <a:rPr lang="en-AU" sz="1200" dirty="0">
                <a:solidFill>
                  <a:schemeClr val="bg1"/>
                </a:solidFill>
              </a:rPr>
              <a:t>BHI’s work relies on the efforts of a wide range</a:t>
            </a:r>
            <a:r>
              <a:rPr lang="en-AU" sz="1200" baseline="0" dirty="0">
                <a:solidFill>
                  <a:schemeClr val="bg1"/>
                </a:solidFill>
              </a:rPr>
              <a:t> </a:t>
            </a:r>
            <a:r>
              <a:rPr lang="en-AU" sz="1200" dirty="0">
                <a:solidFill>
                  <a:schemeClr val="bg1"/>
                </a:solidFill>
              </a:rPr>
              <a:t>of healthcare, data and policy experts. All of our</a:t>
            </a:r>
            <a:r>
              <a:rPr lang="en-AU" sz="1200" baseline="0" dirty="0">
                <a:solidFill>
                  <a:schemeClr val="bg1"/>
                </a:solidFill>
              </a:rPr>
              <a:t> </a:t>
            </a:r>
            <a:r>
              <a:rPr lang="en-AU" sz="1200" dirty="0">
                <a:solidFill>
                  <a:schemeClr val="bg1"/>
                </a:solidFill>
              </a:rPr>
              <a:t>assessment efforts leverage the work of hospital</a:t>
            </a:r>
            <a:r>
              <a:rPr lang="en-AU" sz="1200" baseline="0" dirty="0">
                <a:solidFill>
                  <a:schemeClr val="bg1"/>
                </a:solidFill>
              </a:rPr>
              <a:t> </a:t>
            </a:r>
            <a:r>
              <a:rPr lang="en-AU" sz="1200" dirty="0">
                <a:solidFill>
                  <a:schemeClr val="bg1"/>
                </a:solidFill>
              </a:rPr>
              <a:t>coders,</a:t>
            </a:r>
            <a:r>
              <a:rPr lang="en-AU" sz="1200" baseline="0" dirty="0">
                <a:solidFill>
                  <a:schemeClr val="bg1"/>
                </a:solidFill>
              </a:rPr>
              <a:t> </a:t>
            </a:r>
            <a:r>
              <a:rPr lang="en-AU" sz="1200" dirty="0">
                <a:solidFill>
                  <a:schemeClr val="bg1"/>
                </a:solidFill>
              </a:rPr>
              <a:t>analysts, technicians and healthcare</a:t>
            </a:r>
            <a:r>
              <a:rPr lang="en-AU" sz="1200" baseline="0" dirty="0">
                <a:solidFill>
                  <a:schemeClr val="bg1"/>
                </a:solidFill>
              </a:rPr>
              <a:t> </a:t>
            </a:r>
            <a:r>
              <a:rPr lang="en-AU" sz="1200" dirty="0">
                <a:solidFill>
                  <a:schemeClr val="bg1"/>
                </a:solidFill>
              </a:rPr>
              <a:t>providers who gather, codify and report data.</a:t>
            </a:r>
          </a:p>
          <a:p>
            <a:pPr>
              <a:lnSpc>
                <a:spcPct val="110000"/>
              </a:lnSpc>
              <a:spcBef>
                <a:spcPts val="600"/>
              </a:spcBef>
            </a:pPr>
            <a:r>
              <a:rPr lang="en-AU" sz="1200" dirty="0">
                <a:solidFill>
                  <a:schemeClr val="bg1"/>
                </a:solidFill>
              </a:rPr>
              <a:t>Our public reporting of performance information</a:t>
            </a:r>
            <a:r>
              <a:rPr lang="en-AU" sz="1200" baseline="0" dirty="0">
                <a:solidFill>
                  <a:schemeClr val="bg1"/>
                </a:solidFill>
              </a:rPr>
              <a:t> </a:t>
            </a:r>
            <a:r>
              <a:rPr lang="en-AU" sz="1200" dirty="0">
                <a:solidFill>
                  <a:schemeClr val="bg1"/>
                </a:solidFill>
              </a:rPr>
              <a:t>is enabled and enhanced by the infrastructure,</a:t>
            </a:r>
            <a:r>
              <a:rPr lang="en-AU" sz="1200" baseline="0" dirty="0">
                <a:solidFill>
                  <a:schemeClr val="bg1"/>
                </a:solidFill>
              </a:rPr>
              <a:t> </a:t>
            </a:r>
            <a:r>
              <a:rPr lang="en-AU" sz="1200" dirty="0">
                <a:solidFill>
                  <a:schemeClr val="bg1"/>
                </a:solidFill>
              </a:rPr>
              <a:t>expertise and stewardship provided by colleagues</a:t>
            </a:r>
            <a:r>
              <a:rPr lang="en-AU" sz="1200" baseline="0" dirty="0">
                <a:solidFill>
                  <a:schemeClr val="bg1"/>
                </a:solidFill>
              </a:rPr>
              <a:t> </a:t>
            </a:r>
            <a:r>
              <a:rPr lang="en-AU" sz="1200" dirty="0">
                <a:solidFill>
                  <a:schemeClr val="bg1"/>
                </a:solidFill>
              </a:rPr>
              <a:t>from NSW Health</a:t>
            </a:r>
            <a:r>
              <a:rPr lang="en-AU" sz="1200" baseline="0" dirty="0">
                <a:solidFill>
                  <a:schemeClr val="bg1"/>
                </a:solidFill>
              </a:rPr>
              <a:t> </a:t>
            </a:r>
            <a:r>
              <a:rPr lang="en-AU" sz="1200" dirty="0">
                <a:solidFill>
                  <a:schemeClr val="bg1"/>
                </a:solidFill>
              </a:rPr>
              <a:t>and its pillar organisations.</a:t>
            </a:r>
          </a:p>
          <a:p>
            <a:pPr>
              <a:lnSpc>
                <a:spcPct val="110000"/>
              </a:lnSpc>
              <a:spcBef>
                <a:spcPts val="600"/>
              </a:spcBef>
            </a:pPr>
            <a:r>
              <a:rPr lang="en-AU" sz="1200" b="1" dirty="0">
                <a:solidFill>
                  <a:schemeClr val="bg1"/>
                </a:solidFill>
              </a:rPr>
              <a:t>bhi.nsw.gov.au</a:t>
            </a:r>
          </a:p>
        </p:txBody>
      </p:sp>
    </p:spTree>
    <p:extLst>
      <p:ext uri="{BB962C8B-B14F-4D97-AF65-F5344CB8AC3E}">
        <p14:creationId xmlns:p14="http://schemas.microsoft.com/office/powerpoint/2010/main" val="702119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a:t>How do outpatient cancer clinics perform?</a:t>
            </a:r>
            <a:endParaRPr lang="en-AU" dirty="0"/>
          </a:p>
        </p:txBody>
      </p:sp>
      <p:sp>
        <p:nvSpPr>
          <p:cNvPr id="6" name="Content Placeholder 5"/>
          <p:cNvSpPr>
            <a:spLocks noGrp="1"/>
          </p:cNvSpPr>
          <p:nvPr>
            <p:ph sz="quarter" idx="12"/>
          </p:nvPr>
        </p:nvSpPr>
        <p:spPr>
          <a:xfrm>
            <a:off x="539751" y="1871663"/>
            <a:ext cx="9610724" cy="4824412"/>
          </a:xfrm>
        </p:spPr>
        <p:txBody>
          <a:bodyPr numCol="2" spcCol="36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316813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a:t>How do outpatient cancer clinics perform?</a:t>
            </a:r>
            <a:endParaRPr lang="en-AU" dirty="0"/>
          </a:p>
        </p:txBody>
      </p:sp>
      <p:sp>
        <p:nvSpPr>
          <p:cNvPr id="6" name="Content Placeholder 5"/>
          <p:cNvSpPr>
            <a:spLocks noGrp="1"/>
          </p:cNvSpPr>
          <p:nvPr>
            <p:ph sz="quarter" idx="12"/>
          </p:nvPr>
        </p:nvSpPr>
        <p:spPr>
          <a:xfrm>
            <a:off x="539751" y="2266949"/>
            <a:ext cx="9610724" cy="4429125"/>
          </a:xfrm>
        </p:spPr>
        <p:txBody>
          <a:bodyPr numCol="2" spcCol="36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Text Placeholder 6"/>
          <p:cNvSpPr>
            <a:spLocks noGrp="1"/>
          </p:cNvSpPr>
          <p:nvPr>
            <p:ph type="body" sz="quarter" idx="13"/>
          </p:nvPr>
        </p:nvSpPr>
        <p:spPr>
          <a:xfrm>
            <a:off x="539750" y="1871663"/>
            <a:ext cx="9610725" cy="395287"/>
          </a:xfrm>
        </p:spPr>
        <p:txBody>
          <a:bodyPr/>
          <a:lstStyle>
            <a:lvl1pPr>
              <a:defRPr sz="1100" b="1"/>
            </a:lvl1pPr>
            <a:lvl2pPr>
              <a:defRPr sz="1100" b="1"/>
            </a:lvl2pPr>
            <a:lvl3pPr>
              <a:defRPr sz="1100" b="1"/>
            </a:lvl3pPr>
            <a:lvl4pPr>
              <a:defRPr sz="1100" b="1"/>
            </a:lvl4pPr>
            <a:lvl5pPr>
              <a:defRPr sz="1100" b="1"/>
            </a:lvl5pPr>
          </a:lstStyle>
          <a:p>
            <a:pPr lvl="0"/>
            <a:r>
              <a:rPr lang="en-US" dirty="0"/>
              <a:t>Click to edit Master text styles</a:t>
            </a:r>
          </a:p>
        </p:txBody>
      </p:sp>
    </p:spTree>
    <p:extLst>
      <p:ext uri="{BB962C8B-B14F-4D97-AF65-F5344CB8AC3E}">
        <p14:creationId xmlns:p14="http://schemas.microsoft.com/office/powerpoint/2010/main" val="19400619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a:t>How do outpatient cancer clinics perform?</a:t>
            </a:r>
            <a:endParaRPr lang="en-AU" dirty="0"/>
          </a:p>
        </p:txBody>
      </p:sp>
      <p:sp>
        <p:nvSpPr>
          <p:cNvPr id="7" name="Text Placeholder 6"/>
          <p:cNvSpPr>
            <a:spLocks noGrp="1"/>
          </p:cNvSpPr>
          <p:nvPr>
            <p:ph type="body" sz="quarter" idx="13"/>
          </p:nvPr>
        </p:nvSpPr>
        <p:spPr>
          <a:xfrm>
            <a:off x="539750" y="1871663"/>
            <a:ext cx="9610725" cy="395287"/>
          </a:xfrm>
        </p:spPr>
        <p:txBody>
          <a:bodyPr/>
          <a:lstStyle>
            <a:lvl1pPr>
              <a:defRPr sz="1100" b="1"/>
            </a:lvl1pPr>
            <a:lvl2pPr>
              <a:defRPr sz="1100" b="1"/>
            </a:lvl2pPr>
            <a:lvl3pPr>
              <a:defRPr sz="1100" b="1"/>
            </a:lvl3pPr>
            <a:lvl4pPr>
              <a:defRPr sz="1100" b="1"/>
            </a:lvl4pPr>
            <a:lvl5pPr>
              <a:defRPr sz="1100" b="1"/>
            </a:lvl5pPr>
          </a:lstStyle>
          <a:p>
            <a:pPr lvl="0"/>
            <a:r>
              <a:rPr lang="en-US" dirty="0"/>
              <a:t>Click to edit Master text styles</a:t>
            </a:r>
          </a:p>
        </p:txBody>
      </p:sp>
    </p:spTree>
    <p:extLst>
      <p:ext uri="{BB962C8B-B14F-4D97-AF65-F5344CB8AC3E}">
        <p14:creationId xmlns:p14="http://schemas.microsoft.com/office/powerpoint/2010/main" val="1084974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a:t>How do outpatient cancer clinics perform?</a:t>
            </a:r>
            <a:endParaRPr lang="en-AU" dirty="0"/>
          </a:p>
        </p:txBody>
      </p:sp>
    </p:spTree>
    <p:extLst>
      <p:ext uri="{BB962C8B-B14F-4D97-AF65-F5344CB8AC3E}">
        <p14:creationId xmlns:p14="http://schemas.microsoft.com/office/powerpoint/2010/main" val="337271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p>
            <a:r>
              <a:rPr lang="en-AU"/>
              <a:t>How do outpatient cancer clinics perform?</a:t>
            </a:r>
            <a:endParaRPr lang="en-AU" dirty="0"/>
          </a:p>
        </p:txBody>
      </p:sp>
    </p:spTree>
    <p:extLst>
      <p:ext uri="{BB962C8B-B14F-4D97-AF65-F5344CB8AC3E}">
        <p14:creationId xmlns:p14="http://schemas.microsoft.com/office/powerpoint/2010/main" val="12415567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CKEDU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F3570"/>
                </a:solidFill>
              </a:defRPr>
            </a:lvl1p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1CE37B7D-D2E0-4F77-B3D1-CFEC5BBC1E5D}" type="slidenum">
              <a:rPr lang="en-AU" smtClean="0"/>
              <a:pPr/>
              <a:t>‹#›</a:t>
            </a:fld>
            <a:endParaRPr lang="en-AU" dirty="0"/>
          </a:p>
        </p:txBody>
      </p:sp>
      <p:sp>
        <p:nvSpPr>
          <p:cNvPr id="4" name="Footer Placeholder 3"/>
          <p:cNvSpPr>
            <a:spLocks noGrp="1"/>
          </p:cNvSpPr>
          <p:nvPr>
            <p:ph type="ftr" sz="quarter" idx="11"/>
          </p:nvPr>
        </p:nvSpPr>
        <p:spPr/>
        <p:txBody>
          <a:bodyPr/>
          <a:lstStyle>
            <a:lvl1pPr>
              <a:defRPr>
                <a:solidFill>
                  <a:srgbClr val="6F3570"/>
                </a:solidFill>
              </a:defRPr>
            </a:lvl1pPr>
          </a:lstStyle>
          <a:p>
            <a:r>
              <a:rPr lang="en-AU" dirty="0"/>
              <a:t>How do outpatient cancer clinics perform?</a:t>
            </a:r>
          </a:p>
        </p:txBody>
      </p:sp>
      <p:sp>
        <p:nvSpPr>
          <p:cNvPr id="15" name="Text Placeholder 14"/>
          <p:cNvSpPr>
            <a:spLocks noGrp="1"/>
          </p:cNvSpPr>
          <p:nvPr>
            <p:ph type="body" sz="quarter" idx="13"/>
          </p:nvPr>
        </p:nvSpPr>
        <p:spPr>
          <a:xfrm>
            <a:off x="666750" y="1871663"/>
            <a:ext cx="7920038" cy="361951"/>
          </a:xfrm>
        </p:spPr>
        <p:txBody>
          <a:bodyPr anchor="t"/>
          <a:lstStyle>
            <a:lvl1pPr>
              <a:defRPr b="1"/>
            </a:lvl1pPr>
          </a:lstStyle>
          <a:p>
            <a:pPr lvl="0"/>
            <a:r>
              <a:rPr lang="en-US" dirty="0"/>
              <a:t>Click to edit Master text styles</a:t>
            </a:r>
          </a:p>
        </p:txBody>
      </p:sp>
      <p:sp>
        <p:nvSpPr>
          <p:cNvPr id="16" name="Text Placeholder 14"/>
          <p:cNvSpPr>
            <a:spLocks noGrp="1"/>
          </p:cNvSpPr>
          <p:nvPr>
            <p:ph type="body" sz="quarter" idx="14"/>
          </p:nvPr>
        </p:nvSpPr>
        <p:spPr>
          <a:xfrm>
            <a:off x="666750" y="3771900"/>
            <a:ext cx="7920038" cy="361951"/>
          </a:xfrm>
        </p:spPr>
        <p:txBody>
          <a:bodyPr anchor="t"/>
          <a:lstStyle>
            <a:lvl1pPr>
              <a:defRPr b="1"/>
            </a:lvl1pPr>
          </a:lstStyle>
          <a:p>
            <a:pPr lvl="0"/>
            <a:r>
              <a:rPr lang="en-US" dirty="0"/>
              <a:t>Click to edit Master text styles</a:t>
            </a:r>
          </a:p>
        </p:txBody>
      </p:sp>
      <p:sp>
        <p:nvSpPr>
          <p:cNvPr id="23" name="Chart Placeholder 22"/>
          <p:cNvSpPr>
            <a:spLocks noGrp="1"/>
          </p:cNvSpPr>
          <p:nvPr>
            <p:ph type="chart" sz="quarter" idx="15"/>
          </p:nvPr>
        </p:nvSpPr>
        <p:spPr>
          <a:xfrm>
            <a:off x="0" y="2233615"/>
            <a:ext cx="8586788" cy="1062036"/>
          </a:xfrm>
        </p:spPr>
        <p:txBody>
          <a:bodyPr/>
          <a:lstStyle/>
          <a:p>
            <a:endParaRPr lang="en-AU"/>
          </a:p>
        </p:txBody>
      </p:sp>
      <p:grpSp>
        <p:nvGrpSpPr>
          <p:cNvPr id="22" name="Group 21"/>
          <p:cNvGrpSpPr/>
          <p:nvPr userDrawn="1"/>
        </p:nvGrpSpPr>
        <p:grpSpPr>
          <a:xfrm>
            <a:off x="668056" y="4003491"/>
            <a:ext cx="5976312" cy="286426"/>
            <a:chOff x="2111376" y="4210999"/>
            <a:chExt cx="5976312" cy="286426"/>
          </a:xfrm>
        </p:grpSpPr>
        <p:sp>
          <p:nvSpPr>
            <p:cNvPr id="24" name="Oval 23"/>
            <p:cNvSpPr/>
            <p:nvPr/>
          </p:nvSpPr>
          <p:spPr>
            <a:xfrm>
              <a:off x="6884699" y="4318493"/>
              <a:ext cx="71438" cy="714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higher</a:t>
              </a:r>
            </a:p>
          </p:txBody>
        </p:sp>
        <p:sp>
          <p:nvSpPr>
            <p:cNvPr id="25" name="Oval 24"/>
            <p:cNvSpPr/>
            <p:nvPr/>
          </p:nvSpPr>
          <p:spPr>
            <a:xfrm>
              <a:off x="5265500" y="4318493"/>
              <a:ext cx="71438" cy="714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Not significantly different</a:t>
              </a:r>
            </a:p>
          </p:txBody>
        </p:sp>
        <p:sp>
          <p:nvSpPr>
            <p:cNvPr id="26" name="Oval 25"/>
            <p:cNvSpPr/>
            <p:nvPr/>
          </p:nvSpPr>
          <p:spPr>
            <a:xfrm>
              <a:off x="4006455" y="4318493"/>
              <a:ext cx="71438" cy="714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Significantly lower</a:t>
              </a:r>
            </a:p>
          </p:txBody>
        </p:sp>
        <p:sp>
          <p:nvSpPr>
            <p:cNvPr id="27" name="Rectangle 26"/>
            <p:cNvSpPr/>
            <p:nvPr/>
          </p:nvSpPr>
          <p:spPr>
            <a:xfrm>
              <a:off x="2111376" y="4210999"/>
              <a:ext cx="5976312" cy="28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AU" sz="1000" dirty="0">
                  <a:solidFill>
                    <a:schemeClr val="tx1"/>
                  </a:solidFill>
                </a:rPr>
                <a:t>Hospital result, relative to NSW:</a:t>
              </a:r>
            </a:p>
          </p:txBody>
        </p:sp>
      </p:grpSp>
      <p:sp>
        <p:nvSpPr>
          <p:cNvPr id="20" name="TextBox 19">
            <a:hlinkClick r:id="rId2" action="ppaction://hlinksldjump"/>
          </p:cNvPr>
          <p:cNvSpPr txBox="1"/>
          <p:nvPr userDrawn="1"/>
        </p:nvSpPr>
        <p:spPr>
          <a:xfrm flipH="1">
            <a:off x="9118421" y="292894"/>
            <a:ext cx="1032052" cy="260255"/>
          </a:xfrm>
          <a:prstGeom prst="rect">
            <a:avLst/>
          </a:prstGeom>
          <a:noFill/>
          <a:ln w="6350">
            <a:solidFill>
              <a:srgbClr val="6F3570"/>
            </a:solidFill>
          </a:ln>
        </p:spPr>
        <p:txBody>
          <a:bodyPr wrap="square" lIns="201168" tIns="0" rIns="0" bIns="0" rtlCol="0" anchor="ctr" anchorCtr="0">
            <a:noAutofit/>
          </a:bodyPr>
          <a:lstStyle/>
          <a:p>
            <a:pPr algn="l">
              <a:lnSpc>
                <a:spcPct val="90000"/>
              </a:lnSpc>
            </a:pPr>
            <a:r>
              <a:rPr lang="en-AU" sz="1000" dirty="0" smtClean="0">
                <a:solidFill>
                  <a:srgbClr val="6F3570"/>
                </a:solidFill>
              </a:rPr>
              <a:t>Back to menu</a:t>
            </a:r>
            <a:endParaRPr lang="en-AU" sz="1000" dirty="0">
              <a:solidFill>
                <a:srgbClr val="6F3570"/>
              </a:solidFill>
            </a:endParaRPr>
          </a:p>
        </p:txBody>
      </p:sp>
      <p:pic>
        <p:nvPicPr>
          <p:cNvPr id="21" name="Picture 20"/>
          <p:cNvPicPr>
            <a:picLocks noChangeAspect="1"/>
          </p:cNvPicPr>
          <p:nvPr userDrawn="1"/>
        </p:nvPicPr>
        <p:blipFill>
          <a:blip r:embed="rId3"/>
          <a:stretch>
            <a:fillRect/>
          </a:stretch>
        </p:blipFill>
        <p:spPr>
          <a:xfrm rot="10800000">
            <a:off x="9191935" y="357623"/>
            <a:ext cx="56896" cy="125275"/>
          </a:xfrm>
          <a:prstGeom prst="rect">
            <a:avLst/>
          </a:prstGeom>
        </p:spPr>
      </p:pic>
      <p:sp>
        <p:nvSpPr>
          <p:cNvPr id="18" name="Freeform 5">
            <a:hlinkClick r:id="rId4" action="ppaction://hlinksldjump"/>
          </p:cNvPr>
          <p:cNvSpPr>
            <a:spLocks noEditPoints="1"/>
          </p:cNvSpPr>
          <p:nvPr userDrawn="1"/>
        </p:nvSpPr>
        <p:spPr bwMode="auto">
          <a:xfrm>
            <a:off x="9807338" y="2593065"/>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27865688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6388362" y="7120731"/>
            <a:ext cx="3416038" cy="219793"/>
          </a:xfrm>
          <a:prstGeom prst="rect">
            <a:avLst/>
          </a:prstGeom>
        </p:spPr>
        <p:txBody>
          <a:bodyPr wrap="square" lIns="0" tIns="0" rIns="0" bIns="0" anchor="ctr">
            <a:noAutofit/>
          </a:bodyPr>
          <a:lstStyle/>
          <a:p>
            <a:pPr algn="r"/>
            <a:r>
              <a:rPr lang="en-AU" sz="867" i="1" kern="1200" dirty="0">
                <a:solidFill>
                  <a:schemeClr val="tx1"/>
                </a:solidFill>
                <a:effectLst/>
                <a:latin typeface="+mn-lt"/>
                <a:ea typeface="+mn-ea"/>
                <a:cs typeface="+mn-cs"/>
              </a:rPr>
              <a:t>Trusted information. Informed decisions. Improved healthcare.</a:t>
            </a:r>
            <a:endParaRPr lang="en-AU" sz="867" i="0" dirty="0">
              <a:solidFill>
                <a:schemeClr val="tx1"/>
              </a:solidFill>
              <a:latin typeface="+mn-lt"/>
            </a:endParaRPr>
          </a:p>
        </p:txBody>
      </p:sp>
      <p:pic>
        <p:nvPicPr>
          <p:cNvPr id="2" name="Picture 1"/>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539751" y="6933629"/>
            <a:ext cx="996359" cy="342603"/>
          </a:xfrm>
          <a:prstGeom prst="rect">
            <a:avLst/>
          </a:prstGeom>
        </p:spPr>
      </p:pic>
      <p:sp>
        <p:nvSpPr>
          <p:cNvPr id="5" name="Slide Number Placeholder 4"/>
          <p:cNvSpPr>
            <a:spLocks noGrp="1"/>
          </p:cNvSpPr>
          <p:nvPr>
            <p:ph type="sldNum" sz="quarter" idx="4"/>
          </p:nvPr>
        </p:nvSpPr>
        <p:spPr>
          <a:xfrm>
            <a:off x="9804399" y="7120731"/>
            <a:ext cx="346075" cy="219793"/>
          </a:xfrm>
          <a:prstGeom prst="rect">
            <a:avLst/>
          </a:prstGeom>
        </p:spPr>
        <p:txBody>
          <a:bodyPr vert="horz" lIns="0" tIns="0" rIns="0" bIns="0" rtlCol="0" anchor="ctr"/>
          <a:lstStyle>
            <a:lvl1pPr algn="r">
              <a:defRPr sz="900">
                <a:solidFill>
                  <a:schemeClr val="tx1"/>
                </a:solidFill>
              </a:defRPr>
            </a:lvl1pPr>
          </a:lstStyle>
          <a:p>
            <a:fld id="{1CE37B7D-D2E0-4F77-B3D1-CFEC5BBC1E5D}" type="slidenum">
              <a:rPr lang="en-AU" smtClean="0"/>
              <a:pPr/>
              <a:t>‹#›</a:t>
            </a:fld>
            <a:endParaRPr lang="en-AU" dirty="0"/>
          </a:p>
        </p:txBody>
      </p:sp>
      <p:sp>
        <p:nvSpPr>
          <p:cNvPr id="6" name="Title Placeholder 5"/>
          <p:cNvSpPr>
            <a:spLocks noGrp="1"/>
          </p:cNvSpPr>
          <p:nvPr>
            <p:ph type="title"/>
          </p:nvPr>
        </p:nvSpPr>
        <p:spPr>
          <a:xfrm>
            <a:off x="539751" y="895349"/>
            <a:ext cx="9610724" cy="640465"/>
          </a:xfrm>
          <a:prstGeom prst="rect">
            <a:avLst/>
          </a:prstGeom>
        </p:spPr>
        <p:txBody>
          <a:bodyPr vert="horz" lIns="0" tIns="0" rIns="0" bIns="0" rtlCol="0" anchor="b">
            <a:noAutofit/>
          </a:bodyPr>
          <a:lstStyle/>
          <a:p>
            <a:r>
              <a:rPr lang="en-US" dirty="0"/>
              <a:t>Click to edit Master title style</a:t>
            </a:r>
            <a:endParaRPr lang="en-AU" dirty="0"/>
          </a:p>
        </p:txBody>
      </p:sp>
      <p:sp>
        <p:nvSpPr>
          <p:cNvPr id="7" name="Text Placeholder 6"/>
          <p:cNvSpPr>
            <a:spLocks noGrp="1"/>
          </p:cNvSpPr>
          <p:nvPr>
            <p:ph type="body" idx="1"/>
          </p:nvPr>
        </p:nvSpPr>
        <p:spPr>
          <a:xfrm>
            <a:off x="539751" y="1870298"/>
            <a:ext cx="9610724" cy="482577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Footer Placeholder 11"/>
          <p:cNvSpPr>
            <a:spLocks noGrp="1"/>
          </p:cNvSpPr>
          <p:nvPr>
            <p:ph type="ftr" sz="quarter" idx="3"/>
          </p:nvPr>
        </p:nvSpPr>
        <p:spPr>
          <a:xfrm>
            <a:off x="539751" y="419099"/>
            <a:ext cx="5089035" cy="168845"/>
          </a:xfrm>
          <a:prstGeom prst="rect">
            <a:avLst/>
          </a:prstGeom>
          <a:noFill/>
        </p:spPr>
        <p:txBody>
          <a:bodyPr vert="horz" lIns="0" tIns="0" rIns="0" bIns="0" rtlCol="0" anchor="ctr"/>
          <a:lstStyle>
            <a:lvl1pPr algn="l">
              <a:defRPr sz="900" b="1">
                <a:solidFill>
                  <a:schemeClr val="tx1"/>
                </a:solidFill>
              </a:defRPr>
            </a:lvl1pPr>
          </a:lstStyle>
          <a:p>
            <a:r>
              <a:rPr lang="en-AU"/>
              <a:t>How do outpatient cancer clinics perform?</a:t>
            </a:r>
            <a:endParaRPr lang="en-AU" dirty="0"/>
          </a:p>
        </p:txBody>
      </p:sp>
    </p:spTree>
    <p:extLst>
      <p:ext uri="{BB962C8B-B14F-4D97-AF65-F5344CB8AC3E}">
        <p14:creationId xmlns:p14="http://schemas.microsoft.com/office/powerpoint/2010/main" val="574278438"/>
      </p:ext>
    </p:extLst>
  </p:cSld>
  <p:clrMap bg1="lt1" tx1="dk1" bg2="lt2" tx2="dk2" accent1="accent1" accent2="accent2" accent3="accent3" accent4="accent4" accent5="accent5" accent6="accent6" hlink="hlink" folHlink="folHlink"/>
  <p:sldLayoutIdLst>
    <p:sldLayoutId id="2147483690" r:id="rId1"/>
    <p:sldLayoutId id="2147483705" r:id="rId2"/>
    <p:sldLayoutId id="2147483733" r:id="rId3"/>
    <p:sldLayoutId id="2147483724" r:id="rId4"/>
    <p:sldLayoutId id="2147483725" r:id="rId5"/>
    <p:sldLayoutId id="2147483726" r:id="rId6"/>
    <p:sldLayoutId id="2147483728" r:id="rId7"/>
    <p:sldLayoutId id="2147483729" r:id="rId8"/>
    <p:sldLayoutId id="2147483723" r:id="rId9"/>
    <p:sldLayoutId id="2147483732" r:id="rId10"/>
    <p:sldLayoutId id="2147483731" r:id="rId11"/>
    <p:sldLayoutId id="2147483730" r:id="rId12"/>
    <p:sldLayoutId id="2147483734" r:id="rId13"/>
    <p:sldLayoutId id="2147483727" r:id="rId14"/>
    <p:sldLayoutId id="2147483721" r:id="rId15"/>
    <p:sldLayoutId id="2147483715" r:id="rId16"/>
    <p:sldLayoutId id="2147483719" r:id="rId17"/>
    <p:sldLayoutId id="2147483720" r:id="rId18"/>
    <p:sldLayoutId id="2147483716" r:id="rId19"/>
    <p:sldLayoutId id="2147483717" r:id="rId20"/>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hf hdr="0" dt="0"/>
  <p:txStyles>
    <p:titleStyle>
      <a:lvl1pPr algn="l" defTabSz="858216" rtl="0" eaLnBrk="1" latinLnBrk="0" hangingPunct="1">
        <a:spcBef>
          <a:spcPct val="0"/>
        </a:spcBef>
        <a:buNone/>
        <a:defRPr sz="2000" kern="1200">
          <a:solidFill>
            <a:schemeClr val="accent1"/>
          </a:solidFill>
          <a:latin typeface="+mj-lt"/>
          <a:ea typeface="+mj-ea"/>
          <a:cs typeface="+mj-cs"/>
        </a:defRPr>
      </a:lvl1pPr>
    </p:titleStyle>
    <p:bodyStyle>
      <a:lvl1pPr marL="0" indent="0" algn="l" defTabSz="858216" rtl="0" eaLnBrk="1" latinLnBrk="0" hangingPunct="1">
        <a:lnSpc>
          <a:spcPct val="11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1pPr>
      <a:lvl2pPr marL="0" indent="0" algn="l" defTabSz="858216" rtl="0" eaLnBrk="1" latinLnBrk="0" hangingPunct="1">
        <a:lnSpc>
          <a:spcPct val="110000"/>
        </a:lnSpc>
        <a:spcBef>
          <a:spcPts val="600"/>
        </a:spcBef>
        <a:spcAft>
          <a:spcPts val="300"/>
        </a:spcAft>
        <a:buClr>
          <a:schemeClr val="accent1"/>
        </a:buClr>
        <a:buSzPct val="125000"/>
        <a:buFont typeface="Arial" panose="020B0604020202020204" pitchFamily="34" charset="0"/>
        <a:buNone/>
        <a:tabLst/>
        <a:defRPr sz="1400" kern="1200">
          <a:solidFill>
            <a:schemeClr val="accent1"/>
          </a:solidFill>
          <a:latin typeface="+mn-lt"/>
          <a:ea typeface="Open Sans" panose="020B0606030504020204" pitchFamily="34" charset="0"/>
          <a:cs typeface="Open Sans" panose="020B0606030504020204" pitchFamily="34" charset="0"/>
        </a:defRPr>
      </a:lvl2pPr>
      <a:lvl3pPr marL="19433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lang="en-US" sz="1100" b="0" kern="1200" dirty="0" smtClean="0">
          <a:solidFill>
            <a:schemeClr val="tx1"/>
          </a:solidFill>
          <a:latin typeface="+mn-lt"/>
          <a:ea typeface="+mn-ea"/>
          <a:cs typeface="+mn-cs"/>
        </a:defRPr>
      </a:lvl3pPr>
      <a:lvl4pPr marL="38866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sz="1100" kern="1200">
          <a:solidFill>
            <a:schemeClr val="tx1"/>
          </a:solidFill>
          <a:latin typeface="+mn-lt"/>
          <a:ea typeface="+mn-ea"/>
          <a:cs typeface="+mn-cs"/>
        </a:defRPr>
      </a:lvl4pPr>
      <a:lvl5pPr marL="582992"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tabLst/>
        <a:defRPr lang="en-US" sz="1100" kern="1200" dirty="0" smtClean="0">
          <a:solidFill>
            <a:schemeClr val="tx1"/>
          </a:solidFill>
          <a:latin typeface="+mn-lt"/>
          <a:ea typeface="+mn-ea"/>
          <a:cs typeface="+mn-cs"/>
        </a:defRPr>
      </a:lvl5pPr>
      <a:lvl6pPr marL="775603" indent="-189171"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6pPr>
      <a:lvl7pPr marL="973372" indent="-197770"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7pPr>
      <a:lvl8pPr marL="1164264" indent="-190892"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8pPr>
      <a:lvl9pPr marL="1453180" indent="-288916"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9pPr>
    </p:bodyStyle>
    <p:otherStyle>
      <a:defPPr>
        <a:defRPr lang="en-US"/>
      </a:defPPr>
      <a:lvl1pPr marL="0" algn="l" defTabSz="858216" rtl="0" eaLnBrk="1" latinLnBrk="0" hangingPunct="1">
        <a:defRPr sz="1517" kern="1200">
          <a:solidFill>
            <a:schemeClr val="tx1"/>
          </a:solidFill>
          <a:latin typeface="+mn-lt"/>
          <a:ea typeface="+mn-ea"/>
          <a:cs typeface="+mn-cs"/>
        </a:defRPr>
      </a:lvl1pPr>
      <a:lvl2pPr marL="429109" algn="l" defTabSz="858216" rtl="0" eaLnBrk="1" latinLnBrk="0" hangingPunct="1">
        <a:defRPr sz="1517" kern="1200">
          <a:solidFill>
            <a:schemeClr val="tx1"/>
          </a:solidFill>
          <a:latin typeface="+mn-lt"/>
          <a:ea typeface="+mn-ea"/>
          <a:cs typeface="+mn-cs"/>
        </a:defRPr>
      </a:lvl2pPr>
      <a:lvl3pPr marL="858216" algn="l" defTabSz="858216" rtl="0" eaLnBrk="1" latinLnBrk="0" hangingPunct="1">
        <a:defRPr sz="1517" kern="1200">
          <a:solidFill>
            <a:schemeClr val="tx1"/>
          </a:solidFill>
          <a:latin typeface="+mn-lt"/>
          <a:ea typeface="+mn-ea"/>
          <a:cs typeface="+mn-cs"/>
        </a:defRPr>
      </a:lvl3pPr>
      <a:lvl4pPr marL="1287327" algn="l" defTabSz="858216" rtl="0" eaLnBrk="1" latinLnBrk="0" hangingPunct="1">
        <a:defRPr sz="1517" kern="1200">
          <a:solidFill>
            <a:schemeClr val="tx1"/>
          </a:solidFill>
          <a:latin typeface="+mn-lt"/>
          <a:ea typeface="+mn-ea"/>
          <a:cs typeface="+mn-cs"/>
        </a:defRPr>
      </a:lvl4pPr>
      <a:lvl5pPr marL="1716435" algn="l" defTabSz="858216" rtl="0" eaLnBrk="1" latinLnBrk="0" hangingPunct="1">
        <a:defRPr sz="1517" kern="1200">
          <a:solidFill>
            <a:schemeClr val="tx1"/>
          </a:solidFill>
          <a:latin typeface="+mn-lt"/>
          <a:ea typeface="+mn-ea"/>
          <a:cs typeface="+mn-cs"/>
        </a:defRPr>
      </a:lvl5pPr>
      <a:lvl6pPr marL="2145544" algn="l" defTabSz="858216" rtl="0" eaLnBrk="1" latinLnBrk="0" hangingPunct="1">
        <a:defRPr sz="1517" kern="1200">
          <a:solidFill>
            <a:schemeClr val="tx1"/>
          </a:solidFill>
          <a:latin typeface="+mn-lt"/>
          <a:ea typeface="+mn-ea"/>
          <a:cs typeface="+mn-cs"/>
        </a:defRPr>
      </a:lvl6pPr>
      <a:lvl7pPr marL="2574652" algn="l" defTabSz="858216" rtl="0" eaLnBrk="1" latinLnBrk="0" hangingPunct="1">
        <a:defRPr sz="1517" kern="1200">
          <a:solidFill>
            <a:schemeClr val="tx1"/>
          </a:solidFill>
          <a:latin typeface="+mn-lt"/>
          <a:ea typeface="+mn-ea"/>
          <a:cs typeface="+mn-cs"/>
        </a:defRPr>
      </a:lvl7pPr>
      <a:lvl8pPr marL="3003762" algn="l" defTabSz="858216" rtl="0" eaLnBrk="1" latinLnBrk="0" hangingPunct="1">
        <a:defRPr sz="1517" kern="1200">
          <a:solidFill>
            <a:schemeClr val="tx1"/>
          </a:solidFill>
          <a:latin typeface="+mn-lt"/>
          <a:ea typeface="+mn-ea"/>
          <a:cs typeface="+mn-cs"/>
        </a:defRPr>
      </a:lvl8pPr>
      <a:lvl9pPr marL="3432870" algn="l" defTabSz="858216" rtl="0" eaLnBrk="1" latinLnBrk="0" hangingPunct="1">
        <a:defRPr sz="151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40" userDrawn="1">
          <p15:clr>
            <a:srgbClr val="F26B43"/>
          </p15:clr>
        </p15:guide>
        <p15:guide id="3" pos="6394" userDrawn="1">
          <p15:clr>
            <a:srgbClr val="F26B43"/>
          </p15:clr>
        </p15:guide>
        <p15:guide id="5" orient="horz" pos="340" userDrawn="1">
          <p15:clr>
            <a:srgbClr val="F26B43"/>
          </p15:clr>
        </p15:guide>
        <p15:guide id="6" orient="horz" pos="4218" userDrawn="1">
          <p15:clr>
            <a:srgbClr val="F26B43"/>
          </p15:clr>
        </p15:guide>
        <p15:guide id="7" orient="horz" pos="4581" userDrawn="1">
          <p15:clr>
            <a:srgbClr val="F26B43"/>
          </p15:clr>
        </p15:guide>
        <p15:guide id="8" orient="horz" pos="1179" userDrawn="1">
          <p15:clr>
            <a:srgbClr val="F26B43"/>
          </p15:clr>
        </p15:guide>
        <p15:guide id="10" orient="horz" pos="930" userDrawn="1">
          <p15:clr>
            <a:srgbClr val="F26B43"/>
          </p15:clr>
        </p15:guide>
        <p15:guide id="11" pos="5409" userDrawn="1">
          <p15:clr>
            <a:srgbClr val="F26B43"/>
          </p15:clr>
        </p15:guide>
        <p15:guide id="12" orient="horz" pos="2688" userDrawn="1">
          <p15:clr>
            <a:srgbClr val="F26B43"/>
          </p15:clr>
        </p15:guide>
        <p15:guide id="13" orient="horz" pos="3288" userDrawn="1">
          <p15:clr>
            <a:srgbClr val="F26B43"/>
          </p15:clr>
        </p15:guide>
        <p15:guide id="14" orient="horz" pos="2376" userDrawn="1">
          <p15:clr>
            <a:srgbClr val="F26B43"/>
          </p15:clr>
        </p15:guide>
        <p15:guide id="15" orient="horz" pos="1902" userDrawn="1">
          <p15:clr>
            <a:srgbClr val="F26B43"/>
          </p15:clr>
        </p15:guide>
        <p15:guide id="16" orient="horz" pos="1566" userDrawn="1">
          <p15:clr>
            <a:srgbClr val="F26B43"/>
          </p15:clr>
        </p15:guide>
        <p15:guide id="17" orient="horz" pos="1398" userDrawn="1">
          <p15:clr>
            <a:srgbClr val="F26B43"/>
          </p15:clr>
        </p15:guide>
        <p15:guide id="18" orient="horz" pos="2076" userDrawn="1">
          <p15:clr>
            <a:srgbClr val="F26B43"/>
          </p15:clr>
        </p15:guide>
        <p15:guide id="19" pos="4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chart" Target="../charts/chart19.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chart" Target="../charts/chart21.xml"/></Relationships>
</file>

<file path=ppt/slides/_rels/slide1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9.xml"/><Relationship Id="rId1" Type="http://schemas.openxmlformats.org/officeDocument/2006/relationships/slideLayout" Target="../slideLayouts/slideLayout9.xml"/><Relationship Id="rId4" Type="http://schemas.openxmlformats.org/officeDocument/2006/relationships/chart" Target="../charts/chart23.xml"/></Relationships>
</file>

<file path=ppt/slides/_rels/slide2.xml.rels><?xml version="1.0" encoding="UTF-8" standalone="yes"?>
<Relationships xmlns="http://schemas.openxmlformats.org/package/2006/relationships"><Relationship Id="rId3" Type="http://schemas.openxmlformats.org/officeDocument/2006/relationships/hyperlink" Target="mailto:BHI-enq@health.nsw.gov.a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0.xml"/><Relationship Id="rId1" Type="http://schemas.openxmlformats.org/officeDocument/2006/relationships/slideLayout" Target="../slideLayouts/slideLayout9.xml"/><Relationship Id="rId4" Type="http://schemas.openxmlformats.org/officeDocument/2006/relationships/chart" Target="../charts/chart25.xml"/></Relationships>
</file>

<file path=ppt/slides/_rels/slide2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chart" Target="../charts/chart27.xml"/></Relationships>
</file>

<file path=ppt/slides/_rels/slide2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2.xml"/><Relationship Id="rId1" Type="http://schemas.openxmlformats.org/officeDocument/2006/relationships/slideLayout" Target="../slideLayouts/slideLayout9.xml"/><Relationship Id="rId4" Type="http://schemas.openxmlformats.org/officeDocument/2006/relationships/chart" Target="../charts/chart29.xml"/></Relationships>
</file>

<file path=ppt/slides/_rels/slide2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slide" Target="slide10.xml"/><Relationship Id="rId4" Type="http://schemas.openxmlformats.org/officeDocument/2006/relationships/chart" Target="../charts/chart3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chart" Target="../charts/chart3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6.xml"/><Relationship Id="rId7"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24.xml"/><Relationship Id="rId4" Type="http://schemas.openxmlformats.org/officeDocument/2006/relationships/slide" Target="slide30.xml"/><Relationship Id="rId9" Type="http://schemas.openxmlformats.org/officeDocument/2006/relationships/slide" Target="slide3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chart" Target="../charts/char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2.xml"/><Relationship Id="rId3" Type="http://schemas.openxmlformats.org/officeDocument/2006/relationships/slide" Target="slide11.xml"/><Relationship Id="rId7" Type="http://schemas.openxmlformats.org/officeDocument/2006/relationships/slide" Target="slide17.xml"/><Relationship Id="rId12" Type="http://schemas.openxmlformats.org/officeDocument/2006/relationships/slide" Target="slide15.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slide" Target="slide21.xml"/><Relationship Id="rId11" Type="http://schemas.openxmlformats.org/officeDocument/2006/relationships/slide" Target="slide20.xml"/><Relationship Id="rId5" Type="http://schemas.openxmlformats.org/officeDocument/2006/relationships/slide" Target="slide14.xml"/><Relationship Id="rId15" Type="http://schemas.openxmlformats.org/officeDocument/2006/relationships/image" Target="../media/image3.emf"/><Relationship Id="rId10" Type="http://schemas.openxmlformats.org/officeDocument/2006/relationships/slide" Target="slide18.xml"/><Relationship Id="rId4" Type="http://schemas.openxmlformats.org/officeDocument/2006/relationships/slide" Target="slide13.xml"/><Relationship Id="rId9" Type="http://schemas.openxmlformats.org/officeDocument/2006/relationships/slide" Target="slide19.xml"/><Relationship Id="rId14" Type="http://schemas.openxmlformats.org/officeDocument/2006/relationships/slide" Target="slide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90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4223108" y="2486026"/>
            <a:ext cx="5936891" cy="3426618"/>
          </a:xfrm>
          <a:prstGeom prst="rect">
            <a:avLst/>
          </a:prstGeom>
        </p:spPr>
      </p:pic>
      <p:sp>
        <p:nvSpPr>
          <p:cNvPr id="20" name="Title 19"/>
          <p:cNvSpPr>
            <a:spLocks noGrp="1"/>
          </p:cNvSpPr>
          <p:nvPr>
            <p:ph type="title"/>
          </p:nvPr>
        </p:nvSpPr>
        <p:spPr>
          <a:xfrm>
            <a:off x="1096329" y="895349"/>
            <a:ext cx="9610724" cy="640465"/>
          </a:xfrm>
        </p:spPr>
        <p:txBody>
          <a:bodyPr/>
          <a:lstStyle/>
          <a:p>
            <a:r>
              <a:rPr lang="en-AU" dirty="0">
                <a:solidFill>
                  <a:srgbClr val="6F3570"/>
                </a:solidFill>
              </a:rPr>
              <a:t>Interpreting the graphs</a:t>
            </a:r>
          </a:p>
        </p:txBody>
      </p:sp>
      <p:sp>
        <p:nvSpPr>
          <p:cNvPr id="19" name="Footer Placeholder 18"/>
          <p:cNvSpPr>
            <a:spLocks noGrp="1"/>
          </p:cNvSpPr>
          <p:nvPr>
            <p:ph type="ftr" sz="quarter" idx="11"/>
          </p:nvPr>
        </p:nvSpPr>
        <p:spPr/>
        <p:txBody>
          <a:bodyPr/>
          <a:lstStyle/>
          <a:p>
            <a:r>
              <a:rPr lang="en-AU" dirty="0">
                <a:solidFill>
                  <a:srgbClr val="6F3570"/>
                </a:solidFill>
              </a:rPr>
              <a:t>How do outpatient cancer clinics perform?</a:t>
            </a:r>
          </a:p>
        </p:txBody>
      </p:sp>
      <p:sp>
        <p:nvSpPr>
          <p:cNvPr id="2" name="Text Placeholder 1"/>
          <p:cNvSpPr>
            <a:spLocks noGrp="1"/>
          </p:cNvSpPr>
          <p:nvPr>
            <p:ph type="body" sz="quarter" idx="13"/>
          </p:nvPr>
        </p:nvSpPr>
        <p:spPr/>
        <p:txBody>
          <a:bodyPr/>
          <a:lstStyle/>
          <a:p>
            <a:r>
              <a:rPr lang="en-AU" dirty="0"/>
              <a:t>Results shown in this </a:t>
            </a:r>
            <a:r>
              <a:rPr lang="en-AU" dirty="0" smtClean="0"/>
              <a:t>section of the </a:t>
            </a:r>
            <a:r>
              <a:rPr lang="en-AU" dirty="0" err="1" smtClean="0"/>
              <a:t>chartpack</a:t>
            </a:r>
            <a:r>
              <a:rPr lang="en-AU" dirty="0" smtClean="0"/>
              <a:t> </a:t>
            </a:r>
            <a:r>
              <a:rPr lang="en-AU" dirty="0"/>
              <a:t>are presented as ‘stacked bars’ and ‘dot plots’.</a:t>
            </a:r>
          </a:p>
          <a:p>
            <a:r>
              <a:rPr lang="en-AU" b="0" dirty="0"/>
              <a:t>Example</a:t>
            </a:r>
            <a:r>
              <a:rPr lang="en-AU" b="0" i="1" dirty="0"/>
              <a:t>: </a:t>
            </a:r>
            <a:r>
              <a:rPr lang="en-AU" b="0" i="1" dirty="0" smtClean="0"/>
              <a:t>‘If asked about your clinic experience by friends and family, how would you respond?’, </a:t>
            </a:r>
            <a:r>
              <a:rPr lang="en-AU" b="0" i="1" dirty="0"/>
              <a:t>NSW, 2016</a:t>
            </a:r>
            <a:endParaRPr lang="en-AU" b="0" dirty="0"/>
          </a:p>
        </p:txBody>
      </p:sp>
      <p:sp>
        <p:nvSpPr>
          <p:cNvPr id="21" name="Rectangle 20"/>
          <p:cNvSpPr/>
          <p:nvPr/>
        </p:nvSpPr>
        <p:spPr>
          <a:xfrm>
            <a:off x="684131" y="2681211"/>
            <a:ext cx="3116344" cy="746793"/>
          </a:xfrm>
          <a:prstGeom prst="rect">
            <a:avLst/>
          </a:prstGeom>
        </p:spPr>
        <p:txBody>
          <a:bodyPr lIns="0" tIns="0" rIns="0" bIns="0">
            <a:noAutofit/>
          </a:bodyPr>
          <a:lstStyle/>
          <a:p>
            <a:pPr>
              <a:lnSpc>
                <a:spcPct val="110000"/>
              </a:lnSpc>
              <a:spcBef>
                <a:spcPts val="600"/>
              </a:spcBef>
            </a:pPr>
            <a:r>
              <a:rPr lang="en-AU" sz="900" b="1" dirty="0"/>
              <a:t>‘Stacked bars’ </a:t>
            </a:r>
            <a:r>
              <a:rPr lang="en-AU" sz="900" dirty="0"/>
              <a:t>show the distribution of question responses at a NSW level. Response options that describe the quality of care received are presented. The bars sum to 100% (+/- 1% due to rounding).</a:t>
            </a:r>
          </a:p>
        </p:txBody>
      </p:sp>
      <p:sp>
        <p:nvSpPr>
          <p:cNvPr id="22" name="Rectangle 21"/>
          <p:cNvSpPr/>
          <p:nvPr/>
        </p:nvSpPr>
        <p:spPr>
          <a:xfrm>
            <a:off x="684130" y="3634022"/>
            <a:ext cx="3468770" cy="2942664"/>
          </a:xfrm>
          <a:prstGeom prst="rect">
            <a:avLst/>
          </a:prstGeom>
        </p:spPr>
        <p:txBody>
          <a:bodyPr lIns="0" tIns="0" rIns="0" bIns="0">
            <a:noAutofit/>
          </a:bodyPr>
          <a:lstStyle/>
          <a:p>
            <a:pPr>
              <a:lnSpc>
                <a:spcPts val="1250"/>
              </a:lnSpc>
              <a:spcBef>
                <a:spcPts val="600"/>
              </a:spcBef>
            </a:pPr>
            <a:r>
              <a:rPr lang="en-AU" sz="900" b="1" dirty="0"/>
              <a:t>‘Dot plots’ </a:t>
            </a:r>
            <a:r>
              <a:rPr lang="en-AU" sz="900" dirty="0"/>
              <a:t>show the full range of results for hospitals in NSW and highlight results that are statistically significantly different from the overall NSW </a:t>
            </a:r>
            <a:r>
              <a:rPr lang="en-AU" sz="900" dirty="0" smtClean="0"/>
              <a:t>result. This </a:t>
            </a:r>
            <a:r>
              <a:rPr lang="en-AU" sz="900" dirty="0"/>
              <a:t>graph shows the percentage of patients who gave the ‘nominated’ </a:t>
            </a:r>
            <a:r>
              <a:rPr lang="en-AU" sz="900" dirty="0" smtClean="0"/>
              <a:t>response (usually this is the most positive response option). In </a:t>
            </a:r>
            <a:r>
              <a:rPr lang="en-AU" sz="900" dirty="0"/>
              <a:t>this example, it is the percentage who answered </a:t>
            </a:r>
            <a:r>
              <a:rPr lang="en-AU" sz="900" dirty="0" smtClean="0"/>
              <a:t>‘would speak highly’. </a:t>
            </a:r>
            <a:r>
              <a:rPr lang="en-AU" sz="900" dirty="0"/>
              <a:t>The result for NSW was 92% and across hospitals it ranged from 81% to 97%.</a:t>
            </a:r>
          </a:p>
          <a:p>
            <a:pPr>
              <a:lnSpc>
                <a:spcPts val="1250"/>
              </a:lnSpc>
              <a:spcBef>
                <a:spcPts val="500"/>
              </a:spcBef>
            </a:pPr>
            <a:r>
              <a:rPr lang="en-AU" sz="900" dirty="0"/>
              <a:t>Each dot corresponds to a hospital. Hospitals that have the same result are stacked up on each percentage point</a:t>
            </a:r>
            <a:r>
              <a:rPr lang="en-AU" sz="900" dirty="0" smtClean="0"/>
              <a:t>. Dots are shaded red or green to denote hospital results that are significantly lower or higher than the NSW result, respectively. </a:t>
            </a:r>
          </a:p>
          <a:p>
            <a:pPr>
              <a:lnSpc>
                <a:spcPts val="1250"/>
              </a:lnSpc>
              <a:spcBef>
                <a:spcPts val="500"/>
              </a:spcBef>
            </a:pPr>
            <a:r>
              <a:rPr lang="en-AU" sz="900" dirty="0" smtClean="0"/>
              <a:t>In some cases, a hospital may appear to have a far higher or lower result than the NSW result, or has the same or a similar percentage value as another hospital with a red or green dot, yet is not coloured red or green to denote that it is significantly different from NSW. This is often because there were too few respondents from the hospital for calculations to be statistically certain. Only </a:t>
            </a:r>
            <a:r>
              <a:rPr lang="en-AU" sz="900" dirty="0"/>
              <a:t>the hospitals with results significantly different to NSW are named.</a:t>
            </a:r>
          </a:p>
          <a:p>
            <a:pPr>
              <a:lnSpc>
                <a:spcPts val="1250"/>
              </a:lnSpc>
              <a:spcBef>
                <a:spcPts val="600"/>
              </a:spcBef>
            </a:pPr>
            <a:endParaRPr lang="en-AU" sz="900" dirty="0"/>
          </a:p>
          <a:p>
            <a:pPr>
              <a:lnSpc>
                <a:spcPts val="1250"/>
              </a:lnSpc>
              <a:spcBef>
                <a:spcPts val="600"/>
              </a:spcBef>
            </a:pPr>
            <a:endParaRPr lang="en-AU" sz="900" dirty="0"/>
          </a:p>
          <a:p>
            <a:pPr>
              <a:lnSpc>
                <a:spcPts val="1250"/>
              </a:lnSpc>
              <a:spcBef>
                <a:spcPts val="600"/>
              </a:spcBef>
            </a:pPr>
            <a:endParaRPr lang="en-AU" sz="900" dirty="0"/>
          </a:p>
        </p:txBody>
      </p:sp>
      <p:sp>
        <p:nvSpPr>
          <p:cNvPr id="4" name="Slide Number Placeholder 3"/>
          <p:cNvSpPr>
            <a:spLocks noGrp="1"/>
          </p:cNvSpPr>
          <p:nvPr>
            <p:ph type="sldNum" sz="quarter" idx="10"/>
          </p:nvPr>
        </p:nvSpPr>
        <p:spPr/>
        <p:txBody>
          <a:bodyPr/>
          <a:lstStyle/>
          <a:p>
            <a:fld id="{1CE37B7D-D2E0-4F77-B3D1-CFEC5BBC1E5D}" type="slidenum">
              <a:rPr lang="en-AU" smtClean="0"/>
              <a:pPr/>
              <a:t>10</a:t>
            </a:fld>
            <a:endParaRPr lang="en-AU" dirty="0"/>
          </a:p>
        </p:txBody>
      </p:sp>
      <p:sp>
        <p:nvSpPr>
          <p:cNvPr id="5" name="Rectangle 4"/>
          <p:cNvSpPr/>
          <p:nvPr/>
        </p:nvSpPr>
        <p:spPr>
          <a:xfrm>
            <a:off x="539751" y="2486026"/>
            <a:ext cx="9610724" cy="94297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539751" y="3498304"/>
            <a:ext cx="9610724" cy="3323837"/>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3689400" y="5642508"/>
            <a:ext cx="3096882" cy="1392383"/>
          </a:xfrm>
          <a:prstGeom prst="rect">
            <a:avLst/>
          </a:prstGeom>
        </p:spPr>
        <p:txBody>
          <a:bodyPr wrap="square" lIns="0" tIns="0" rIns="0" bIns="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0000"/>
              </a:lnSpc>
              <a:spcBef>
                <a:spcPts val="600"/>
              </a:spcBef>
            </a:pPr>
            <a:endParaRPr lang="en-AU" sz="1000" dirty="0"/>
          </a:p>
        </p:txBody>
      </p:sp>
      <p:sp>
        <p:nvSpPr>
          <p:cNvPr id="13" name="Rectangle 12"/>
          <p:cNvSpPr/>
          <p:nvPr/>
        </p:nvSpPr>
        <p:spPr>
          <a:xfrm>
            <a:off x="6454139" y="5839290"/>
            <a:ext cx="2626558" cy="1149091"/>
          </a:xfrm>
          <a:prstGeom prst="rect">
            <a:avLst/>
          </a:prstGeom>
        </p:spPr>
        <p:txBody>
          <a:bodyPr wrap="square" lIns="0" tIns="0" rIns="0" bIns="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0000"/>
              </a:lnSpc>
              <a:spcBef>
                <a:spcPts val="600"/>
              </a:spcBef>
            </a:pPr>
            <a:endParaRPr lang="en-AU" sz="1000" dirty="0"/>
          </a:p>
        </p:txBody>
      </p:sp>
      <p:sp>
        <p:nvSpPr>
          <p:cNvPr id="16" name="Freeform 5"/>
          <p:cNvSpPr>
            <a:spLocks noEditPoints="1"/>
          </p:cNvSpPr>
          <p:nvPr/>
        </p:nvSpPr>
        <p:spPr bwMode="auto">
          <a:xfrm>
            <a:off x="539751" y="1157654"/>
            <a:ext cx="469043" cy="470042"/>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260474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Overall, 85% of </a:t>
            </a:r>
            <a:r>
              <a:rPr lang="en-US" dirty="0" smtClean="0"/>
              <a:t>patients </a:t>
            </a:r>
            <a:r>
              <a:rPr lang="en-US" dirty="0"/>
              <a:t>rated their care as ‘very good’ </a:t>
            </a:r>
            <a:br>
              <a:rPr lang="en-US" dirty="0"/>
            </a:br>
            <a:r>
              <a:rPr lang="en-AU" dirty="0"/>
              <a:t>– ranging across hospitals from </a:t>
            </a:r>
            <a:r>
              <a:rPr lang="en-US" dirty="0"/>
              <a:t>69% to 93%</a:t>
            </a:r>
            <a:endParaRPr lang="en-AU" dirty="0"/>
          </a:p>
        </p:txBody>
      </p:sp>
      <p:sp>
        <p:nvSpPr>
          <p:cNvPr id="2" name="Slide Number Placeholder 1"/>
          <p:cNvSpPr>
            <a:spLocks noGrp="1"/>
          </p:cNvSpPr>
          <p:nvPr>
            <p:ph type="sldNum" sz="quarter" idx="10"/>
          </p:nvPr>
        </p:nvSpPr>
        <p:spPr/>
        <p:txBody>
          <a:bodyPr/>
          <a:lstStyle/>
          <a:p>
            <a:fld id="{1CE37B7D-D2E0-4F77-B3D1-CFEC5BBC1E5D}" type="slidenum">
              <a:rPr lang="en-AU" smtClean="0"/>
              <a:pPr/>
              <a:t>11</a:t>
            </a:fld>
            <a:endParaRPr lang="en-AU" dirty="0"/>
          </a:p>
        </p:txBody>
      </p:sp>
      <p:sp>
        <p:nvSpPr>
          <p:cNvPr id="3" name="Footer Placeholder 2"/>
          <p:cNvSpPr>
            <a:spLocks noGrp="1"/>
          </p:cNvSpPr>
          <p:nvPr>
            <p:ph type="ftr" sz="quarter" idx="11"/>
          </p:nvPr>
        </p:nvSpPr>
        <p:spPr/>
        <p:txBody>
          <a:bodyPr/>
          <a:lstStyle/>
          <a:p>
            <a:r>
              <a:rPr lang="en-AU" dirty="0"/>
              <a:t>How do outpatient cancer clinics perform?</a:t>
            </a:r>
          </a:p>
        </p:txBody>
      </p:sp>
      <p:sp>
        <p:nvSpPr>
          <p:cNvPr id="5" name="Text Placeholder 4"/>
          <p:cNvSpPr>
            <a:spLocks noGrp="1"/>
          </p:cNvSpPr>
          <p:nvPr>
            <p:ph type="body" sz="quarter" idx="13"/>
          </p:nvPr>
        </p:nvSpPr>
        <p:spPr/>
        <p:txBody>
          <a:bodyPr/>
          <a:lstStyle/>
          <a:p>
            <a:r>
              <a:rPr lang="en-AU" dirty="0"/>
              <a:t>Overall, how would you rate the care you received in the clinic?</a:t>
            </a:r>
          </a:p>
        </p:txBody>
      </p:sp>
      <p:sp>
        <p:nvSpPr>
          <p:cNvPr id="6" name="Text Placeholder 5"/>
          <p:cNvSpPr>
            <a:spLocks noGrp="1"/>
          </p:cNvSpPr>
          <p:nvPr>
            <p:ph type="body" sz="quarter" idx="14"/>
          </p:nvPr>
        </p:nvSpPr>
        <p:spPr/>
        <p:txBody>
          <a:bodyPr/>
          <a:lstStyle/>
          <a:p>
            <a:r>
              <a:rPr lang="en-AU" dirty="0"/>
              <a:t>Overall, care was rated as ‘very good’</a:t>
            </a:r>
          </a:p>
        </p:txBody>
      </p:sp>
      <p:graphicFrame>
        <p:nvGraphicFramePr>
          <p:cNvPr id="26" name="Chart Placeholder 25"/>
          <p:cNvGraphicFramePr>
            <a:graphicFrameLocks noGrp="1"/>
          </p:cNvGraphicFramePr>
          <p:nvPr>
            <p:ph type="chart" sz="quarter" idx="15"/>
            <p:extLst>
              <p:ext uri="{D42A27DB-BD31-4B8C-83A1-F6EECF244321}">
                <p14:modId xmlns:p14="http://schemas.microsoft.com/office/powerpoint/2010/main" val="2777847680"/>
              </p:ext>
            </p:extLst>
          </p:nvPr>
        </p:nvGraphicFramePr>
        <p:xfrm>
          <a:off x="-6350" y="2233613"/>
          <a:ext cx="8586788" cy="1062037"/>
        </p:xfrm>
        <a:graphic>
          <a:graphicData uri="http://schemas.openxmlformats.org/drawingml/2006/chart">
            <c:chart xmlns:c="http://schemas.openxmlformats.org/drawingml/2006/chart" xmlns:r="http://schemas.openxmlformats.org/officeDocument/2006/relationships" r:id="rId3"/>
          </a:graphicData>
        </a:graphic>
      </p:graphicFrame>
      <p:grpSp>
        <p:nvGrpSpPr>
          <p:cNvPr id="57" name="Group 56"/>
          <p:cNvGrpSpPr/>
          <p:nvPr/>
        </p:nvGrpSpPr>
        <p:grpSpPr>
          <a:xfrm>
            <a:off x="5927360" y="5782504"/>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Bankstown–Lidcombe (69%)</a:t>
              </a:r>
            </a:p>
            <a:p>
              <a:pPr algn="r">
                <a:spcBef>
                  <a:spcPts val="200"/>
                </a:spcBef>
              </a:pPr>
              <a:r>
                <a:rPr lang="en-AU" sz="800" dirty="0">
                  <a:solidFill>
                    <a:schemeClr val="bg2">
                      <a:lumMod val="50000"/>
                    </a:schemeClr>
                  </a:solidFill>
                </a:rPr>
                <a:t>John Hunter (73%)</a:t>
              </a:r>
            </a:p>
            <a:p>
              <a:pPr algn="r">
                <a:spcBef>
                  <a:spcPts val="200"/>
                </a:spcBef>
              </a:pPr>
              <a:r>
                <a:rPr lang="en-AU" sz="800" dirty="0">
                  <a:solidFill>
                    <a:schemeClr val="bg2">
                      <a:lumMod val="50000"/>
                    </a:schemeClr>
                  </a:solidFill>
                </a:rPr>
                <a:t>Concord (75%)</a:t>
              </a:r>
            </a:p>
            <a:p>
              <a:pPr algn="r">
                <a:spcBef>
                  <a:spcPts val="200"/>
                </a:spcBef>
              </a:pPr>
              <a:r>
                <a:rPr lang="en-AU" sz="800" dirty="0">
                  <a:solidFill>
                    <a:schemeClr val="bg2">
                      <a:lumMod val="50000"/>
                    </a:schemeClr>
                  </a:solidFill>
                </a:rPr>
                <a:t>Westmead (77%)</a:t>
              </a:r>
            </a:p>
            <a:p>
              <a:pPr algn="r">
                <a:spcBef>
                  <a:spcPts val="200"/>
                </a:spcBef>
              </a:pPr>
              <a:r>
                <a:rPr lang="en-AU" sz="800" dirty="0">
                  <a:solidFill>
                    <a:schemeClr val="bg2">
                      <a:lumMod val="50000"/>
                    </a:schemeClr>
                  </a:solidFill>
                </a:rPr>
                <a:t>Liverpool (80%)</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(89%) Campbelltown</a:t>
              </a:r>
            </a:p>
            <a:p>
              <a:pPr>
                <a:spcBef>
                  <a:spcPts val="200"/>
                </a:spcBef>
              </a:pPr>
              <a:r>
                <a:rPr lang="en-AU" sz="800" dirty="0">
                  <a:solidFill>
                    <a:schemeClr val="bg2">
                      <a:lumMod val="50000"/>
                    </a:schemeClr>
                  </a:solidFill>
                </a:rPr>
                <a:t>(91%) Royal Prince Alfred</a:t>
              </a:r>
            </a:p>
            <a:p>
              <a:pPr>
                <a:spcBef>
                  <a:spcPts val="200"/>
                </a:spcBef>
              </a:pPr>
              <a:r>
                <a:rPr lang="en-AU" sz="800" dirty="0">
                  <a:solidFill>
                    <a:schemeClr val="bg2">
                      <a:lumMod val="50000"/>
                    </a:schemeClr>
                  </a:solidFill>
                </a:rPr>
                <a:t>(91%) Shoalhaven</a:t>
              </a:r>
            </a:p>
            <a:p>
              <a:pPr>
                <a:spcBef>
                  <a:spcPts val="200"/>
                </a:spcBef>
              </a:pPr>
              <a:r>
                <a:rPr lang="en-AU" sz="800" dirty="0">
                  <a:solidFill>
                    <a:schemeClr val="bg2">
                      <a:lumMod val="50000"/>
                    </a:schemeClr>
                  </a:solidFill>
                </a:rPr>
                <a:t>(91%) Wollongong</a:t>
              </a:r>
            </a:p>
            <a:p>
              <a:pPr>
                <a:spcBef>
                  <a:spcPts val="200"/>
                </a:spcBef>
              </a:pPr>
              <a:r>
                <a:rPr lang="en-AU" sz="800" dirty="0">
                  <a:solidFill>
                    <a:schemeClr val="bg2">
                      <a:lumMod val="50000"/>
                    </a:schemeClr>
                  </a:solidFill>
                </a:rPr>
                <a:t>(92%) </a:t>
              </a:r>
              <a:r>
                <a:rPr lang="en-AU" sz="800" dirty="0" smtClean="0">
                  <a:solidFill>
                    <a:schemeClr val="bg2">
                      <a:lumMod val="50000"/>
                    </a:schemeClr>
                  </a:solidFill>
                </a:rPr>
                <a:t>Orange Health Service</a:t>
              </a:r>
              <a:endParaRPr lang="en-AU" sz="800" dirty="0">
                <a:solidFill>
                  <a:schemeClr val="bg2">
                    <a:lumMod val="50000"/>
                  </a:schemeClr>
                </a:solidFill>
              </a:endParaRPr>
            </a:p>
            <a:p>
              <a:pPr>
                <a:spcBef>
                  <a:spcPts val="200"/>
                </a:spcBef>
              </a:pPr>
              <a:r>
                <a:rPr lang="en-AU" sz="800" dirty="0">
                  <a:solidFill>
                    <a:schemeClr val="bg2">
                      <a:lumMod val="50000"/>
                    </a:schemeClr>
                  </a:solidFill>
                </a:rPr>
                <a:t>(92%) Port Macquarie</a:t>
              </a:r>
            </a:p>
            <a:p>
              <a:pPr>
                <a:spcBef>
                  <a:spcPts val="200"/>
                </a:spcBef>
              </a:pPr>
              <a:r>
                <a:rPr lang="en-AU" sz="800" dirty="0">
                  <a:solidFill>
                    <a:schemeClr val="bg2">
                      <a:lumMod val="50000"/>
                    </a:schemeClr>
                  </a:solidFill>
                </a:rPr>
                <a:t>(93%) Lismore</a:t>
              </a:r>
            </a:p>
          </p:txBody>
        </p:sp>
      </p:grpSp>
      <p:sp>
        <p:nvSpPr>
          <p:cNvPr id="17" name="TextBox 16"/>
          <p:cNvSpPr txBox="1"/>
          <p:nvPr/>
        </p:nvSpPr>
        <p:spPr>
          <a:xfrm>
            <a:off x="7417830" y="5536759"/>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18" name="TextBox 17"/>
          <p:cNvSpPr txBox="1"/>
          <p:nvPr/>
        </p:nvSpPr>
        <p:spPr>
          <a:xfrm>
            <a:off x="6344404" y="5532377"/>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sp>
        <p:nvSpPr>
          <p:cNvPr id="16" name="TextBox 15"/>
          <p:cNvSpPr txBox="1"/>
          <p:nvPr/>
        </p:nvSpPr>
        <p:spPr>
          <a:xfrm>
            <a:off x="8143461" y="293126"/>
            <a:ext cx="975414"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Overall care</a:t>
            </a:r>
            <a:endParaRPr lang="en-AU" sz="1100" dirty="0">
              <a:solidFill>
                <a:schemeClr val="bg1"/>
              </a:solidFill>
            </a:endParaRPr>
          </a:p>
        </p:txBody>
      </p:sp>
      <p:cxnSp>
        <p:nvCxnSpPr>
          <p:cNvPr id="7" name="Straight Connector 6"/>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7384024" y="3067664"/>
            <a:ext cx="1202763"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28" name="Chart 27"/>
          <p:cNvGraphicFramePr>
            <a:graphicFrameLocks/>
          </p:cNvGraphicFramePr>
          <p:nvPr>
            <p:extLst>
              <p:ext uri="{D42A27DB-BD31-4B8C-83A1-F6EECF244321}">
                <p14:modId xmlns:p14="http://schemas.microsoft.com/office/powerpoint/2010/main" val="1206513519"/>
              </p:ext>
            </p:extLst>
          </p:nvPr>
        </p:nvGraphicFramePr>
        <p:xfrm>
          <a:off x="-2241" y="3779838"/>
          <a:ext cx="10696295" cy="29241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5379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Nine in 10 </a:t>
            </a:r>
            <a:r>
              <a:rPr lang="en-AU" dirty="0" smtClean="0"/>
              <a:t>patients </a:t>
            </a:r>
            <a:r>
              <a:rPr lang="en-AU" dirty="0"/>
              <a:t>would ‘speak highly’ of the </a:t>
            </a:r>
            <a:r>
              <a:rPr lang="en-AU" dirty="0" smtClean="0"/>
              <a:t>clinic to </a:t>
            </a:r>
            <a:r>
              <a:rPr lang="en-AU" dirty="0"/>
              <a:t>friends and family </a:t>
            </a:r>
            <a:br>
              <a:rPr lang="en-AU" dirty="0"/>
            </a:br>
            <a:r>
              <a:rPr lang="en-AU" dirty="0"/>
              <a:t>– ranging across hospitals from 81% to 97%</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12</a:t>
            </a:fld>
            <a:endParaRPr lang="en-AU" dirty="0"/>
          </a:p>
        </p:txBody>
      </p:sp>
      <p:sp>
        <p:nvSpPr>
          <p:cNvPr id="3" name="Footer Placeholder 2"/>
          <p:cNvSpPr>
            <a:spLocks noGrp="1"/>
          </p:cNvSpPr>
          <p:nvPr>
            <p:ph type="ftr" sz="quarter" idx="11"/>
          </p:nvPr>
        </p:nvSpPr>
        <p:spPr/>
        <p:txBody>
          <a:bodyPr/>
          <a:lstStyle/>
          <a:p>
            <a:r>
              <a:rPr lang="en-AU" dirty="0"/>
              <a:t>How do outpatient cancer clinics perform?</a:t>
            </a:r>
          </a:p>
        </p:txBody>
      </p:sp>
      <p:sp>
        <p:nvSpPr>
          <p:cNvPr id="5" name="Text Placeholder 4"/>
          <p:cNvSpPr>
            <a:spLocks noGrp="1"/>
          </p:cNvSpPr>
          <p:nvPr>
            <p:ph type="body" sz="quarter" idx="13"/>
          </p:nvPr>
        </p:nvSpPr>
        <p:spPr/>
        <p:txBody>
          <a:bodyPr/>
          <a:lstStyle/>
          <a:p>
            <a:r>
              <a:rPr lang="en-AU" dirty="0"/>
              <a:t>If asked about your clinic experience by friends and family, how would you respond?</a:t>
            </a:r>
          </a:p>
        </p:txBody>
      </p:sp>
      <p:sp>
        <p:nvSpPr>
          <p:cNvPr id="6" name="Text Placeholder 5"/>
          <p:cNvSpPr>
            <a:spLocks noGrp="1"/>
          </p:cNvSpPr>
          <p:nvPr>
            <p:ph type="body" sz="quarter" idx="14"/>
          </p:nvPr>
        </p:nvSpPr>
        <p:spPr/>
        <p:txBody>
          <a:bodyPr/>
          <a:lstStyle/>
          <a:p>
            <a:r>
              <a:rPr lang="en-AU" dirty="0"/>
              <a:t>Would ‘speak highly’ of the clinic to friends and family</a:t>
            </a:r>
          </a:p>
        </p:txBody>
      </p:sp>
      <p:grpSp>
        <p:nvGrpSpPr>
          <p:cNvPr id="57" name="Group 56"/>
          <p:cNvGrpSpPr/>
          <p:nvPr/>
        </p:nvGrpSpPr>
        <p:grpSpPr>
          <a:xfrm>
            <a:off x="6533416" y="5782504"/>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John Hunter (81%)</a:t>
              </a:r>
            </a:p>
            <a:p>
              <a:pPr algn="r">
                <a:spcBef>
                  <a:spcPts val="200"/>
                </a:spcBef>
              </a:pPr>
              <a:r>
                <a:rPr lang="en-AU" sz="800" dirty="0">
                  <a:solidFill>
                    <a:schemeClr val="bg2">
                      <a:lumMod val="50000"/>
                    </a:schemeClr>
                  </a:solidFill>
                </a:rPr>
                <a:t>Bankstown–Lidcombe (84%)</a:t>
              </a:r>
            </a:p>
            <a:p>
              <a:pPr algn="r">
                <a:spcBef>
                  <a:spcPts val="200"/>
                </a:spcBef>
              </a:pPr>
              <a:r>
                <a:rPr lang="en-AU" sz="800" dirty="0">
                  <a:solidFill>
                    <a:schemeClr val="bg2">
                      <a:lumMod val="50000"/>
                    </a:schemeClr>
                  </a:solidFill>
                </a:rPr>
                <a:t>Westmead (86%)</a:t>
              </a:r>
            </a:p>
            <a:p>
              <a:pPr algn="r">
                <a:spcBef>
                  <a:spcPts val="200"/>
                </a:spcBef>
              </a:pPr>
              <a:r>
                <a:rPr lang="en-AU" sz="800" dirty="0">
                  <a:solidFill>
                    <a:schemeClr val="bg2">
                      <a:lumMod val="50000"/>
                    </a:schemeClr>
                  </a:solidFill>
                </a:rPr>
                <a:t>Liverpool (89%)</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(95%) Wollongong</a:t>
              </a:r>
            </a:p>
            <a:p>
              <a:pPr>
                <a:spcBef>
                  <a:spcPts val="200"/>
                </a:spcBef>
              </a:pPr>
              <a:r>
                <a:rPr lang="en-AU" sz="800" dirty="0">
                  <a:solidFill>
                    <a:schemeClr val="bg2">
                      <a:lumMod val="50000"/>
                    </a:schemeClr>
                  </a:solidFill>
                </a:rPr>
                <a:t>(96%) Tamworth</a:t>
              </a:r>
            </a:p>
            <a:p>
              <a:pPr>
                <a:spcBef>
                  <a:spcPts val="200"/>
                </a:spcBef>
              </a:pPr>
              <a:r>
                <a:rPr lang="en-AU" sz="800" dirty="0">
                  <a:solidFill>
                    <a:schemeClr val="bg2">
                      <a:lumMod val="50000"/>
                    </a:schemeClr>
                  </a:solidFill>
                </a:rPr>
                <a:t>(96%) Port Macquarie</a:t>
              </a:r>
            </a:p>
            <a:p>
              <a:pPr>
                <a:spcBef>
                  <a:spcPts val="200"/>
                </a:spcBef>
              </a:pPr>
              <a:r>
                <a:rPr lang="en-AU" sz="800" dirty="0">
                  <a:solidFill>
                    <a:schemeClr val="bg2">
                      <a:lumMod val="50000"/>
                    </a:schemeClr>
                  </a:solidFill>
                </a:rPr>
                <a:t>(97%) Shoalhaven</a:t>
              </a:r>
            </a:p>
            <a:p>
              <a:pPr>
                <a:spcBef>
                  <a:spcPts val="200"/>
                </a:spcBef>
              </a:pPr>
              <a:r>
                <a:rPr lang="en-AU" sz="800" dirty="0">
                  <a:solidFill>
                    <a:schemeClr val="bg2">
                      <a:lumMod val="50000"/>
                    </a:schemeClr>
                  </a:solidFill>
                </a:rPr>
                <a:t>(97%) Campbelltown</a:t>
              </a:r>
            </a:p>
            <a:p>
              <a:pPr>
                <a:spcBef>
                  <a:spcPts val="200"/>
                </a:spcBef>
              </a:pPr>
              <a:r>
                <a:rPr lang="en-AU" sz="800" dirty="0">
                  <a:solidFill>
                    <a:schemeClr val="bg2">
                      <a:lumMod val="50000"/>
                    </a:schemeClr>
                  </a:solidFill>
                </a:rPr>
                <a:t>(97%) Lismore</a:t>
              </a: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3174457773"/>
              </p:ext>
            </p:extLst>
          </p:nvPr>
        </p:nvGraphicFramePr>
        <p:xfrm>
          <a:off x="0" y="2233613"/>
          <a:ext cx="8586788" cy="1062037"/>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8143461" y="293126"/>
            <a:ext cx="975414"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Overall care</a:t>
            </a:r>
            <a:endParaRPr lang="en-AU" sz="1100" dirty="0">
              <a:solidFill>
                <a:schemeClr val="bg1"/>
              </a:solidFill>
            </a:endParaRPr>
          </a:p>
        </p:txBody>
      </p:sp>
      <p:sp>
        <p:nvSpPr>
          <p:cNvPr id="18" name="TextBox 17"/>
          <p:cNvSpPr txBox="1"/>
          <p:nvPr/>
        </p:nvSpPr>
        <p:spPr>
          <a:xfrm>
            <a:off x="8027430" y="5545397"/>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19" name="TextBox 18"/>
          <p:cNvSpPr txBox="1"/>
          <p:nvPr/>
        </p:nvSpPr>
        <p:spPr>
          <a:xfrm>
            <a:off x="6954004" y="5541015"/>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5" name="Straight Connector 14"/>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7944466" y="3067664"/>
            <a:ext cx="642322"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25" name="Chart 24"/>
          <p:cNvGraphicFramePr>
            <a:graphicFrameLocks/>
          </p:cNvGraphicFramePr>
          <p:nvPr>
            <p:extLst>
              <p:ext uri="{D42A27DB-BD31-4B8C-83A1-F6EECF244321}">
                <p14:modId xmlns:p14="http://schemas.microsoft.com/office/powerpoint/2010/main" val="372924538"/>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87777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a:graphicFrameLocks/>
          </p:cNvGraphicFramePr>
          <p:nvPr>
            <p:extLst>
              <p:ext uri="{D42A27DB-BD31-4B8C-83A1-F6EECF244321}">
                <p14:modId xmlns:p14="http://schemas.microsoft.com/office/powerpoint/2010/main" val="2037818264"/>
              </p:ext>
            </p:extLst>
          </p:nvPr>
        </p:nvGraphicFramePr>
        <p:xfrm>
          <a:off x="0" y="3756641"/>
          <a:ext cx="10696295"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8"/>
          <p:cNvSpPr>
            <a:spLocks noGrp="1"/>
          </p:cNvSpPr>
          <p:nvPr>
            <p:ph type="title"/>
          </p:nvPr>
        </p:nvSpPr>
        <p:spPr/>
        <p:txBody>
          <a:bodyPr/>
          <a:lstStyle/>
          <a:p>
            <a:r>
              <a:rPr lang="en-AU" dirty="0"/>
              <a:t>Almost </a:t>
            </a:r>
            <a:r>
              <a:rPr lang="en-AU" dirty="0" smtClean="0"/>
              <a:t>three-quarters </a:t>
            </a:r>
            <a:r>
              <a:rPr lang="en-AU" dirty="0"/>
              <a:t>of patients had no out-of-pocket costs for </a:t>
            </a:r>
            <a:r>
              <a:rPr lang="en-AU" dirty="0" smtClean="0"/>
              <a:t>consultations,</a:t>
            </a:r>
            <a:br>
              <a:rPr lang="en-AU" dirty="0" smtClean="0"/>
            </a:br>
            <a:r>
              <a:rPr lang="en-AU" dirty="0" smtClean="0"/>
              <a:t>tests</a:t>
            </a:r>
            <a:r>
              <a:rPr lang="en-AU" dirty="0"/>
              <a:t>, surgery or treatment</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13</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5" name="Text Placeholder 4"/>
          <p:cNvSpPr>
            <a:spLocks noGrp="1"/>
          </p:cNvSpPr>
          <p:nvPr>
            <p:ph type="body" sz="quarter" idx="13"/>
          </p:nvPr>
        </p:nvSpPr>
        <p:spPr/>
        <p:txBody>
          <a:bodyPr/>
          <a:lstStyle/>
          <a:p>
            <a:r>
              <a:rPr lang="en-AU" dirty="0"/>
              <a:t>How much were your out-of-pocket expenses for consultations, tests, surgery or treatment related to </a:t>
            </a:r>
            <a:r>
              <a:rPr lang="en-AU" dirty="0" smtClean="0"/>
              <a:t>[visits to this clinic over </a:t>
            </a:r>
            <a:r>
              <a:rPr lang="en-AU" dirty="0"/>
              <a:t>the past six </a:t>
            </a:r>
            <a:r>
              <a:rPr lang="en-AU" dirty="0" smtClean="0"/>
              <a:t>months] </a:t>
            </a:r>
            <a:r>
              <a:rPr lang="en-AU" dirty="0"/>
              <a:t>(excluding medication)?</a:t>
            </a:r>
          </a:p>
        </p:txBody>
      </p:sp>
      <p:sp>
        <p:nvSpPr>
          <p:cNvPr id="6" name="Text Placeholder 5"/>
          <p:cNvSpPr>
            <a:spLocks noGrp="1"/>
          </p:cNvSpPr>
          <p:nvPr>
            <p:ph type="body" sz="quarter" idx="14"/>
          </p:nvPr>
        </p:nvSpPr>
        <p:spPr/>
        <p:txBody>
          <a:bodyPr/>
          <a:lstStyle/>
          <a:p>
            <a:pPr marL="0" marR="0" lvl="0" indent="0" algn="l" defTabSz="858216" rtl="0" eaLnBrk="1" fontAlgn="auto" latinLnBrk="0" hangingPunct="1">
              <a:lnSpc>
                <a:spcPct val="110000"/>
              </a:lnSpc>
              <a:spcBef>
                <a:spcPts val="0"/>
              </a:spcBef>
              <a:spcAft>
                <a:spcPts val="600"/>
              </a:spcAft>
              <a:buClrTx/>
              <a:buSzTx/>
              <a:buFont typeface="Arial" panose="020B0604020202020204" pitchFamily="34" charset="0"/>
              <a:buNone/>
              <a:tabLst/>
              <a:defRPr/>
            </a:pPr>
            <a:r>
              <a:rPr lang="en-AU" sz="1050" dirty="0"/>
              <a:t>Out-of-pocket costs for consultations, tests, surgery or treatment </a:t>
            </a:r>
            <a:r>
              <a:rPr lang="en-AU" sz="1050" dirty="0" smtClean="0"/>
              <a:t>at the clinic were </a:t>
            </a:r>
            <a:r>
              <a:rPr lang="en-AU" sz="1050" dirty="0"/>
              <a:t>$500 or </a:t>
            </a:r>
            <a:r>
              <a:rPr lang="en-AU" sz="1050" dirty="0" smtClean="0"/>
              <a:t>more </a:t>
            </a:r>
            <a:r>
              <a:rPr lang="en-AU" sz="1050" u="none" dirty="0" smtClean="0"/>
              <a:t>over the past six months</a:t>
            </a:r>
          </a:p>
          <a:p>
            <a:endParaRPr lang="en-AU" sz="1050" u="none" dirty="0"/>
          </a:p>
        </p:txBody>
      </p:sp>
      <p:grpSp>
        <p:nvGrpSpPr>
          <p:cNvPr id="57" name="Group 56"/>
          <p:cNvGrpSpPr/>
          <p:nvPr/>
        </p:nvGrpSpPr>
        <p:grpSpPr>
          <a:xfrm>
            <a:off x="302737" y="5702707"/>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r>
                <a:rPr lang="en-AU" sz="800" dirty="0">
                  <a:solidFill>
                    <a:schemeClr val="bg2">
                      <a:lumMod val="50000"/>
                    </a:schemeClr>
                  </a:solidFill>
                </a:rPr>
                <a:t>Manning (1%)</a:t>
              </a:r>
            </a:p>
            <a:p>
              <a:pPr algn="r"/>
              <a:r>
                <a:rPr lang="en-AU" sz="800" dirty="0">
                  <a:solidFill>
                    <a:schemeClr val="bg2">
                      <a:lumMod val="50000"/>
                    </a:schemeClr>
                  </a:solidFill>
                </a:rPr>
                <a:t>The Tweed (2%)</a:t>
              </a:r>
            </a:p>
            <a:p>
              <a:pPr algn="r"/>
              <a:r>
                <a:rPr lang="en-AU" sz="800" dirty="0">
                  <a:solidFill>
                    <a:schemeClr val="bg2">
                      <a:lumMod val="50000"/>
                    </a:schemeClr>
                  </a:solidFill>
                </a:rPr>
                <a:t>Calvary Mater (2%)</a:t>
              </a:r>
            </a:p>
            <a:p>
              <a:pPr algn="r"/>
              <a:r>
                <a:rPr lang="en-AU" sz="800" dirty="0">
                  <a:solidFill>
                    <a:schemeClr val="bg2">
                      <a:lumMod val="50000"/>
                    </a:schemeClr>
                  </a:solidFill>
                </a:rPr>
                <a:t>Coffs Harbour (4%)</a:t>
              </a:r>
            </a:p>
            <a:p>
              <a:pPr algn="r"/>
              <a:r>
                <a:rPr lang="en-AU" sz="800" dirty="0">
                  <a:solidFill>
                    <a:schemeClr val="bg2">
                      <a:lumMod val="50000"/>
                    </a:schemeClr>
                  </a:solidFill>
                </a:rPr>
                <a:t>Royal Prince Alfred (4%)</a:t>
              </a:r>
            </a:p>
            <a:p>
              <a:pPr algn="r"/>
              <a:r>
                <a:rPr lang="en-AU" sz="800" dirty="0">
                  <a:solidFill>
                    <a:schemeClr val="bg2">
                      <a:lumMod val="50000"/>
                    </a:schemeClr>
                  </a:solidFill>
                </a:rPr>
                <a:t>Shoalhaven (4%)</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r>
                <a:rPr lang="en-AU" sz="800" dirty="0">
                  <a:solidFill>
                    <a:schemeClr val="bg2">
                      <a:lumMod val="50000"/>
                    </a:schemeClr>
                  </a:solidFill>
                </a:rPr>
                <a:t>(12%) </a:t>
              </a:r>
              <a:r>
                <a:rPr lang="en-AU" sz="800" dirty="0" smtClean="0">
                  <a:solidFill>
                    <a:schemeClr val="bg2">
                      <a:lumMod val="50000"/>
                    </a:schemeClr>
                  </a:solidFill>
                </a:rPr>
                <a:t>Chris O’Brien </a:t>
              </a:r>
              <a:r>
                <a:rPr lang="en-AU" sz="800" dirty="0" err="1" smtClean="0">
                  <a:solidFill>
                    <a:schemeClr val="bg2">
                      <a:lumMod val="50000"/>
                    </a:schemeClr>
                  </a:solidFill>
                </a:rPr>
                <a:t>Lifehouse</a:t>
              </a:r>
              <a:endParaRPr lang="en-AU" sz="800" dirty="0">
                <a:solidFill>
                  <a:schemeClr val="bg2">
                    <a:lumMod val="50000"/>
                  </a:schemeClr>
                </a:solidFill>
              </a:endParaRPr>
            </a:p>
            <a:p>
              <a:r>
                <a:rPr lang="en-AU" sz="800" dirty="0">
                  <a:solidFill>
                    <a:schemeClr val="bg2">
                      <a:lumMod val="50000"/>
                    </a:schemeClr>
                  </a:solidFill>
                </a:rPr>
                <a:t>(14%) Royal North Shore</a:t>
              </a:r>
            </a:p>
            <a:p>
              <a:r>
                <a:rPr lang="en-AU" sz="800" dirty="0">
                  <a:solidFill>
                    <a:schemeClr val="bg2">
                      <a:lumMod val="50000"/>
                    </a:schemeClr>
                  </a:solidFill>
                </a:rPr>
                <a:t>(14%) St Vincent’s</a:t>
              </a:r>
            </a:p>
            <a:p>
              <a:r>
                <a:rPr lang="en-AU" sz="800" dirty="0">
                  <a:solidFill>
                    <a:schemeClr val="bg2">
                      <a:lumMod val="50000"/>
                    </a:schemeClr>
                  </a:solidFill>
                </a:rPr>
                <a:t>(22%) Bega </a:t>
              </a:r>
              <a:r>
                <a:rPr lang="en-AU" sz="800" dirty="0" smtClean="0">
                  <a:solidFill>
                    <a:schemeClr val="bg2">
                      <a:lumMod val="50000"/>
                    </a:schemeClr>
                  </a:solidFill>
                </a:rPr>
                <a:t>Valley Community Health</a:t>
              </a:r>
              <a:endParaRPr lang="en-AU" sz="800" dirty="0">
                <a:solidFill>
                  <a:schemeClr val="bg2">
                    <a:lumMod val="50000"/>
                  </a:schemeClr>
                </a:solidFill>
              </a:endParaRPr>
            </a:p>
          </p:txBody>
        </p:sp>
      </p:grpSp>
      <p:sp>
        <p:nvSpPr>
          <p:cNvPr id="17" name="TextBox 16"/>
          <p:cNvSpPr txBox="1"/>
          <p:nvPr/>
        </p:nvSpPr>
        <p:spPr>
          <a:xfrm>
            <a:off x="7533861" y="293126"/>
            <a:ext cx="1585014"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Access and timeliness</a:t>
            </a:r>
            <a:endParaRPr lang="en-AU" sz="1100" dirty="0">
              <a:solidFill>
                <a:schemeClr val="bg1"/>
              </a:solidFill>
            </a:endParaRPr>
          </a:p>
        </p:txBody>
      </p:sp>
      <p:sp>
        <p:nvSpPr>
          <p:cNvPr id="20" name="TextBox 19"/>
          <p:cNvSpPr txBox="1"/>
          <p:nvPr/>
        </p:nvSpPr>
        <p:spPr>
          <a:xfrm>
            <a:off x="703290" y="5488603"/>
            <a:ext cx="957544" cy="200055"/>
          </a:xfrm>
          <a:prstGeom prst="rect">
            <a:avLst/>
          </a:prstGeom>
          <a:solidFill>
            <a:srgbClr val="66AA44"/>
          </a:solidFill>
        </p:spPr>
        <p:txBody>
          <a:bodyPr wrap="square" rtlCol="0">
            <a:spAutoFit/>
          </a:bodyPr>
          <a:lstStyle/>
          <a:p>
            <a:r>
              <a:rPr lang="en-US" sz="700" dirty="0">
                <a:solidFill>
                  <a:schemeClr val="bg1"/>
                </a:solidFill>
              </a:rPr>
              <a:t>Significantly </a:t>
            </a:r>
            <a:r>
              <a:rPr lang="en-US" sz="700" dirty="0" smtClean="0">
                <a:solidFill>
                  <a:schemeClr val="bg1"/>
                </a:solidFill>
              </a:rPr>
              <a:t>lower</a:t>
            </a:r>
            <a:endParaRPr lang="en-AU" sz="700" dirty="0">
              <a:solidFill>
                <a:schemeClr val="bg1"/>
              </a:solidFill>
            </a:endParaRPr>
          </a:p>
        </p:txBody>
      </p:sp>
      <p:sp>
        <p:nvSpPr>
          <p:cNvPr id="21" name="TextBox 20"/>
          <p:cNvSpPr txBox="1"/>
          <p:nvPr/>
        </p:nvSpPr>
        <p:spPr>
          <a:xfrm>
            <a:off x="1809846" y="5484221"/>
            <a:ext cx="957544" cy="200055"/>
          </a:xfrm>
          <a:prstGeom prst="rect">
            <a:avLst/>
          </a:prstGeom>
          <a:solidFill>
            <a:srgbClr val="FF0000"/>
          </a:solidFill>
        </p:spPr>
        <p:txBody>
          <a:bodyPr wrap="square" rtlCol="0">
            <a:spAutoFit/>
          </a:bodyPr>
          <a:lstStyle/>
          <a:p>
            <a:r>
              <a:rPr lang="en-US" sz="700" dirty="0">
                <a:solidFill>
                  <a:schemeClr val="bg1"/>
                </a:solidFill>
              </a:rPr>
              <a:t>Significantly </a:t>
            </a:r>
            <a:r>
              <a:rPr lang="en-US" sz="700" dirty="0" smtClean="0">
                <a:solidFill>
                  <a:schemeClr val="bg1"/>
                </a:solidFill>
              </a:rPr>
              <a:t>higher</a:t>
            </a:r>
            <a:endParaRPr lang="en-AU" sz="700" dirty="0">
              <a:solidFill>
                <a:schemeClr val="bg1"/>
              </a:solidFill>
            </a:endParaRPr>
          </a:p>
        </p:txBody>
      </p:sp>
      <p:cxnSp>
        <p:nvCxnSpPr>
          <p:cNvPr id="18" name="Straight Connector 17"/>
          <p:cNvCxnSpPr/>
          <p:nvPr/>
        </p:nvCxnSpPr>
        <p:spPr>
          <a:xfrm flipH="1">
            <a:off x="8586788"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flipH="1">
            <a:off x="539751" y="3067664"/>
            <a:ext cx="7377420"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 name="connsiteX0" fmla="*/ 0 w 206478"/>
              <a:gd name="connsiteY0" fmla="*/ 0 h 481781"/>
              <a:gd name="connsiteX1" fmla="*/ 0 w 206478"/>
              <a:gd name="connsiteY1" fmla="*/ 117987 h 481781"/>
              <a:gd name="connsiteX2" fmla="*/ 206478 w 206478"/>
              <a:gd name="connsiteY2" fmla="*/ 26730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26730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p:cNvSpPr txBox="1"/>
          <p:nvPr/>
        </p:nvSpPr>
        <p:spPr>
          <a:xfrm>
            <a:off x="3908150" y="5836865"/>
            <a:ext cx="4678638" cy="859210"/>
          </a:xfrm>
          <a:prstGeom prst="rect">
            <a:avLst/>
          </a:prstGeom>
          <a:noFill/>
        </p:spPr>
        <p:txBody>
          <a:bodyPr wrap="square" lIns="0" tIns="0" rIns="0" bIns="0" rtlCol="0">
            <a:spAutoFit/>
          </a:bodyPr>
          <a:lstStyle/>
          <a:p>
            <a:pPr>
              <a:lnSpc>
                <a:spcPts val="920"/>
              </a:lnSpc>
              <a:spcAft>
                <a:spcPts val="200"/>
              </a:spcAft>
            </a:pPr>
            <a:r>
              <a:rPr lang="en-AU" sz="800" dirty="0" smtClean="0"/>
              <a:t>Notes: </a:t>
            </a:r>
            <a:r>
              <a:rPr lang="en-AU" sz="800" dirty="0"/>
              <a:t>The survey sampled all outpatients attending cancer clinics, regardless of funding sources. Therefore, out-of-pocket costs may vary across facilities depending on their mix of patients’ funding sources (e.g. </a:t>
            </a:r>
            <a:r>
              <a:rPr lang="en-AU" sz="800" dirty="0" smtClean="0"/>
              <a:t>bulk-billed </a:t>
            </a:r>
            <a:r>
              <a:rPr lang="en-AU" sz="800" dirty="0"/>
              <a:t>and </a:t>
            </a:r>
            <a:r>
              <a:rPr lang="en-AU" sz="800" dirty="0" smtClean="0"/>
              <a:t>fee-for-service</a:t>
            </a:r>
            <a:r>
              <a:rPr lang="en-AU" sz="800" dirty="0"/>
              <a:t>). </a:t>
            </a:r>
            <a:endParaRPr lang="en-AU" sz="800" dirty="0" smtClean="0"/>
          </a:p>
          <a:p>
            <a:pPr>
              <a:lnSpc>
                <a:spcPts val="920"/>
              </a:lnSpc>
              <a:spcAft>
                <a:spcPts val="200"/>
              </a:spcAft>
            </a:pPr>
            <a:r>
              <a:rPr lang="en-AU" sz="800" dirty="0" smtClean="0"/>
              <a:t>For </a:t>
            </a:r>
            <a:r>
              <a:rPr lang="en-AU" sz="800" dirty="0"/>
              <a:t>this question, patients may have included expenses for medical services, </a:t>
            </a:r>
            <a:r>
              <a:rPr lang="en-AU" sz="800" dirty="0" smtClean="0"/>
              <a:t>such as those </a:t>
            </a:r>
            <a:r>
              <a:rPr lang="en-AU" sz="800" dirty="0"/>
              <a:t>co-located in the same hospital or campus, which were not provided by the outpatient clinic they attended.</a:t>
            </a:r>
          </a:p>
          <a:p>
            <a:pPr>
              <a:lnSpc>
                <a:spcPts val="920"/>
              </a:lnSpc>
              <a:spcAft>
                <a:spcPts val="200"/>
              </a:spcAft>
            </a:pPr>
            <a:r>
              <a:rPr lang="en-US" sz="800" dirty="0" smtClean="0"/>
              <a:t>Out-of-pocket costs are defined in the 2016 survey questionnaire as '</a:t>
            </a:r>
            <a:r>
              <a:rPr lang="en-AU" sz="800" dirty="0" smtClean="0"/>
              <a:t>expenses that you don’t get back from Medicare or a private health fund’. </a:t>
            </a:r>
          </a:p>
        </p:txBody>
      </p:sp>
      <p:graphicFrame>
        <p:nvGraphicFramePr>
          <p:cNvPr id="24" name="Chart Placeholder 23"/>
          <p:cNvGraphicFramePr>
            <a:graphicFrameLocks noGrp="1"/>
          </p:cNvGraphicFramePr>
          <p:nvPr>
            <p:ph type="chart" sz="quarter" idx="15"/>
            <p:extLst>
              <p:ext uri="{D42A27DB-BD31-4B8C-83A1-F6EECF244321}">
                <p14:modId xmlns:p14="http://schemas.microsoft.com/office/powerpoint/2010/main" val="3989895633"/>
              </p:ext>
            </p:extLst>
          </p:nvPr>
        </p:nvGraphicFramePr>
        <p:xfrm>
          <a:off x="0" y="2233613"/>
          <a:ext cx="8586788" cy="10620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25933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AU" dirty="0">
                <a:solidFill>
                  <a:srgbClr val="6F3570"/>
                </a:solidFill>
              </a:rPr>
              <a:t>Half of all </a:t>
            </a:r>
            <a:r>
              <a:rPr lang="en-AU" dirty="0" smtClean="0">
                <a:solidFill>
                  <a:srgbClr val="6F3570"/>
                </a:solidFill>
              </a:rPr>
              <a:t>patients </a:t>
            </a:r>
            <a:r>
              <a:rPr lang="en-AU" dirty="0">
                <a:solidFill>
                  <a:srgbClr val="6F3570"/>
                </a:solidFill>
              </a:rPr>
              <a:t>who travelled </a:t>
            </a:r>
            <a:r>
              <a:rPr lang="en-AU" dirty="0" smtClean="0">
                <a:solidFill>
                  <a:srgbClr val="6F3570"/>
                </a:solidFill>
              </a:rPr>
              <a:t>to the clinic by </a:t>
            </a:r>
            <a:r>
              <a:rPr lang="en-AU" dirty="0">
                <a:solidFill>
                  <a:srgbClr val="6F3570"/>
                </a:solidFill>
              </a:rPr>
              <a:t>car said they had issues with parking</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14</a:t>
            </a:fld>
            <a:endParaRPr lang="en-AU" dirty="0"/>
          </a:p>
        </p:txBody>
      </p:sp>
      <p:sp>
        <p:nvSpPr>
          <p:cNvPr id="19" name="Footer Placeholder 18"/>
          <p:cNvSpPr>
            <a:spLocks noGrp="1"/>
          </p:cNvSpPr>
          <p:nvPr>
            <p:ph type="ftr" sz="quarter" idx="11"/>
          </p:nvPr>
        </p:nvSpPr>
        <p:spPr/>
        <p:txBody>
          <a:bodyPr/>
          <a:lstStyle/>
          <a:p>
            <a:r>
              <a:rPr lang="en-AU" dirty="0">
                <a:solidFill>
                  <a:srgbClr val="6F3570"/>
                </a:solidFill>
              </a:rPr>
              <a:t>How do outpatient cancer clinics perform?</a:t>
            </a:r>
          </a:p>
        </p:txBody>
      </p:sp>
      <p:sp>
        <p:nvSpPr>
          <p:cNvPr id="15" name="Text Placeholder 14"/>
          <p:cNvSpPr>
            <a:spLocks noGrp="1"/>
          </p:cNvSpPr>
          <p:nvPr>
            <p:ph type="body" sz="quarter" idx="13"/>
          </p:nvPr>
        </p:nvSpPr>
        <p:spPr/>
        <p:txBody>
          <a:bodyPr/>
          <a:lstStyle/>
          <a:p>
            <a:r>
              <a:rPr lang="en-AU" dirty="0"/>
              <a:t>Did you have any of the following issues with parking during this visit?</a:t>
            </a:r>
          </a:p>
        </p:txBody>
      </p:sp>
      <p:sp>
        <p:nvSpPr>
          <p:cNvPr id="17" name="Text Placeholder 16"/>
          <p:cNvSpPr>
            <a:spLocks noGrp="1"/>
          </p:cNvSpPr>
          <p:nvPr>
            <p:ph type="body" sz="quarter" idx="14"/>
          </p:nvPr>
        </p:nvSpPr>
        <p:spPr>
          <a:xfrm>
            <a:off x="4566252" y="3771900"/>
            <a:ext cx="4020535" cy="361951"/>
          </a:xfrm>
        </p:spPr>
        <p:txBody>
          <a:bodyPr/>
          <a:lstStyle/>
          <a:p>
            <a:r>
              <a:rPr lang="en-AU" dirty="0"/>
              <a:t>Parking issues reported by patients who travelled by car </a:t>
            </a:r>
            <a:br>
              <a:rPr lang="en-AU" dirty="0"/>
            </a:br>
            <a:r>
              <a:rPr lang="en-AU" dirty="0"/>
              <a:t>to the clinic*</a:t>
            </a:r>
          </a:p>
        </p:txBody>
      </p:sp>
      <p:graphicFrame>
        <p:nvGraphicFramePr>
          <p:cNvPr id="23" name="Chart Placeholder 22"/>
          <p:cNvGraphicFramePr>
            <a:graphicFrameLocks noGrp="1"/>
          </p:cNvGraphicFramePr>
          <p:nvPr>
            <p:ph type="chart" sz="quarter" idx="15"/>
            <p:extLst>
              <p:ext uri="{D42A27DB-BD31-4B8C-83A1-F6EECF244321}">
                <p14:modId xmlns:p14="http://schemas.microsoft.com/office/powerpoint/2010/main" val="528586363"/>
              </p:ext>
            </p:extLst>
          </p:nvPr>
        </p:nvGraphicFramePr>
        <p:xfrm>
          <a:off x="0" y="2233613"/>
          <a:ext cx="8586788" cy="1062037"/>
        </p:xfrm>
        <a:graphic>
          <a:graphicData uri="http://schemas.openxmlformats.org/drawingml/2006/chart">
            <c:chart xmlns:c="http://schemas.openxmlformats.org/drawingml/2006/chart" xmlns:r="http://schemas.openxmlformats.org/officeDocument/2006/relationships" r:id="rId3"/>
          </a:graphicData>
        </a:graphic>
      </p:graphicFrame>
      <p:grpSp>
        <p:nvGrpSpPr>
          <p:cNvPr id="20" name="Group 19"/>
          <p:cNvGrpSpPr/>
          <p:nvPr/>
        </p:nvGrpSpPr>
        <p:grpSpPr>
          <a:xfrm>
            <a:off x="545717" y="2219325"/>
            <a:ext cx="8041071" cy="266700"/>
            <a:chOff x="545717" y="2012016"/>
            <a:chExt cx="9604760" cy="246221"/>
          </a:xfrm>
        </p:grpSpPr>
        <p:sp>
          <p:nvSpPr>
            <p:cNvPr id="24" name="Rectangle 23"/>
            <p:cNvSpPr/>
            <p:nvPr/>
          </p:nvSpPr>
          <p:spPr>
            <a:xfrm>
              <a:off x="545717" y="2012016"/>
              <a:ext cx="4802381" cy="227315"/>
            </a:xfrm>
            <a:prstGeom prst="rect">
              <a:avLst/>
            </a:prstGeom>
          </p:spPr>
          <p:txBody>
            <a:bodyPr wrap="square">
              <a:spAutoFit/>
            </a:bodyPr>
            <a:lstStyle/>
            <a:p>
              <a:pPr algn="ctr">
                <a:defRPr sz="1200" b="0" i="0" u="none" strike="noStrike" kern="1200" baseline="0">
                  <a:solidFill>
                    <a:srgbClr val="4D4D4F"/>
                  </a:solidFill>
                  <a:latin typeface="+mn-lt"/>
                  <a:ea typeface="+mn-ea"/>
                  <a:cs typeface="+mn-cs"/>
                </a:defRPr>
              </a:pPr>
              <a:r>
                <a:rPr lang="en-AU" sz="1000" dirty="0"/>
                <a:t>Did not have issues with parking</a:t>
              </a:r>
            </a:p>
          </p:txBody>
        </p:sp>
        <p:sp>
          <p:nvSpPr>
            <p:cNvPr id="25" name="Rectangle 24"/>
            <p:cNvSpPr/>
            <p:nvPr/>
          </p:nvSpPr>
          <p:spPr>
            <a:xfrm>
              <a:off x="5348097" y="2012016"/>
              <a:ext cx="4802380" cy="246221"/>
            </a:xfrm>
            <a:prstGeom prst="rect">
              <a:avLst/>
            </a:prstGeom>
          </p:spPr>
          <p:txBody>
            <a:bodyPr wrap="square">
              <a:spAutoFit/>
            </a:bodyPr>
            <a:lstStyle/>
            <a:p>
              <a:pPr algn="ctr">
                <a:defRPr sz="1200" b="0" i="0" u="none" strike="noStrike" kern="1200" baseline="0">
                  <a:solidFill>
                    <a:srgbClr val="4D4D4F"/>
                  </a:solidFill>
                  <a:latin typeface="+mn-lt"/>
                  <a:ea typeface="+mn-ea"/>
                  <a:cs typeface="+mn-cs"/>
                </a:defRPr>
              </a:pPr>
              <a:r>
                <a:rPr lang="en-AU" sz="1000" dirty="0"/>
                <a:t>Had issues with parking</a:t>
              </a:r>
            </a:p>
          </p:txBody>
        </p:sp>
      </p:grpSp>
      <p:graphicFrame>
        <p:nvGraphicFramePr>
          <p:cNvPr id="27" name="Chart 26"/>
          <p:cNvGraphicFramePr/>
          <p:nvPr>
            <p:extLst>
              <p:ext uri="{D42A27DB-BD31-4B8C-83A1-F6EECF244321}">
                <p14:modId xmlns:p14="http://schemas.microsoft.com/office/powerpoint/2010/main" val="3117296741"/>
              </p:ext>
            </p:extLst>
          </p:nvPr>
        </p:nvGraphicFramePr>
        <p:xfrm>
          <a:off x="539750" y="4362304"/>
          <a:ext cx="8047039" cy="1660529"/>
        </p:xfrm>
        <a:graphic>
          <a:graphicData uri="http://schemas.openxmlformats.org/drawingml/2006/chart">
            <c:chart xmlns:c="http://schemas.openxmlformats.org/drawingml/2006/chart" xmlns:r="http://schemas.openxmlformats.org/officeDocument/2006/relationships" r:id="rId4"/>
          </a:graphicData>
        </a:graphic>
      </p:graphicFrame>
      <p:grpSp>
        <p:nvGrpSpPr>
          <p:cNvPr id="28" name="Group 27"/>
          <p:cNvGrpSpPr/>
          <p:nvPr/>
        </p:nvGrpSpPr>
        <p:grpSpPr>
          <a:xfrm>
            <a:off x="3672840" y="3065145"/>
            <a:ext cx="4913949" cy="3137535"/>
            <a:chOff x="4295776" y="2705100"/>
            <a:chExt cx="5854699" cy="3463769"/>
          </a:xfrm>
        </p:grpSpPr>
        <p:sp>
          <p:nvSpPr>
            <p:cNvPr id="29" name="Freeform 28"/>
            <p:cNvSpPr/>
            <p:nvPr/>
          </p:nvSpPr>
          <p:spPr>
            <a:xfrm>
              <a:off x="4295776" y="2705100"/>
              <a:ext cx="1050924" cy="3463769"/>
            </a:xfrm>
            <a:custGeom>
              <a:avLst/>
              <a:gdLst>
                <a:gd name="connsiteX0" fmla="*/ 3755571 w 3755571"/>
                <a:gd name="connsiteY0" fmla="*/ 0 h 2558143"/>
                <a:gd name="connsiteX1" fmla="*/ 3755571 w 3755571"/>
                <a:gd name="connsiteY1" fmla="*/ 261257 h 2558143"/>
                <a:gd name="connsiteX2" fmla="*/ 0 w 3755571"/>
                <a:gd name="connsiteY2" fmla="*/ 870857 h 2558143"/>
                <a:gd name="connsiteX3" fmla="*/ 0 w 3755571"/>
                <a:gd name="connsiteY3" fmla="*/ 2558143 h 2558143"/>
              </a:gdLst>
              <a:ahLst/>
              <a:cxnLst>
                <a:cxn ang="0">
                  <a:pos x="connsiteX0" y="connsiteY0"/>
                </a:cxn>
                <a:cxn ang="0">
                  <a:pos x="connsiteX1" y="connsiteY1"/>
                </a:cxn>
                <a:cxn ang="0">
                  <a:pos x="connsiteX2" y="connsiteY2"/>
                </a:cxn>
                <a:cxn ang="0">
                  <a:pos x="connsiteX3" y="connsiteY3"/>
                </a:cxn>
              </a:cxnLst>
              <a:rect l="l" t="t" r="r" b="b"/>
              <a:pathLst>
                <a:path w="3755571" h="2558143">
                  <a:moveTo>
                    <a:pt x="3755571" y="0"/>
                  </a:moveTo>
                  <a:lnTo>
                    <a:pt x="3755571" y="261257"/>
                  </a:lnTo>
                  <a:lnTo>
                    <a:pt x="0" y="870857"/>
                  </a:lnTo>
                  <a:lnTo>
                    <a:pt x="0" y="2558143"/>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30" name="Straight Connector 29"/>
            <p:cNvCxnSpPr>
              <a:stCxn id="29" idx="3"/>
            </p:cNvCxnSpPr>
            <p:nvPr/>
          </p:nvCxnSpPr>
          <p:spPr>
            <a:xfrm>
              <a:off x="4295776" y="6168869"/>
              <a:ext cx="5854698" cy="0"/>
            </a:xfrm>
            <a:prstGeom prst="line">
              <a:avLst/>
            </a:pr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p:cNvCxnSpPr/>
            <p:nvPr/>
          </p:nvCxnSpPr>
          <p:spPr>
            <a:xfrm flipH="1">
              <a:off x="10150474" y="2705100"/>
              <a:ext cx="1" cy="3463769"/>
            </a:xfrm>
            <a:prstGeom prst="line">
              <a:avLst/>
            </a:pr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21" name="TextBox 20"/>
          <p:cNvSpPr txBox="1"/>
          <p:nvPr/>
        </p:nvSpPr>
        <p:spPr>
          <a:xfrm>
            <a:off x="6785114" y="293126"/>
            <a:ext cx="2333761"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Physical environment and comfort</a:t>
            </a:r>
            <a:endParaRPr lang="en-AU" sz="1100" dirty="0">
              <a:solidFill>
                <a:schemeClr val="bg1"/>
              </a:solidFill>
            </a:endParaRPr>
          </a:p>
        </p:txBody>
      </p:sp>
      <p:sp>
        <p:nvSpPr>
          <p:cNvPr id="18" name="TextBox 17"/>
          <p:cNvSpPr txBox="1"/>
          <p:nvPr/>
        </p:nvSpPr>
        <p:spPr>
          <a:xfrm>
            <a:off x="3672840" y="6446560"/>
            <a:ext cx="7402038" cy="271869"/>
          </a:xfrm>
          <a:prstGeom prst="rect">
            <a:avLst/>
          </a:prstGeom>
          <a:noFill/>
        </p:spPr>
        <p:txBody>
          <a:bodyPr wrap="square" lIns="0" tIns="0" rIns="0" bIns="0" rtlCol="0">
            <a:spAutoFit/>
          </a:bodyPr>
          <a:lstStyle/>
          <a:p>
            <a:pPr>
              <a:spcAft>
                <a:spcPts val="200"/>
              </a:spcAft>
            </a:pPr>
            <a:r>
              <a:rPr lang="en-AU" sz="800" dirty="0"/>
              <a:t>* These percentages do not sum to 50% as multiple responses were possible.</a:t>
            </a:r>
          </a:p>
          <a:p>
            <a:pPr>
              <a:spcAft>
                <a:spcPts val="200"/>
              </a:spcAft>
            </a:pPr>
            <a:r>
              <a:rPr lang="en-AU" sz="800" dirty="0" smtClean="0"/>
              <a:t>Note: Please refer to BHI’s interactive data portal, Healthcare Observer, for a breakdown by hospital: </a:t>
            </a:r>
            <a:r>
              <a:rPr lang="en-AU" sz="800" b="1" dirty="0">
                <a:solidFill>
                  <a:srgbClr val="4C4B4A"/>
                </a:solidFill>
              </a:rPr>
              <a:t>bhi.nsw.gov.au</a:t>
            </a:r>
            <a:endParaRPr lang="en-AU" sz="800" dirty="0"/>
          </a:p>
        </p:txBody>
      </p:sp>
    </p:spTree>
    <p:extLst>
      <p:ext uri="{BB962C8B-B14F-4D97-AF65-F5344CB8AC3E}">
        <p14:creationId xmlns:p14="http://schemas.microsoft.com/office/powerpoint/2010/main" val="317574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About four in 10 NSW </a:t>
            </a:r>
            <a:r>
              <a:rPr lang="en-AU" dirty="0" smtClean="0"/>
              <a:t>patients </a:t>
            </a:r>
            <a:r>
              <a:rPr lang="en-AU" dirty="0"/>
              <a:t>have a written care plan* for their treatment </a:t>
            </a:r>
            <a:br>
              <a:rPr lang="en-AU" dirty="0"/>
            </a:br>
            <a:r>
              <a:rPr lang="en-AU" dirty="0"/>
              <a:t>– ranging across hospitals from 24% to 54% </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15</a:t>
            </a:fld>
            <a:endParaRPr lang="en-AU" dirty="0"/>
          </a:p>
        </p:txBody>
      </p:sp>
      <p:sp>
        <p:nvSpPr>
          <p:cNvPr id="3" name="Footer Placeholder 2"/>
          <p:cNvSpPr>
            <a:spLocks noGrp="1"/>
          </p:cNvSpPr>
          <p:nvPr>
            <p:ph type="ftr" sz="quarter" idx="11"/>
          </p:nvPr>
        </p:nvSpPr>
        <p:spPr/>
        <p:txBody>
          <a:bodyPr/>
          <a:lstStyle/>
          <a:p>
            <a:r>
              <a:rPr lang="en-AU" dirty="0"/>
              <a:t>How do outpatient cancer clinics perform?</a:t>
            </a:r>
          </a:p>
        </p:txBody>
      </p:sp>
      <p:sp>
        <p:nvSpPr>
          <p:cNvPr id="5" name="Text Placeholder 4"/>
          <p:cNvSpPr>
            <a:spLocks noGrp="1"/>
          </p:cNvSpPr>
          <p:nvPr>
            <p:ph type="body" sz="quarter" idx="13"/>
          </p:nvPr>
        </p:nvSpPr>
        <p:spPr/>
        <p:txBody>
          <a:bodyPr/>
          <a:lstStyle/>
          <a:p>
            <a:r>
              <a:rPr lang="en-AU" dirty="0"/>
              <a:t>Do you have a written care plan for your treatment?</a:t>
            </a:r>
          </a:p>
        </p:txBody>
      </p:sp>
      <p:sp>
        <p:nvSpPr>
          <p:cNvPr id="6" name="Text Placeholder 5"/>
          <p:cNvSpPr>
            <a:spLocks noGrp="1"/>
          </p:cNvSpPr>
          <p:nvPr>
            <p:ph type="body" sz="quarter" idx="14"/>
          </p:nvPr>
        </p:nvSpPr>
        <p:spPr/>
        <p:txBody>
          <a:bodyPr/>
          <a:lstStyle/>
          <a:p>
            <a:r>
              <a:rPr lang="en-AU" dirty="0"/>
              <a:t>Have a written care plan for treatment</a:t>
            </a:r>
          </a:p>
        </p:txBody>
      </p:sp>
      <p:grpSp>
        <p:nvGrpSpPr>
          <p:cNvPr id="57" name="Group 56"/>
          <p:cNvGrpSpPr/>
          <p:nvPr/>
        </p:nvGrpSpPr>
        <p:grpSpPr>
          <a:xfrm>
            <a:off x="2163435" y="6023937"/>
            <a:ext cx="2868444" cy="976111"/>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100"/>
                </a:spcBef>
              </a:pPr>
              <a:r>
                <a:rPr lang="en-AU" sz="800" dirty="0">
                  <a:solidFill>
                    <a:schemeClr val="bg2">
                      <a:lumMod val="50000"/>
                    </a:schemeClr>
                  </a:solidFill>
                </a:rPr>
                <a:t>Nepean (29%)</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100"/>
                </a:spcBef>
              </a:pPr>
              <a:r>
                <a:rPr lang="en-AU" sz="800" dirty="0">
                  <a:solidFill>
                    <a:schemeClr val="bg2">
                      <a:lumMod val="50000"/>
                    </a:schemeClr>
                  </a:solidFill>
                </a:rPr>
                <a:t>(47%) Liverpool</a:t>
              </a:r>
            </a:p>
            <a:p>
              <a:pPr>
                <a:spcBef>
                  <a:spcPts val="100"/>
                </a:spcBef>
              </a:pPr>
              <a:r>
                <a:rPr lang="en-AU" sz="800" dirty="0">
                  <a:solidFill>
                    <a:schemeClr val="bg2">
                      <a:lumMod val="50000"/>
                    </a:schemeClr>
                  </a:solidFill>
                </a:rPr>
                <a:t>(48%) Blacktown</a:t>
              </a:r>
            </a:p>
            <a:p>
              <a:pPr>
                <a:spcBef>
                  <a:spcPts val="100"/>
                </a:spcBef>
              </a:pPr>
              <a:r>
                <a:rPr lang="en-AU" sz="800" dirty="0">
                  <a:solidFill>
                    <a:schemeClr val="bg2">
                      <a:lumMod val="50000"/>
                    </a:schemeClr>
                  </a:solidFill>
                </a:rPr>
                <a:t>(48%) Gosford</a:t>
              </a:r>
            </a:p>
            <a:p>
              <a:pPr>
                <a:spcBef>
                  <a:spcPts val="100"/>
                </a:spcBef>
              </a:pPr>
              <a:r>
                <a:rPr lang="en-AU" sz="800" dirty="0">
                  <a:solidFill>
                    <a:schemeClr val="bg2">
                      <a:lumMod val="50000"/>
                    </a:schemeClr>
                  </a:solidFill>
                </a:rPr>
                <a:t>(50%) Port Macquarie</a:t>
              </a:r>
            </a:p>
            <a:p>
              <a:pPr>
                <a:spcBef>
                  <a:spcPts val="100"/>
                </a:spcBef>
              </a:pPr>
              <a:r>
                <a:rPr lang="en-AU" sz="800" dirty="0">
                  <a:solidFill>
                    <a:schemeClr val="bg2">
                      <a:lumMod val="50000"/>
                    </a:schemeClr>
                  </a:solidFill>
                </a:rPr>
                <a:t>(52%) Wyong</a:t>
              </a:r>
            </a:p>
            <a:p>
              <a:pPr>
                <a:spcBef>
                  <a:spcPts val="100"/>
                </a:spcBef>
              </a:pPr>
              <a:r>
                <a:rPr lang="en-AU" sz="800" dirty="0">
                  <a:solidFill>
                    <a:schemeClr val="bg2">
                      <a:lumMod val="50000"/>
                    </a:schemeClr>
                  </a:solidFill>
                </a:rPr>
                <a:t>(54%) </a:t>
              </a:r>
              <a:r>
                <a:rPr lang="en-AU" sz="800" dirty="0" smtClean="0">
                  <a:solidFill>
                    <a:schemeClr val="bg2">
                      <a:lumMod val="50000"/>
                    </a:schemeClr>
                  </a:solidFill>
                </a:rPr>
                <a:t>Orange Health Service</a:t>
              </a:r>
              <a:endParaRPr lang="en-AU" sz="800" dirty="0">
                <a:solidFill>
                  <a:schemeClr val="bg2">
                    <a:lumMod val="50000"/>
                  </a:schemeClr>
                </a:solidFill>
              </a:endParaRP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2105546324"/>
              </p:ext>
            </p:extLst>
          </p:nvPr>
        </p:nvGraphicFramePr>
        <p:xfrm>
          <a:off x="0" y="2233613"/>
          <a:ext cx="8586788" cy="106203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486940" y="293126"/>
            <a:ext cx="2631935"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Comprehensive and whole person care</a:t>
            </a:r>
            <a:endParaRPr lang="en-AU" sz="1100" dirty="0">
              <a:solidFill>
                <a:schemeClr val="bg1"/>
              </a:solidFill>
            </a:endParaRPr>
          </a:p>
        </p:txBody>
      </p:sp>
      <p:sp>
        <p:nvSpPr>
          <p:cNvPr id="16" name="TextBox 15"/>
          <p:cNvSpPr txBox="1"/>
          <p:nvPr/>
        </p:nvSpPr>
        <p:spPr>
          <a:xfrm>
            <a:off x="3634334" y="5792525"/>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17" name="TextBox 16"/>
          <p:cNvSpPr txBox="1"/>
          <p:nvPr/>
        </p:nvSpPr>
        <p:spPr>
          <a:xfrm>
            <a:off x="2560908" y="5788143"/>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5" name="Straight Connector 14"/>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3597657" y="3067664"/>
            <a:ext cx="4989131"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23" name="Chart 22"/>
          <p:cNvGraphicFramePr>
            <a:graphicFrameLocks/>
          </p:cNvGraphicFramePr>
          <p:nvPr>
            <p:extLst>
              <p:ext uri="{D42A27DB-BD31-4B8C-83A1-F6EECF244321}">
                <p14:modId xmlns:p14="http://schemas.microsoft.com/office/powerpoint/2010/main" val="2005995359"/>
              </p:ext>
            </p:extLst>
          </p:nvPr>
        </p:nvGraphicFramePr>
        <p:xfrm>
          <a:off x="-2241" y="3779838"/>
          <a:ext cx="10696295" cy="292417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3672840" y="6921387"/>
            <a:ext cx="4732618" cy="123111"/>
          </a:xfrm>
          <a:prstGeom prst="rect">
            <a:avLst/>
          </a:prstGeom>
          <a:noFill/>
        </p:spPr>
        <p:txBody>
          <a:bodyPr wrap="square" lIns="0" tIns="0" rIns="0" bIns="0" rtlCol="0">
            <a:spAutoFit/>
          </a:bodyPr>
          <a:lstStyle/>
          <a:p>
            <a:r>
              <a:rPr lang="en-AU" sz="800" dirty="0" smtClean="0">
                <a:solidFill>
                  <a:schemeClr val="bg2">
                    <a:lumMod val="50000"/>
                  </a:schemeClr>
                </a:solidFill>
              </a:rPr>
              <a:t>* A written care plan is a document that outlines the steps and goals in managing a medical condition.</a:t>
            </a:r>
            <a:endParaRPr lang="en-AU" sz="800" dirty="0">
              <a:solidFill>
                <a:schemeClr val="bg2">
                  <a:lumMod val="50000"/>
                </a:schemeClr>
              </a:solidFill>
            </a:endParaRPr>
          </a:p>
        </p:txBody>
      </p:sp>
    </p:spTree>
    <p:extLst>
      <p:ext uri="{BB962C8B-B14F-4D97-AF65-F5344CB8AC3E}">
        <p14:creationId xmlns:p14="http://schemas.microsoft.com/office/powerpoint/2010/main" val="48223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934972647"/>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1"/>
          <p:cNvSpPr>
            <a:spLocks noGrp="1"/>
          </p:cNvSpPr>
          <p:nvPr>
            <p:ph type="title"/>
          </p:nvPr>
        </p:nvSpPr>
        <p:spPr/>
        <p:txBody>
          <a:bodyPr/>
          <a:lstStyle/>
          <a:p>
            <a:r>
              <a:rPr lang="en-AU" dirty="0"/>
              <a:t>Nine in 10 NSW </a:t>
            </a:r>
            <a:r>
              <a:rPr lang="en-AU" dirty="0" smtClean="0"/>
              <a:t>patients </a:t>
            </a:r>
            <a:r>
              <a:rPr lang="en-AU" dirty="0"/>
              <a:t>said they did not receive conflicting information </a:t>
            </a:r>
            <a:br>
              <a:rPr lang="en-AU" dirty="0"/>
            </a:br>
            <a:r>
              <a:rPr lang="en-AU" dirty="0"/>
              <a:t>– ranging across hospitals from 85% to 97% </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16</a:t>
            </a:fld>
            <a:endParaRPr lang="en-AU" dirty="0"/>
          </a:p>
        </p:txBody>
      </p:sp>
      <p:sp>
        <p:nvSpPr>
          <p:cNvPr id="3" name="Footer Placeholder 2"/>
          <p:cNvSpPr>
            <a:spLocks noGrp="1"/>
          </p:cNvSpPr>
          <p:nvPr>
            <p:ph type="ftr" sz="quarter" idx="11"/>
          </p:nvPr>
        </p:nvSpPr>
        <p:spPr/>
        <p:txBody>
          <a:bodyPr/>
          <a:lstStyle/>
          <a:p>
            <a:r>
              <a:rPr lang="en-AU" dirty="0"/>
              <a:t>How do outpatient cancer clinics perform?</a:t>
            </a:r>
          </a:p>
        </p:txBody>
      </p:sp>
      <p:sp>
        <p:nvSpPr>
          <p:cNvPr id="13" name="Text Placeholder 12"/>
          <p:cNvSpPr>
            <a:spLocks noGrp="1"/>
          </p:cNvSpPr>
          <p:nvPr>
            <p:ph type="body" sz="quarter" idx="13"/>
          </p:nvPr>
        </p:nvSpPr>
        <p:spPr/>
        <p:txBody>
          <a:bodyPr/>
          <a:lstStyle/>
          <a:p>
            <a:r>
              <a:rPr lang="en-AU"/>
              <a:t>Did you ever receive conflicting information about your condition or treatment from the health professionals?</a:t>
            </a:r>
            <a:endParaRPr lang="en-AU" dirty="0"/>
          </a:p>
        </p:txBody>
      </p:sp>
      <p:sp>
        <p:nvSpPr>
          <p:cNvPr id="15" name="Text Placeholder 14"/>
          <p:cNvSpPr>
            <a:spLocks noGrp="1"/>
          </p:cNvSpPr>
          <p:nvPr>
            <p:ph type="body" sz="quarter" idx="14"/>
          </p:nvPr>
        </p:nvSpPr>
        <p:spPr/>
        <p:txBody>
          <a:bodyPr/>
          <a:lstStyle/>
          <a:p>
            <a:r>
              <a:rPr lang="en-AU" dirty="0"/>
              <a:t>Did not receive conflicting information from health professionals</a:t>
            </a:r>
          </a:p>
        </p:txBody>
      </p:sp>
      <p:graphicFrame>
        <p:nvGraphicFramePr>
          <p:cNvPr id="21" name="Chart Placeholder 20"/>
          <p:cNvGraphicFramePr>
            <a:graphicFrameLocks noGrp="1"/>
          </p:cNvGraphicFramePr>
          <p:nvPr>
            <p:ph type="chart" sz="quarter" idx="15"/>
            <p:extLst>
              <p:ext uri="{D42A27DB-BD31-4B8C-83A1-F6EECF244321}">
                <p14:modId xmlns:p14="http://schemas.microsoft.com/office/powerpoint/2010/main" val="3625483633"/>
              </p:ext>
            </p:extLst>
          </p:nvPr>
        </p:nvGraphicFramePr>
        <p:xfrm>
          <a:off x="0" y="2233613"/>
          <a:ext cx="8586788" cy="1062037"/>
        </p:xfrm>
        <a:graphic>
          <a:graphicData uri="http://schemas.openxmlformats.org/drawingml/2006/chart">
            <c:chart xmlns:c="http://schemas.openxmlformats.org/drawingml/2006/chart" xmlns:r="http://schemas.openxmlformats.org/officeDocument/2006/relationships" r:id="rId4"/>
          </a:graphicData>
        </a:graphic>
      </p:graphicFrame>
      <p:grpSp>
        <p:nvGrpSpPr>
          <p:cNvPr id="57" name="Group 56"/>
          <p:cNvGrpSpPr/>
          <p:nvPr/>
        </p:nvGrpSpPr>
        <p:grpSpPr>
          <a:xfrm>
            <a:off x="6522784" y="5901884"/>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smtClean="0">
                  <a:solidFill>
                    <a:schemeClr val="bg2">
                      <a:lumMod val="50000"/>
                    </a:schemeClr>
                  </a:solidFill>
                </a:rPr>
                <a:t>Eurobodalla Community Health </a:t>
              </a:r>
              <a:r>
                <a:rPr lang="en-AU" sz="800" dirty="0">
                  <a:solidFill>
                    <a:schemeClr val="bg2">
                      <a:lumMod val="50000"/>
                    </a:schemeClr>
                  </a:solidFill>
                </a:rPr>
                <a:t>(85%)</a:t>
              </a:r>
            </a:p>
            <a:p>
              <a:pPr algn="r">
                <a:spcBef>
                  <a:spcPts val="200"/>
                </a:spcBef>
              </a:pPr>
              <a:r>
                <a:rPr lang="en-AU" sz="800" dirty="0">
                  <a:solidFill>
                    <a:schemeClr val="bg2">
                      <a:lumMod val="50000"/>
                    </a:schemeClr>
                  </a:solidFill>
                </a:rPr>
                <a:t>Tamworth (88%)</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(96%) Royal Prince Alfred</a:t>
              </a:r>
            </a:p>
            <a:p>
              <a:pPr>
                <a:spcBef>
                  <a:spcPts val="200"/>
                </a:spcBef>
              </a:pPr>
              <a:r>
                <a:rPr lang="en-AU" sz="800" dirty="0">
                  <a:solidFill>
                    <a:schemeClr val="bg2">
                      <a:lumMod val="50000"/>
                    </a:schemeClr>
                  </a:solidFill>
                </a:rPr>
                <a:t>(97%) Lismore</a:t>
              </a:r>
            </a:p>
          </p:txBody>
        </p:sp>
      </p:grpSp>
      <p:sp>
        <p:nvSpPr>
          <p:cNvPr id="16" name="TextBox 15"/>
          <p:cNvSpPr txBox="1"/>
          <p:nvPr/>
        </p:nvSpPr>
        <p:spPr>
          <a:xfrm>
            <a:off x="7215808" y="293126"/>
            <a:ext cx="1896441"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Coordination and continuity</a:t>
            </a:r>
            <a:endParaRPr lang="en-AU" sz="1100" dirty="0">
              <a:solidFill>
                <a:schemeClr val="bg1"/>
              </a:solidFill>
            </a:endParaRPr>
          </a:p>
        </p:txBody>
      </p:sp>
      <p:sp>
        <p:nvSpPr>
          <p:cNvPr id="18" name="TextBox 17"/>
          <p:cNvSpPr txBox="1"/>
          <p:nvPr/>
        </p:nvSpPr>
        <p:spPr>
          <a:xfrm>
            <a:off x="8012484" y="5671329"/>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19" name="TextBox 18"/>
          <p:cNvSpPr txBox="1"/>
          <p:nvPr/>
        </p:nvSpPr>
        <p:spPr>
          <a:xfrm>
            <a:off x="6939058" y="5666947"/>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7" name="Straight Connector 16"/>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7944466" y="3067664"/>
            <a:ext cx="642322"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9388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p:cNvGraphicFramePr>
            <a:graphicFrameLocks/>
          </p:cNvGraphicFramePr>
          <p:nvPr>
            <p:extLst>
              <p:ext uri="{D42A27DB-BD31-4B8C-83A1-F6EECF244321}">
                <p14:modId xmlns:p14="http://schemas.microsoft.com/office/powerpoint/2010/main" val="3515137955"/>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1"/>
          <p:cNvSpPr>
            <a:spLocks noGrp="1"/>
          </p:cNvSpPr>
          <p:nvPr>
            <p:ph type="title"/>
          </p:nvPr>
        </p:nvSpPr>
        <p:spPr>
          <a:xfrm>
            <a:off x="539751" y="895349"/>
            <a:ext cx="9264648" cy="640465"/>
          </a:xfrm>
        </p:spPr>
        <p:txBody>
          <a:bodyPr/>
          <a:lstStyle/>
          <a:p>
            <a:r>
              <a:rPr lang="en-AU" dirty="0" smtClean="0"/>
              <a:t>Three-quarters </a:t>
            </a:r>
            <a:r>
              <a:rPr lang="en-AU" dirty="0"/>
              <a:t>of </a:t>
            </a:r>
            <a:r>
              <a:rPr lang="en-AU" dirty="0" smtClean="0"/>
              <a:t>patients </a:t>
            </a:r>
            <a:r>
              <a:rPr lang="en-AU" dirty="0"/>
              <a:t>were ‘completely’ told about how to manage possible side effects of treatment – ranging across hospitals from 63% to 87%</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17</a:t>
            </a:fld>
            <a:endParaRPr lang="en-AU" dirty="0"/>
          </a:p>
        </p:txBody>
      </p:sp>
      <p:sp>
        <p:nvSpPr>
          <p:cNvPr id="3" name="Footer Placeholder 2"/>
          <p:cNvSpPr>
            <a:spLocks noGrp="1"/>
          </p:cNvSpPr>
          <p:nvPr>
            <p:ph type="ftr" sz="quarter" idx="11"/>
          </p:nvPr>
        </p:nvSpPr>
        <p:spPr/>
        <p:txBody>
          <a:bodyPr/>
          <a:lstStyle/>
          <a:p>
            <a:r>
              <a:rPr lang="en-AU" dirty="0"/>
              <a:t>How do outpatient cancer clinics perform?</a:t>
            </a:r>
          </a:p>
        </p:txBody>
      </p:sp>
      <p:sp>
        <p:nvSpPr>
          <p:cNvPr id="13" name="Text Placeholder 12"/>
          <p:cNvSpPr>
            <a:spLocks noGrp="1"/>
          </p:cNvSpPr>
          <p:nvPr>
            <p:ph type="body" sz="quarter" idx="13"/>
          </p:nvPr>
        </p:nvSpPr>
        <p:spPr/>
        <p:txBody>
          <a:bodyPr/>
          <a:lstStyle/>
          <a:p>
            <a:r>
              <a:rPr lang="en-AU" dirty="0"/>
              <a:t>Were you given enough information about how to manage the side effects of your treatment?</a:t>
            </a:r>
          </a:p>
        </p:txBody>
      </p:sp>
      <p:sp>
        <p:nvSpPr>
          <p:cNvPr id="15" name="Text Placeholder 14"/>
          <p:cNvSpPr>
            <a:spLocks noGrp="1"/>
          </p:cNvSpPr>
          <p:nvPr>
            <p:ph type="body" sz="quarter" idx="14"/>
          </p:nvPr>
        </p:nvSpPr>
        <p:spPr/>
        <p:txBody>
          <a:bodyPr/>
          <a:lstStyle/>
          <a:p>
            <a:r>
              <a:rPr lang="en-AU" dirty="0"/>
              <a:t>‘Completely’ told about how to manage possible side effects of treatment</a:t>
            </a:r>
          </a:p>
        </p:txBody>
      </p:sp>
      <p:grpSp>
        <p:nvGrpSpPr>
          <p:cNvPr id="57" name="Group 56"/>
          <p:cNvGrpSpPr/>
          <p:nvPr/>
        </p:nvGrpSpPr>
        <p:grpSpPr>
          <a:xfrm>
            <a:off x="5129919" y="6006272"/>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The Tweed (63%)</a:t>
              </a:r>
            </a:p>
            <a:p>
              <a:pPr algn="r">
                <a:spcBef>
                  <a:spcPts val="200"/>
                </a:spcBef>
              </a:pPr>
              <a:r>
                <a:rPr lang="en-AU" sz="800" dirty="0">
                  <a:solidFill>
                    <a:schemeClr val="bg2">
                      <a:lumMod val="50000"/>
                    </a:schemeClr>
                  </a:solidFill>
                </a:rPr>
                <a:t>Royal North Shore (66%)</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(83%) Wollongong</a:t>
              </a:r>
            </a:p>
            <a:p>
              <a:pPr>
                <a:spcBef>
                  <a:spcPts val="200"/>
                </a:spcBef>
              </a:pPr>
              <a:r>
                <a:rPr lang="en-AU" sz="800" dirty="0">
                  <a:solidFill>
                    <a:schemeClr val="bg2">
                      <a:lumMod val="50000"/>
                    </a:schemeClr>
                  </a:solidFill>
                </a:rPr>
                <a:t>(87%) </a:t>
              </a:r>
              <a:r>
                <a:rPr lang="en-AU" sz="800" dirty="0" smtClean="0">
                  <a:solidFill>
                    <a:schemeClr val="bg2">
                      <a:lumMod val="50000"/>
                    </a:schemeClr>
                  </a:solidFill>
                </a:rPr>
                <a:t>Orange Health Service</a:t>
              </a:r>
              <a:endParaRPr lang="en-AU" sz="800" dirty="0">
                <a:solidFill>
                  <a:schemeClr val="bg2">
                    <a:lumMod val="50000"/>
                  </a:schemeClr>
                </a:solidFill>
              </a:endParaRP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2954989100"/>
              </p:ext>
            </p:extLst>
          </p:nvPr>
        </p:nvGraphicFramePr>
        <p:xfrm>
          <a:off x="0" y="2233613"/>
          <a:ext cx="8586788" cy="1062037"/>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6904384" y="293126"/>
            <a:ext cx="2207866"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Communication and information</a:t>
            </a:r>
            <a:endParaRPr lang="en-AU" sz="1100" dirty="0">
              <a:solidFill>
                <a:schemeClr val="bg1"/>
              </a:solidFill>
            </a:endParaRPr>
          </a:p>
        </p:txBody>
      </p:sp>
      <p:sp>
        <p:nvSpPr>
          <p:cNvPr id="19" name="TextBox 18"/>
          <p:cNvSpPr txBox="1"/>
          <p:nvPr/>
        </p:nvSpPr>
        <p:spPr>
          <a:xfrm>
            <a:off x="6602821" y="5787612"/>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20" name="TextBox 19"/>
          <p:cNvSpPr txBox="1"/>
          <p:nvPr/>
        </p:nvSpPr>
        <p:spPr>
          <a:xfrm>
            <a:off x="5529395" y="5783230"/>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8" name="Straight Connector 17"/>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6577781" y="3067664"/>
            <a:ext cx="2009007"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5009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423855922"/>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1"/>
          <p:cNvSpPr>
            <a:spLocks noGrp="1"/>
          </p:cNvSpPr>
          <p:nvPr>
            <p:ph type="title"/>
          </p:nvPr>
        </p:nvSpPr>
        <p:spPr/>
        <p:txBody>
          <a:bodyPr/>
          <a:lstStyle/>
          <a:p>
            <a:r>
              <a:rPr lang="en-AU" dirty="0">
                <a:solidFill>
                  <a:srgbClr val="6F3570"/>
                </a:solidFill>
              </a:rPr>
              <a:t>Almost eight in 10 </a:t>
            </a:r>
            <a:r>
              <a:rPr lang="en-AU" dirty="0" smtClean="0">
                <a:solidFill>
                  <a:srgbClr val="6F3570"/>
                </a:solidFill>
              </a:rPr>
              <a:t>patients </a:t>
            </a:r>
            <a:r>
              <a:rPr lang="en-AU" dirty="0">
                <a:solidFill>
                  <a:srgbClr val="6F3570"/>
                </a:solidFill>
              </a:rPr>
              <a:t>were ‘definitely’ involved in decisions about their care </a:t>
            </a:r>
            <a:br>
              <a:rPr lang="en-AU" dirty="0">
                <a:solidFill>
                  <a:srgbClr val="6F3570"/>
                </a:solidFill>
              </a:rPr>
            </a:br>
            <a:r>
              <a:rPr lang="en-AU" dirty="0">
                <a:solidFill>
                  <a:srgbClr val="6F3570"/>
                </a:solidFill>
              </a:rPr>
              <a:t>– ranging across hospitals from 71% to 92%</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18</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13" name="Text Placeholder 12"/>
          <p:cNvSpPr>
            <a:spLocks noGrp="1"/>
          </p:cNvSpPr>
          <p:nvPr>
            <p:ph type="body" sz="quarter" idx="13"/>
          </p:nvPr>
        </p:nvSpPr>
        <p:spPr>
          <a:xfrm>
            <a:off x="660400" y="1871663"/>
            <a:ext cx="7920038" cy="361951"/>
          </a:xfrm>
        </p:spPr>
        <p:txBody>
          <a:bodyPr/>
          <a:lstStyle/>
          <a:p>
            <a:r>
              <a:rPr lang="en-AU" dirty="0"/>
              <a:t>Were you involved, as much as you wanted to be, in decisions about your care and treatment?</a:t>
            </a:r>
          </a:p>
        </p:txBody>
      </p:sp>
      <p:sp>
        <p:nvSpPr>
          <p:cNvPr id="15" name="Text Placeholder 14"/>
          <p:cNvSpPr>
            <a:spLocks noGrp="1"/>
          </p:cNvSpPr>
          <p:nvPr>
            <p:ph type="body" sz="quarter" idx="14"/>
          </p:nvPr>
        </p:nvSpPr>
        <p:spPr/>
        <p:txBody>
          <a:bodyPr/>
          <a:lstStyle/>
          <a:p>
            <a:r>
              <a:rPr lang="en-AU" dirty="0"/>
              <a:t>‘Definitely’ involved in decisions about care and treatment</a:t>
            </a:r>
          </a:p>
        </p:txBody>
      </p:sp>
      <p:grpSp>
        <p:nvGrpSpPr>
          <p:cNvPr id="57" name="Group 56"/>
          <p:cNvGrpSpPr/>
          <p:nvPr/>
        </p:nvGrpSpPr>
        <p:grpSpPr>
          <a:xfrm>
            <a:off x="5459529" y="5908410"/>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Westmead (71%)</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(85%) Royal Prince Alfred</a:t>
              </a:r>
            </a:p>
            <a:p>
              <a:pPr>
                <a:spcBef>
                  <a:spcPts val="200"/>
                </a:spcBef>
              </a:pPr>
              <a:r>
                <a:rPr lang="en-AU" sz="800" dirty="0">
                  <a:solidFill>
                    <a:schemeClr val="bg2">
                      <a:lumMod val="50000"/>
                    </a:schemeClr>
                  </a:solidFill>
                </a:rPr>
                <a:t>(86%) Lismore</a:t>
              </a:r>
            </a:p>
            <a:p>
              <a:pPr>
                <a:spcBef>
                  <a:spcPts val="200"/>
                </a:spcBef>
              </a:pPr>
              <a:r>
                <a:rPr lang="en-AU" sz="800" dirty="0">
                  <a:solidFill>
                    <a:schemeClr val="bg2">
                      <a:lumMod val="50000"/>
                    </a:schemeClr>
                  </a:solidFill>
                </a:rPr>
                <a:t>(89%) Manning</a:t>
              </a:r>
            </a:p>
            <a:p>
              <a:pPr>
                <a:spcBef>
                  <a:spcPts val="200"/>
                </a:spcBef>
              </a:pPr>
              <a:r>
                <a:rPr lang="en-AU" sz="800" dirty="0">
                  <a:solidFill>
                    <a:schemeClr val="bg2">
                      <a:lumMod val="50000"/>
                    </a:schemeClr>
                  </a:solidFill>
                </a:rPr>
                <a:t>(92%) Bourke </a:t>
              </a:r>
              <a:r>
                <a:rPr lang="en-AU" sz="800" dirty="0" smtClean="0">
                  <a:solidFill>
                    <a:schemeClr val="bg2">
                      <a:lumMod val="50000"/>
                    </a:schemeClr>
                  </a:solidFill>
                </a:rPr>
                <a:t>Street Health Service</a:t>
              </a:r>
              <a:endParaRPr lang="en-AU" sz="800" dirty="0">
                <a:solidFill>
                  <a:schemeClr val="bg2">
                    <a:lumMod val="50000"/>
                  </a:schemeClr>
                </a:solidFill>
              </a:endParaRP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1205865627"/>
              </p:ext>
            </p:extLst>
          </p:nvPr>
        </p:nvGraphicFramePr>
        <p:xfrm>
          <a:off x="-6350" y="2233613"/>
          <a:ext cx="8586788" cy="1062037"/>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6970644" y="293126"/>
            <a:ext cx="2148231"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Engagement and participation</a:t>
            </a:r>
            <a:endParaRPr lang="en-AU" sz="1100" dirty="0">
              <a:solidFill>
                <a:schemeClr val="bg1"/>
              </a:solidFill>
            </a:endParaRPr>
          </a:p>
        </p:txBody>
      </p:sp>
      <p:sp>
        <p:nvSpPr>
          <p:cNvPr id="19" name="TextBox 18"/>
          <p:cNvSpPr txBox="1"/>
          <p:nvPr/>
        </p:nvSpPr>
        <p:spPr>
          <a:xfrm>
            <a:off x="6939058" y="5677755"/>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20" name="TextBox 19"/>
          <p:cNvSpPr txBox="1"/>
          <p:nvPr/>
        </p:nvSpPr>
        <p:spPr>
          <a:xfrm>
            <a:off x="5865632" y="5673373"/>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8" name="Straight Connector 17"/>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6893751" y="3067664"/>
            <a:ext cx="1693037"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40643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AU" dirty="0">
                <a:solidFill>
                  <a:srgbClr val="6F3570"/>
                </a:solidFill>
              </a:rPr>
              <a:t>Almost </a:t>
            </a:r>
            <a:r>
              <a:rPr lang="en-AU" dirty="0" smtClean="0">
                <a:solidFill>
                  <a:srgbClr val="6F3570"/>
                </a:solidFill>
              </a:rPr>
              <a:t>two-thirds </a:t>
            </a:r>
            <a:r>
              <a:rPr lang="en-AU" dirty="0">
                <a:solidFill>
                  <a:srgbClr val="6F3570"/>
                </a:solidFill>
              </a:rPr>
              <a:t>of </a:t>
            </a:r>
            <a:r>
              <a:rPr lang="en-AU" dirty="0" smtClean="0">
                <a:solidFill>
                  <a:srgbClr val="6F3570"/>
                </a:solidFill>
              </a:rPr>
              <a:t>patients </a:t>
            </a:r>
            <a:r>
              <a:rPr lang="en-AU" dirty="0">
                <a:solidFill>
                  <a:srgbClr val="6F3570"/>
                </a:solidFill>
              </a:rPr>
              <a:t>said health professionals ‘completely’ discussed their worries or fears with them – ranging across hospitals from 47% to 75%</a:t>
            </a:r>
          </a:p>
        </p:txBody>
      </p:sp>
      <p:sp>
        <p:nvSpPr>
          <p:cNvPr id="2" name="Slide Number Placeholder 1"/>
          <p:cNvSpPr>
            <a:spLocks noGrp="1"/>
          </p:cNvSpPr>
          <p:nvPr>
            <p:ph type="sldNum" sz="quarter" idx="10"/>
          </p:nvPr>
        </p:nvSpPr>
        <p:spPr/>
        <p:txBody>
          <a:bodyPr/>
          <a:lstStyle/>
          <a:p>
            <a:fld id="{1CE37B7D-D2E0-4F77-B3D1-CFEC5BBC1E5D}" type="slidenum">
              <a:rPr lang="en-AU" smtClean="0"/>
              <a:pPr/>
              <a:t>19</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13" name="Text Placeholder 12"/>
          <p:cNvSpPr>
            <a:spLocks noGrp="1"/>
          </p:cNvSpPr>
          <p:nvPr>
            <p:ph type="body" sz="quarter" idx="13"/>
          </p:nvPr>
        </p:nvSpPr>
        <p:spPr/>
        <p:txBody>
          <a:bodyPr/>
          <a:lstStyle/>
          <a:p>
            <a:r>
              <a:rPr lang="en-AU" dirty="0"/>
              <a:t>Did a health professional discuss your worries or fears with you</a:t>
            </a:r>
            <a:r>
              <a:rPr lang="en-AU" dirty="0" smtClean="0"/>
              <a:t>? [of patients who said they had worries or fears about their condition or treatment]</a:t>
            </a:r>
            <a:endParaRPr lang="en-AU" dirty="0"/>
          </a:p>
        </p:txBody>
      </p:sp>
      <p:sp>
        <p:nvSpPr>
          <p:cNvPr id="15" name="Text Placeholder 14"/>
          <p:cNvSpPr>
            <a:spLocks noGrp="1"/>
          </p:cNvSpPr>
          <p:nvPr>
            <p:ph type="body" sz="quarter" idx="14"/>
          </p:nvPr>
        </p:nvSpPr>
        <p:spPr/>
        <p:txBody>
          <a:bodyPr/>
          <a:lstStyle/>
          <a:p>
            <a:r>
              <a:rPr lang="en-AU" dirty="0"/>
              <a:t>Health professionals ‘completely’ discussed worries or fears</a:t>
            </a:r>
          </a:p>
        </p:txBody>
      </p:sp>
      <p:grpSp>
        <p:nvGrpSpPr>
          <p:cNvPr id="57" name="Group 56"/>
          <p:cNvGrpSpPr/>
          <p:nvPr/>
        </p:nvGrpSpPr>
        <p:grpSpPr>
          <a:xfrm>
            <a:off x="4343110" y="6006272"/>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The Tweed (47%)</a:t>
              </a:r>
            </a:p>
            <a:p>
              <a:pPr algn="r">
                <a:spcBef>
                  <a:spcPts val="200"/>
                </a:spcBef>
              </a:pPr>
              <a:r>
                <a:rPr lang="en-AU" sz="800" dirty="0">
                  <a:solidFill>
                    <a:schemeClr val="bg2">
                      <a:lumMod val="50000"/>
                    </a:schemeClr>
                  </a:solidFill>
                </a:rPr>
                <a:t>Royal North Shore (53%)</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(75%) Campbelltown</a:t>
              </a: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1030468142"/>
              </p:ext>
            </p:extLst>
          </p:nvPr>
        </p:nvGraphicFramePr>
        <p:xfrm>
          <a:off x="-19050" y="2233613"/>
          <a:ext cx="8586788" cy="1062037"/>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6970644" y="293126"/>
            <a:ext cx="2148231"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Assistance and responsiveness</a:t>
            </a:r>
            <a:endParaRPr lang="en-AU" sz="1100" dirty="0">
              <a:solidFill>
                <a:schemeClr val="bg1"/>
              </a:solidFill>
            </a:endParaRPr>
          </a:p>
        </p:txBody>
      </p:sp>
      <p:sp>
        <p:nvSpPr>
          <p:cNvPr id="19" name="TextBox 18"/>
          <p:cNvSpPr txBox="1"/>
          <p:nvPr/>
        </p:nvSpPr>
        <p:spPr>
          <a:xfrm>
            <a:off x="5820943" y="5750525"/>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20" name="TextBox 19"/>
          <p:cNvSpPr txBox="1"/>
          <p:nvPr/>
        </p:nvSpPr>
        <p:spPr>
          <a:xfrm>
            <a:off x="4747517" y="5746143"/>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8" name="Straight Connector 17"/>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5771535" y="3067664"/>
            <a:ext cx="2815253"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22" name="Chart 21"/>
          <p:cNvGraphicFramePr>
            <a:graphicFrameLocks/>
          </p:cNvGraphicFramePr>
          <p:nvPr>
            <p:extLst>
              <p:ext uri="{D42A27DB-BD31-4B8C-83A1-F6EECF244321}">
                <p14:modId xmlns:p14="http://schemas.microsoft.com/office/powerpoint/2010/main" val="3007204967"/>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887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CE37B7D-D2E0-4F77-B3D1-CFEC5BBC1E5D}" type="slidenum">
              <a:rPr lang="en-AU" smtClean="0"/>
              <a:pPr/>
              <a:t>2</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4" name="Content Placeholder 3"/>
          <p:cNvSpPr>
            <a:spLocks noGrp="1"/>
          </p:cNvSpPr>
          <p:nvPr>
            <p:ph sz="quarter" idx="4294967295"/>
          </p:nvPr>
        </p:nvSpPr>
        <p:spPr>
          <a:xfrm>
            <a:off x="541337" y="1871663"/>
            <a:ext cx="9610725" cy="4276725"/>
          </a:xfrm>
        </p:spPr>
        <p:txBody>
          <a:bodyPr anchor="b"/>
          <a:lstStyle/>
          <a:p>
            <a:r>
              <a:rPr lang="en-AU" sz="1200" b="1" dirty="0">
                <a:solidFill>
                  <a:srgbClr val="4D4D4F"/>
                </a:solidFill>
              </a:rPr>
              <a:t>BUREAU OF HEALTH INFORMATION</a:t>
            </a:r>
          </a:p>
          <a:p>
            <a:r>
              <a:rPr lang="en-AU" dirty="0">
                <a:solidFill>
                  <a:srgbClr val="4D4D4F"/>
                </a:solidFill>
              </a:rPr>
              <a:t>Level 11, 67 Albert Avenue</a:t>
            </a:r>
            <a:br>
              <a:rPr lang="en-AU" dirty="0">
                <a:solidFill>
                  <a:srgbClr val="4D4D4F"/>
                </a:solidFill>
              </a:rPr>
            </a:br>
            <a:r>
              <a:rPr lang="en-AU" dirty="0">
                <a:solidFill>
                  <a:srgbClr val="4D4D4F"/>
                </a:solidFill>
              </a:rPr>
              <a:t>Chatswood NSW 2067</a:t>
            </a:r>
            <a:br>
              <a:rPr lang="en-AU" dirty="0">
                <a:solidFill>
                  <a:srgbClr val="4D4D4F"/>
                </a:solidFill>
              </a:rPr>
            </a:br>
            <a:r>
              <a:rPr lang="en-AU" dirty="0">
                <a:solidFill>
                  <a:srgbClr val="4D4D4F"/>
                </a:solidFill>
              </a:rPr>
              <a:t>Australia</a:t>
            </a:r>
          </a:p>
          <a:p>
            <a:r>
              <a:rPr lang="en-AU" dirty="0">
                <a:solidFill>
                  <a:srgbClr val="4D4D4F"/>
                </a:solidFill>
              </a:rPr>
              <a:t>Telephone: +61 2 9464 4444</a:t>
            </a:r>
            <a:br>
              <a:rPr lang="en-AU" dirty="0">
                <a:solidFill>
                  <a:srgbClr val="4D4D4F"/>
                </a:solidFill>
              </a:rPr>
            </a:br>
            <a:r>
              <a:rPr lang="en-AU" dirty="0">
                <a:solidFill>
                  <a:srgbClr val="4D4D4F"/>
                </a:solidFill>
              </a:rPr>
              <a:t>Email: </a:t>
            </a:r>
            <a:r>
              <a:rPr lang="en-AU" dirty="0">
                <a:solidFill>
                  <a:srgbClr val="4D4D4F"/>
                </a:solidFill>
                <a:hlinkClick r:id="rId3"/>
              </a:rPr>
              <a:t>BHI-enq@health.nsw.gov.au</a:t>
            </a:r>
            <a:endParaRPr lang="en-AU" dirty="0">
              <a:solidFill>
                <a:srgbClr val="4D4D4F"/>
              </a:solidFill>
            </a:endParaRPr>
          </a:p>
          <a:p>
            <a:r>
              <a:rPr lang="en-AU" b="1" dirty="0">
                <a:solidFill>
                  <a:srgbClr val="4D4D4F"/>
                </a:solidFill>
              </a:rPr>
              <a:t>bhi.nsw.gov.au</a:t>
            </a:r>
          </a:p>
          <a:p>
            <a:r>
              <a:rPr lang="en-AU" dirty="0">
                <a:solidFill>
                  <a:srgbClr val="4C4B4A"/>
                </a:solidFill>
              </a:rPr>
              <a:t>© Copyright Bureau of Health Information 2018</a:t>
            </a:r>
          </a:p>
          <a:p>
            <a:r>
              <a:rPr lang="en-AU" dirty="0">
                <a:solidFill>
                  <a:srgbClr val="4C4B4A"/>
                </a:solidFill>
              </a:rPr>
              <a:t>This work is copyrighted. It may be reproduced in whole or in part for study or training purposes subject to the inclusion of an acknowledgement of the source. It may not be reproduced for commercial usage or sale. Reproduction for purposes other than those indicated above requires written permission from the Bureau of Health Information.</a:t>
            </a:r>
          </a:p>
          <a:p>
            <a:r>
              <a:rPr lang="en-AU" dirty="0">
                <a:solidFill>
                  <a:srgbClr val="4C4B4A"/>
                </a:solidFill>
              </a:rPr>
              <a:t>State Health Publication Number: (BHI) </a:t>
            </a:r>
            <a:r>
              <a:rPr lang="en-AU" dirty="0"/>
              <a:t>180032</a:t>
            </a:r>
            <a:endParaRPr lang="en-AU" dirty="0">
              <a:solidFill>
                <a:srgbClr val="4C4B4A"/>
              </a:solidFill>
            </a:endParaRPr>
          </a:p>
          <a:p>
            <a:r>
              <a:rPr lang="en-AU" dirty="0">
                <a:solidFill>
                  <a:srgbClr val="4C4B4A"/>
                </a:solidFill>
              </a:rPr>
              <a:t>Suggested citation:</a:t>
            </a:r>
            <a:br>
              <a:rPr lang="en-AU" dirty="0">
                <a:solidFill>
                  <a:srgbClr val="4C4B4A"/>
                </a:solidFill>
              </a:rPr>
            </a:br>
            <a:r>
              <a:rPr lang="en-AU" dirty="0">
                <a:solidFill>
                  <a:srgbClr val="4C4B4A"/>
                </a:solidFill>
              </a:rPr>
              <a:t>Bureau of Health Information. </a:t>
            </a:r>
            <a:r>
              <a:rPr lang="en-AU" i="1" dirty="0">
                <a:solidFill>
                  <a:srgbClr val="4C4B4A"/>
                </a:solidFill>
              </a:rPr>
              <a:t>Chartpack: How do outpatient cancer clinics perform?</a:t>
            </a:r>
            <a:r>
              <a:rPr lang="en-AU" dirty="0">
                <a:solidFill>
                  <a:srgbClr val="4C4B4A"/>
                </a:solidFill>
              </a:rPr>
              <a:t> Sydney (NSW</a:t>
            </a:r>
            <a:r>
              <a:rPr lang="en-AU" dirty="0" smtClean="0">
                <a:solidFill>
                  <a:srgbClr val="4C4B4A"/>
                </a:solidFill>
              </a:rPr>
              <a:t>): </a:t>
            </a:r>
            <a:r>
              <a:rPr lang="en-AU" dirty="0">
                <a:solidFill>
                  <a:srgbClr val="4C4B4A"/>
                </a:solidFill>
              </a:rPr>
              <a:t>BHI; 2018.</a:t>
            </a:r>
          </a:p>
          <a:p>
            <a:r>
              <a:rPr lang="en-AU" dirty="0">
                <a:solidFill>
                  <a:srgbClr val="4C4B4A"/>
                </a:solidFill>
              </a:rPr>
              <a:t>Published </a:t>
            </a:r>
            <a:r>
              <a:rPr lang="en-AU" dirty="0"/>
              <a:t>May </a:t>
            </a:r>
            <a:r>
              <a:rPr lang="en-AU" dirty="0">
                <a:solidFill>
                  <a:srgbClr val="4C4B4A"/>
                </a:solidFill>
              </a:rPr>
              <a:t>2018</a:t>
            </a:r>
          </a:p>
          <a:p>
            <a:r>
              <a:rPr lang="en-AU" dirty="0">
                <a:solidFill>
                  <a:srgbClr val="4C4B4A"/>
                </a:solidFill>
              </a:rPr>
              <a:t>Please note that there is the potential for minor revisions of data in this </a:t>
            </a:r>
            <a:r>
              <a:rPr lang="en-AU" dirty="0" err="1">
                <a:solidFill>
                  <a:srgbClr val="4C4B4A"/>
                </a:solidFill>
              </a:rPr>
              <a:t>c</a:t>
            </a:r>
            <a:r>
              <a:rPr lang="en-AU" dirty="0" err="1" smtClean="0">
                <a:solidFill>
                  <a:srgbClr val="4C4B4A"/>
                </a:solidFill>
              </a:rPr>
              <a:t>hartpack</a:t>
            </a:r>
            <a:r>
              <a:rPr lang="en-AU" dirty="0">
                <a:solidFill>
                  <a:srgbClr val="4C4B4A"/>
                </a:solidFill>
              </a:rPr>
              <a:t>.</a:t>
            </a:r>
            <a:br>
              <a:rPr lang="en-AU" dirty="0">
                <a:solidFill>
                  <a:srgbClr val="4C4B4A"/>
                </a:solidFill>
              </a:rPr>
            </a:br>
            <a:r>
              <a:rPr lang="en-AU" dirty="0">
                <a:solidFill>
                  <a:srgbClr val="4C4B4A"/>
                </a:solidFill>
              </a:rPr>
              <a:t>Please check the online version at </a:t>
            </a:r>
            <a:r>
              <a:rPr lang="en-AU" b="1" dirty="0">
                <a:solidFill>
                  <a:srgbClr val="4C4B4A"/>
                </a:solidFill>
              </a:rPr>
              <a:t>bhi.nsw.gov.au</a:t>
            </a:r>
            <a:r>
              <a:rPr lang="en-AU" dirty="0">
                <a:solidFill>
                  <a:srgbClr val="4C4B4A"/>
                </a:solidFill>
              </a:rPr>
              <a:t> for any amendments.</a:t>
            </a:r>
          </a:p>
          <a:p>
            <a:r>
              <a:rPr lang="en-AU" dirty="0">
                <a:solidFill>
                  <a:srgbClr val="4C4B4A"/>
                </a:solidFill>
              </a:rPr>
              <a:t>The conclusions in this report are those of BHI and no official endorsement by the NSW Minister for Health, the NSW Ministry of Health or any other NSW public health organisation is intended or should be inferred.</a:t>
            </a:r>
            <a:endParaRPr lang="en-AU" dirty="0"/>
          </a:p>
        </p:txBody>
      </p:sp>
    </p:spTree>
    <p:extLst>
      <p:ext uri="{BB962C8B-B14F-4D97-AF65-F5344CB8AC3E}">
        <p14:creationId xmlns:p14="http://schemas.microsoft.com/office/powerpoint/2010/main" val="290212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AU" dirty="0">
                <a:solidFill>
                  <a:srgbClr val="6F3570"/>
                </a:solidFill>
              </a:rPr>
              <a:t>Seven in 10 </a:t>
            </a:r>
            <a:r>
              <a:rPr lang="en-AU" dirty="0" smtClean="0">
                <a:solidFill>
                  <a:srgbClr val="6F3570"/>
                </a:solidFill>
              </a:rPr>
              <a:t>patients </a:t>
            </a:r>
            <a:r>
              <a:rPr lang="en-AU" dirty="0">
                <a:solidFill>
                  <a:srgbClr val="6F3570"/>
                </a:solidFill>
              </a:rPr>
              <a:t>said they ‘always’ saw health professionals wash their hands </a:t>
            </a:r>
            <a:br>
              <a:rPr lang="en-AU" dirty="0">
                <a:solidFill>
                  <a:srgbClr val="6F3570"/>
                </a:solidFill>
              </a:rPr>
            </a:br>
            <a:r>
              <a:rPr lang="en-AU" dirty="0">
                <a:solidFill>
                  <a:srgbClr val="6F3570"/>
                </a:solidFill>
              </a:rPr>
              <a:t>–</a:t>
            </a:r>
            <a:r>
              <a:rPr lang="en-AU" dirty="0"/>
              <a:t> </a:t>
            </a:r>
            <a:r>
              <a:rPr lang="en-AU" dirty="0">
                <a:solidFill>
                  <a:srgbClr val="6F3570"/>
                </a:solidFill>
              </a:rPr>
              <a:t>ranging across hospitals from 55% to 89%</a:t>
            </a:r>
          </a:p>
        </p:txBody>
      </p:sp>
      <p:sp>
        <p:nvSpPr>
          <p:cNvPr id="2" name="Slide Number Placeholder 1"/>
          <p:cNvSpPr>
            <a:spLocks noGrp="1"/>
          </p:cNvSpPr>
          <p:nvPr>
            <p:ph type="sldNum" sz="quarter" idx="10"/>
          </p:nvPr>
        </p:nvSpPr>
        <p:spPr/>
        <p:txBody>
          <a:bodyPr/>
          <a:lstStyle/>
          <a:p>
            <a:fld id="{1CE37B7D-D2E0-4F77-B3D1-CFEC5BBC1E5D}" type="slidenum">
              <a:rPr lang="en-AU" smtClean="0"/>
              <a:pPr/>
              <a:t>20</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13" name="Text Placeholder 12"/>
          <p:cNvSpPr>
            <a:spLocks noGrp="1"/>
          </p:cNvSpPr>
          <p:nvPr>
            <p:ph type="body" sz="quarter" idx="13"/>
          </p:nvPr>
        </p:nvSpPr>
        <p:spPr/>
        <p:txBody>
          <a:bodyPr/>
          <a:lstStyle/>
          <a:p>
            <a:r>
              <a:rPr lang="en-AU" dirty="0"/>
              <a:t>Did you see health professionals wash their hands, or use hand gel to clean their hands, before touching you?</a:t>
            </a:r>
          </a:p>
        </p:txBody>
      </p:sp>
      <p:sp>
        <p:nvSpPr>
          <p:cNvPr id="15" name="Text Placeholder 14"/>
          <p:cNvSpPr>
            <a:spLocks noGrp="1"/>
          </p:cNvSpPr>
          <p:nvPr>
            <p:ph type="body" sz="quarter" idx="14"/>
          </p:nvPr>
        </p:nvSpPr>
        <p:spPr/>
        <p:txBody>
          <a:bodyPr/>
          <a:lstStyle/>
          <a:p>
            <a:r>
              <a:rPr lang="en-AU" dirty="0"/>
              <a:t>‘Always’ saw health professionals wash their hands</a:t>
            </a:r>
          </a:p>
        </p:txBody>
      </p:sp>
      <p:grpSp>
        <p:nvGrpSpPr>
          <p:cNvPr id="57" name="Group 56"/>
          <p:cNvGrpSpPr/>
          <p:nvPr/>
        </p:nvGrpSpPr>
        <p:grpSpPr>
          <a:xfrm>
            <a:off x="4862718" y="5882206"/>
            <a:ext cx="2868444" cy="1224355"/>
            <a:chOff x="5927360" y="5697440"/>
            <a:chExt cx="2868444" cy="1224355"/>
          </a:xfrm>
        </p:grpSpPr>
        <p:sp>
          <p:nvSpPr>
            <p:cNvPr id="65" name="TextBox 64"/>
            <p:cNvSpPr txBox="1"/>
            <p:nvPr/>
          </p:nvSpPr>
          <p:spPr>
            <a:xfrm>
              <a:off x="5927360" y="5697440"/>
              <a:ext cx="1434222" cy="1224355"/>
            </a:xfrm>
            <a:prstGeom prst="rect">
              <a:avLst/>
            </a:prstGeom>
            <a:noFill/>
          </p:spPr>
          <p:txBody>
            <a:bodyPr wrap="none" lIns="72000" tIns="0" rIns="72000" bIns="0" rtlCol="0">
              <a:noAutofit/>
            </a:bodyPr>
            <a:lstStyle/>
            <a:p>
              <a:pPr algn="r"/>
              <a:r>
                <a:rPr lang="en-AU" sz="800" dirty="0">
                  <a:solidFill>
                    <a:schemeClr val="bg2">
                      <a:lumMod val="50000"/>
                    </a:schemeClr>
                  </a:solidFill>
                </a:rPr>
                <a:t>Royal North Shore (55%)</a:t>
              </a:r>
            </a:p>
            <a:p>
              <a:pPr algn="r"/>
              <a:r>
                <a:rPr lang="en-AU" sz="800" dirty="0">
                  <a:solidFill>
                    <a:schemeClr val="bg2">
                      <a:lumMod val="50000"/>
                    </a:schemeClr>
                  </a:solidFill>
                </a:rPr>
                <a:t>Bankstown–Lidcombe (62%)</a:t>
              </a:r>
            </a:p>
          </p:txBody>
        </p:sp>
        <p:sp>
          <p:nvSpPr>
            <p:cNvPr id="66" name="TextBox 65"/>
            <p:cNvSpPr txBox="1"/>
            <p:nvPr/>
          </p:nvSpPr>
          <p:spPr>
            <a:xfrm>
              <a:off x="7361582" y="5697440"/>
              <a:ext cx="1434222" cy="1224355"/>
            </a:xfrm>
            <a:prstGeom prst="rect">
              <a:avLst/>
            </a:prstGeom>
            <a:noFill/>
          </p:spPr>
          <p:txBody>
            <a:bodyPr wrap="none" lIns="72000" tIns="0" rIns="72000" bIns="0" rtlCol="0">
              <a:noAutofit/>
            </a:bodyPr>
            <a:lstStyle/>
            <a:p>
              <a:r>
                <a:rPr lang="en-AU" sz="800" dirty="0">
                  <a:solidFill>
                    <a:schemeClr val="bg2">
                      <a:lumMod val="50000"/>
                    </a:schemeClr>
                  </a:solidFill>
                </a:rPr>
                <a:t>(80%) Lismore</a:t>
              </a:r>
            </a:p>
            <a:p>
              <a:r>
                <a:rPr lang="en-AU" sz="800" dirty="0">
                  <a:solidFill>
                    <a:schemeClr val="bg2">
                      <a:lumMod val="50000"/>
                    </a:schemeClr>
                  </a:solidFill>
                </a:rPr>
                <a:t>(81%) Manning</a:t>
              </a:r>
            </a:p>
            <a:p>
              <a:r>
                <a:rPr lang="en-AU" sz="800" dirty="0">
                  <a:solidFill>
                    <a:schemeClr val="bg2">
                      <a:lumMod val="50000"/>
                    </a:schemeClr>
                  </a:solidFill>
                </a:rPr>
                <a:t>(81%) Port Macquarie</a:t>
              </a:r>
            </a:p>
            <a:p>
              <a:r>
                <a:rPr lang="en-AU" sz="800" dirty="0">
                  <a:solidFill>
                    <a:schemeClr val="bg2">
                      <a:lumMod val="50000"/>
                    </a:schemeClr>
                  </a:solidFill>
                </a:rPr>
                <a:t>(81%) Dubbo</a:t>
              </a:r>
            </a:p>
            <a:p>
              <a:r>
                <a:rPr lang="en-AU" sz="800" dirty="0">
                  <a:solidFill>
                    <a:schemeClr val="bg2">
                      <a:lumMod val="50000"/>
                    </a:schemeClr>
                  </a:solidFill>
                </a:rPr>
                <a:t>(82%) Orange Health Service</a:t>
              </a:r>
            </a:p>
            <a:p>
              <a:r>
                <a:rPr lang="en-AU" sz="800" dirty="0">
                  <a:solidFill>
                    <a:schemeClr val="bg2">
                      <a:lumMod val="50000"/>
                    </a:schemeClr>
                  </a:solidFill>
                </a:rPr>
                <a:t>(82%) Wyong</a:t>
              </a:r>
            </a:p>
            <a:p>
              <a:r>
                <a:rPr lang="en-AU" sz="800" dirty="0">
                  <a:solidFill>
                    <a:schemeClr val="bg2">
                      <a:lumMod val="50000"/>
                    </a:schemeClr>
                  </a:solidFill>
                </a:rPr>
                <a:t>(89%) Grafton</a:t>
              </a: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1757451808"/>
              </p:ext>
            </p:extLst>
          </p:nvPr>
        </p:nvGraphicFramePr>
        <p:xfrm>
          <a:off x="-19050" y="2233613"/>
          <a:ext cx="8586788" cy="1062037"/>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7613649" y="293126"/>
            <a:ext cx="1498600"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Safety and hygiene</a:t>
            </a:r>
            <a:endParaRPr lang="en-AU" sz="1100" dirty="0">
              <a:solidFill>
                <a:schemeClr val="bg1"/>
              </a:solidFill>
            </a:endParaRPr>
          </a:p>
        </p:txBody>
      </p:sp>
      <p:sp>
        <p:nvSpPr>
          <p:cNvPr id="18" name="TextBox 17"/>
          <p:cNvSpPr txBox="1"/>
          <p:nvPr/>
        </p:nvSpPr>
        <p:spPr>
          <a:xfrm>
            <a:off x="6337777" y="5647469"/>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19" name="TextBox 18"/>
          <p:cNvSpPr txBox="1"/>
          <p:nvPr/>
        </p:nvSpPr>
        <p:spPr>
          <a:xfrm>
            <a:off x="5264351" y="5643087"/>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20" name="Straight Connector 19"/>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6274051" y="3067664"/>
            <a:ext cx="2312737"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22" name="Chart 21"/>
          <p:cNvGraphicFramePr>
            <a:graphicFrameLocks/>
          </p:cNvGraphicFramePr>
          <p:nvPr>
            <p:extLst>
              <p:ext uri="{D42A27DB-BD31-4B8C-83A1-F6EECF244321}">
                <p14:modId xmlns:p14="http://schemas.microsoft.com/office/powerpoint/2010/main" val="3057206198"/>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457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1650485391"/>
              </p:ext>
            </p:extLst>
          </p:nvPr>
        </p:nvGraphicFramePr>
        <p:xfrm>
          <a:off x="-2241" y="3771900"/>
          <a:ext cx="10696295"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1"/>
          <p:cNvSpPr>
            <a:spLocks noGrp="1"/>
          </p:cNvSpPr>
          <p:nvPr>
            <p:ph type="title"/>
          </p:nvPr>
        </p:nvSpPr>
        <p:spPr/>
        <p:txBody>
          <a:bodyPr/>
          <a:lstStyle/>
          <a:p>
            <a:r>
              <a:rPr lang="en-AU" dirty="0">
                <a:solidFill>
                  <a:srgbClr val="6F3570"/>
                </a:solidFill>
              </a:rPr>
              <a:t>Almost all patients said they were ‘always’ treated with respect and dignity </a:t>
            </a:r>
            <a:br>
              <a:rPr lang="en-AU" dirty="0">
                <a:solidFill>
                  <a:srgbClr val="6F3570"/>
                </a:solidFill>
              </a:rPr>
            </a:br>
            <a:r>
              <a:rPr lang="en-AU" dirty="0">
                <a:solidFill>
                  <a:srgbClr val="6F3570"/>
                </a:solidFill>
              </a:rPr>
              <a:t>–</a:t>
            </a:r>
            <a:r>
              <a:rPr lang="en-AU" dirty="0"/>
              <a:t> </a:t>
            </a:r>
            <a:r>
              <a:rPr lang="en-AU" dirty="0">
                <a:solidFill>
                  <a:srgbClr val="6F3570"/>
                </a:solidFill>
              </a:rPr>
              <a:t>ranging across hospitals from 93% to 100%</a:t>
            </a:r>
          </a:p>
        </p:txBody>
      </p:sp>
      <p:sp>
        <p:nvSpPr>
          <p:cNvPr id="2" name="Slide Number Placeholder 1"/>
          <p:cNvSpPr>
            <a:spLocks noGrp="1"/>
          </p:cNvSpPr>
          <p:nvPr>
            <p:ph type="sldNum" sz="quarter" idx="10"/>
          </p:nvPr>
        </p:nvSpPr>
        <p:spPr/>
        <p:txBody>
          <a:bodyPr/>
          <a:lstStyle/>
          <a:p>
            <a:fld id="{1CE37B7D-D2E0-4F77-B3D1-CFEC5BBC1E5D}" type="slidenum">
              <a:rPr lang="en-AU" smtClean="0"/>
              <a:pPr/>
              <a:t>21</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13" name="Text Placeholder 12"/>
          <p:cNvSpPr>
            <a:spLocks noGrp="1"/>
          </p:cNvSpPr>
          <p:nvPr>
            <p:ph type="body" sz="quarter" idx="13"/>
          </p:nvPr>
        </p:nvSpPr>
        <p:spPr/>
        <p:txBody>
          <a:bodyPr/>
          <a:lstStyle/>
          <a:p>
            <a:r>
              <a:rPr lang="en-AU" dirty="0"/>
              <a:t>Were you treated with respect and dignity while you were at the clinic?</a:t>
            </a:r>
          </a:p>
        </p:txBody>
      </p:sp>
      <p:sp>
        <p:nvSpPr>
          <p:cNvPr id="15" name="Text Placeholder 14"/>
          <p:cNvSpPr>
            <a:spLocks noGrp="1"/>
          </p:cNvSpPr>
          <p:nvPr>
            <p:ph type="body" sz="quarter" idx="14"/>
          </p:nvPr>
        </p:nvSpPr>
        <p:spPr/>
        <p:txBody>
          <a:bodyPr/>
          <a:lstStyle/>
          <a:p>
            <a:r>
              <a:rPr lang="en-AU" dirty="0"/>
              <a:t>‘Always’ treated with respect and dignity</a:t>
            </a:r>
          </a:p>
        </p:txBody>
      </p:sp>
      <p:grpSp>
        <p:nvGrpSpPr>
          <p:cNvPr id="57" name="Group 56"/>
          <p:cNvGrpSpPr/>
          <p:nvPr/>
        </p:nvGrpSpPr>
        <p:grpSpPr>
          <a:xfrm>
            <a:off x="6855530" y="6116169"/>
            <a:ext cx="2868444" cy="474125"/>
            <a:chOff x="5927360" y="5697440"/>
            <a:chExt cx="2868444" cy="474125"/>
          </a:xfrm>
        </p:grpSpPr>
        <p:sp>
          <p:nvSpPr>
            <p:cNvPr id="65" name="TextBox 64"/>
            <p:cNvSpPr txBox="1"/>
            <p:nvPr/>
          </p:nvSpPr>
          <p:spPr>
            <a:xfrm>
              <a:off x="5927360" y="5697440"/>
              <a:ext cx="1434222" cy="271379"/>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Concord (93%)</a:t>
              </a:r>
            </a:p>
          </p:txBody>
        </p:sp>
        <p:sp>
          <p:nvSpPr>
            <p:cNvPr id="66" name="TextBox 65"/>
            <p:cNvSpPr txBox="1"/>
            <p:nvPr/>
          </p:nvSpPr>
          <p:spPr>
            <a:xfrm>
              <a:off x="7361582" y="5697441"/>
              <a:ext cx="1434222" cy="474124"/>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(100%) Bourke </a:t>
              </a:r>
              <a:r>
                <a:rPr lang="en-AU" sz="800" dirty="0" smtClean="0">
                  <a:solidFill>
                    <a:schemeClr val="bg2">
                      <a:lumMod val="50000"/>
                    </a:schemeClr>
                  </a:solidFill>
                </a:rPr>
                <a:t>Street Health Service</a:t>
              </a:r>
              <a:endParaRPr lang="en-AU" sz="800" dirty="0">
                <a:solidFill>
                  <a:schemeClr val="bg2">
                    <a:lumMod val="50000"/>
                  </a:schemeClr>
                </a:solidFill>
              </a:endParaRPr>
            </a:p>
          </p:txBody>
        </p:sp>
      </p:grpSp>
      <p:graphicFrame>
        <p:nvGraphicFramePr>
          <p:cNvPr id="14" name="Chart Placeholder 13"/>
          <p:cNvGraphicFramePr>
            <a:graphicFrameLocks noGrp="1"/>
          </p:cNvGraphicFramePr>
          <p:nvPr>
            <p:ph type="chart" sz="quarter" idx="15"/>
            <p:extLst>
              <p:ext uri="{D42A27DB-BD31-4B8C-83A1-F6EECF244321}">
                <p14:modId xmlns:p14="http://schemas.microsoft.com/office/powerpoint/2010/main" val="2472189796"/>
              </p:ext>
            </p:extLst>
          </p:nvPr>
        </p:nvGraphicFramePr>
        <p:xfrm>
          <a:off x="-19050" y="2239963"/>
          <a:ext cx="8586788" cy="1062037"/>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7620275" y="293126"/>
            <a:ext cx="1498600"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Respect and dignity</a:t>
            </a:r>
            <a:endParaRPr lang="en-AU" sz="1100" dirty="0">
              <a:solidFill>
                <a:schemeClr val="bg1"/>
              </a:solidFill>
            </a:endParaRPr>
          </a:p>
        </p:txBody>
      </p:sp>
      <p:cxnSp>
        <p:nvCxnSpPr>
          <p:cNvPr id="17" name="Straight Connector 16"/>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8289752" y="3067664"/>
            <a:ext cx="297036"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p:cNvSpPr txBox="1"/>
          <p:nvPr/>
        </p:nvSpPr>
        <p:spPr>
          <a:xfrm>
            <a:off x="8355108" y="5883124"/>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20" name="TextBox 19"/>
          <p:cNvSpPr txBox="1"/>
          <p:nvPr/>
        </p:nvSpPr>
        <p:spPr>
          <a:xfrm>
            <a:off x="7281682" y="5878742"/>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spTree>
    <p:extLst>
      <p:ext uri="{BB962C8B-B14F-4D97-AF65-F5344CB8AC3E}">
        <p14:creationId xmlns:p14="http://schemas.microsoft.com/office/powerpoint/2010/main" val="239223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2854892590"/>
              </p:ext>
            </p:extLst>
          </p:nvPr>
        </p:nvGraphicFramePr>
        <p:xfrm>
          <a:off x="-2241" y="3781425"/>
          <a:ext cx="10696295"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8"/>
          <p:cNvSpPr>
            <a:spLocks noGrp="1"/>
          </p:cNvSpPr>
          <p:nvPr>
            <p:ph type="title"/>
          </p:nvPr>
        </p:nvSpPr>
        <p:spPr/>
        <p:txBody>
          <a:bodyPr/>
          <a:lstStyle/>
          <a:p>
            <a:r>
              <a:rPr lang="en-AU"/>
              <a:t>Almost nine in 10 patients ‘definitely’ had confidence and trust in health</a:t>
            </a:r>
            <a:br>
              <a:rPr lang="en-AU"/>
            </a:br>
            <a:r>
              <a:rPr lang="en-AU"/>
              <a:t>professionals – ranging across hospitals from 77% to 96%</a:t>
            </a:r>
            <a:endParaRPr lang="en-AU" dirty="0"/>
          </a:p>
        </p:txBody>
      </p:sp>
      <p:sp>
        <p:nvSpPr>
          <p:cNvPr id="2" name="Slide Number Placeholder 1"/>
          <p:cNvSpPr>
            <a:spLocks noGrp="1"/>
          </p:cNvSpPr>
          <p:nvPr>
            <p:ph type="sldNum" sz="quarter" idx="10"/>
          </p:nvPr>
        </p:nvSpPr>
        <p:spPr/>
        <p:txBody>
          <a:bodyPr/>
          <a:lstStyle/>
          <a:p>
            <a:fld id="{1CE37B7D-D2E0-4F77-B3D1-CFEC5BBC1E5D}" type="slidenum">
              <a:rPr lang="en-AU" smtClean="0"/>
              <a:pPr/>
              <a:t>22</a:t>
            </a:fld>
            <a:endParaRPr lang="en-AU" dirty="0"/>
          </a:p>
        </p:txBody>
      </p:sp>
      <p:sp>
        <p:nvSpPr>
          <p:cNvPr id="3" name="Footer Placeholder 2"/>
          <p:cNvSpPr>
            <a:spLocks noGrp="1"/>
          </p:cNvSpPr>
          <p:nvPr>
            <p:ph type="ftr" sz="quarter" idx="11"/>
          </p:nvPr>
        </p:nvSpPr>
        <p:spPr/>
        <p:txBody>
          <a:bodyPr/>
          <a:lstStyle/>
          <a:p>
            <a:r>
              <a:rPr lang="en-AU"/>
              <a:t>How do outpatient cancer clinics perform?</a:t>
            </a:r>
            <a:endParaRPr lang="en-AU" dirty="0"/>
          </a:p>
        </p:txBody>
      </p:sp>
      <p:sp>
        <p:nvSpPr>
          <p:cNvPr id="30" name="Text Placeholder 29"/>
          <p:cNvSpPr>
            <a:spLocks noGrp="1"/>
          </p:cNvSpPr>
          <p:nvPr>
            <p:ph type="body" sz="quarter" idx="13"/>
          </p:nvPr>
        </p:nvSpPr>
        <p:spPr/>
        <p:txBody>
          <a:bodyPr/>
          <a:lstStyle/>
          <a:p>
            <a:r>
              <a:rPr lang="en-AU"/>
              <a:t>Did you have confidence and trust in the health professionals?</a:t>
            </a:r>
            <a:endParaRPr lang="en-AU" dirty="0"/>
          </a:p>
        </p:txBody>
      </p:sp>
      <p:sp>
        <p:nvSpPr>
          <p:cNvPr id="31" name="Text Placeholder 30"/>
          <p:cNvSpPr>
            <a:spLocks noGrp="1"/>
          </p:cNvSpPr>
          <p:nvPr>
            <p:ph type="body" sz="quarter" idx="14"/>
          </p:nvPr>
        </p:nvSpPr>
        <p:spPr/>
        <p:txBody>
          <a:bodyPr/>
          <a:lstStyle/>
          <a:p>
            <a:r>
              <a:rPr lang="en-AU" dirty="0"/>
              <a:t>‘Definitely’ had </a:t>
            </a:r>
            <a:r>
              <a:rPr lang="en-AU" dirty="0" smtClean="0"/>
              <a:t>confidence and trust in </a:t>
            </a:r>
            <a:r>
              <a:rPr lang="en-AU" dirty="0"/>
              <a:t>health professionals</a:t>
            </a:r>
          </a:p>
        </p:txBody>
      </p:sp>
      <p:graphicFrame>
        <p:nvGraphicFramePr>
          <p:cNvPr id="48" name="Chart Placeholder 47"/>
          <p:cNvGraphicFramePr>
            <a:graphicFrameLocks noGrp="1"/>
          </p:cNvGraphicFramePr>
          <p:nvPr>
            <p:ph type="chart" sz="quarter" idx="15"/>
            <p:extLst>
              <p:ext uri="{D42A27DB-BD31-4B8C-83A1-F6EECF244321}">
                <p14:modId xmlns:p14="http://schemas.microsoft.com/office/powerpoint/2010/main" val="3950909322"/>
              </p:ext>
            </p:extLst>
          </p:nvPr>
        </p:nvGraphicFramePr>
        <p:xfrm>
          <a:off x="-6350" y="2233613"/>
          <a:ext cx="8586788" cy="1062037"/>
        </p:xfrm>
        <a:graphic>
          <a:graphicData uri="http://schemas.openxmlformats.org/drawingml/2006/chart">
            <c:chart xmlns:c="http://schemas.openxmlformats.org/drawingml/2006/chart" xmlns:r="http://schemas.openxmlformats.org/officeDocument/2006/relationships" r:id="rId4"/>
          </a:graphicData>
        </a:graphic>
      </p:graphicFrame>
      <p:grpSp>
        <p:nvGrpSpPr>
          <p:cNvPr id="40" name="Group 39"/>
          <p:cNvGrpSpPr/>
          <p:nvPr/>
        </p:nvGrpSpPr>
        <p:grpSpPr>
          <a:xfrm>
            <a:off x="6140012" y="6007453"/>
            <a:ext cx="2868444" cy="1224355"/>
            <a:chOff x="5927360" y="5697440"/>
            <a:chExt cx="2868444" cy="1224355"/>
          </a:xfrm>
        </p:grpSpPr>
        <p:sp>
          <p:nvSpPr>
            <p:cNvPr id="41" name="TextBox 40"/>
            <p:cNvSpPr txBox="1"/>
            <p:nvPr/>
          </p:nvSpPr>
          <p:spPr>
            <a:xfrm>
              <a:off x="5927360" y="5697440"/>
              <a:ext cx="1434222" cy="1224355"/>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John Hunter (77%)</a:t>
              </a:r>
            </a:p>
            <a:p>
              <a:pPr algn="r">
                <a:spcBef>
                  <a:spcPts val="200"/>
                </a:spcBef>
              </a:pPr>
              <a:r>
                <a:rPr lang="en-AU" sz="800" dirty="0">
                  <a:solidFill>
                    <a:schemeClr val="bg2">
                      <a:lumMod val="50000"/>
                    </a:schemeClr>
                  </a:solidFill>
                </a:rPr>
                <a:t>Westmead (81%)</a:t>
              </a:r>
            </a:p>
            <a:p>
              <a:pPr algn="r">
                <a:spcBef>
                  <a:spcPts val="200"/>
                </a:spcBef>
              </a:pPr>
              <a:r>
                <a:rPr lang="en-AU" sz="800" dirty="0">
                  <a:solidFill>
                    <a:schemeClr val="bg2">
                      <a:lumMod val="50000"/>
                    </a:schemeClr>
                  </a:solidFill>
                </a:rPr>
                <a:t>Bankstown–Lidcombe (82%)</a:t>
              </a:r>
            </a:p>
          </p:txBody>
        </p:sp>
        <p:sp>
          <p:nvSpPr>
            <p:cNvPr id="42" name="TextBox 41"/>
            <p:cNvSpPr txBox="1"/>
            <p:nvPr/>
          </p:nvSpPr>
          <p:spPr>
            <a:xfrm>
              <a:off x="7361582" y="5697440"/>
              <a:ext cx="1434222" cy="1224355"/>
            </a:xfrm>
            <a:prstGeom prst="rect">
              <a:avLst/>
            </a:prstGeom>
            <a:noFill/>
          </p:spPr>
          <p:txBody>
            <a:bodyPr wrap="none" lIns="72000" tIns="0" rIns="72000" bIns="0" rtlCol="0">
              <a:noAutofit/>
            </a:bodyPr>
            <a:lstStyle/>
            <a:p>
              <a:pPr>
                <a:spcBef>
                  <a:spcPts val="200"/>
                </a:spcBef>
              </a:pPr>
              <a:r>
                <a:rPr lang="en-AU" sz="800" dirty="0">
                  <a:solidFill>
                    <a:schemeClr val="bg2">
                      <a:lumMod val="50000"/>
                    </a:schemeClr>
                  </a:solidFill>
                </a:rPr>
                <a:t>(92%) Port Macquarie</a:t>
              </a:r>
            </a:p>
            <a:p>
              <a:pPr>
                <a:spcBef>
                  <a:spcPts val="200"/>
                </a:spcBef>
              </a:pPr>
              <a:r>
                <a:rPr lang="en-AU" sz="800" dirty="0">
                  <a:solidFill>
                    <a:schemeClr val="bg2">
                      <a:lumMod val="50000"/>
                    </a:schemeClr>
                  </a:solidFill>
                </a:rPr>
                <a:t>(93%) Orange Health Service</a:t>
              </a:r>
            </a:p>
            <a:p>
              <a:pPr>
                <a:spcBef>
                  <a:spcPts val="200"/>
                </a:spcBef>
              </a:pPr>
              <a:r>
                <a:rPr lang="en-AU" sz="800" dirty="0">
                  <a:solidFill>
                    <a:schemeClr val="bg2">
                      <a:lumMod val="50000"/>
                    </a:schemeClr>
                  </a:solidFill>
                </a:rPr>
                <a:t>(93%) Campbelltown</a:t>
              </a:r>
            </a:p>
          </p:txBody>
        </p:sp>
      </p:grpSp>
      <p:sp>
        <p:nvSpPr>
          <p:cNvPr id="13" name="TextBox 12"/>
          <p:cNvSpPr txBox="1"/>
          <p:nvPr/>
        </p:nvSpPr>
        <p:spPr>
          <a:xfrm>
            <a:off x="7620275" y="293126"/>
            <a:ext cx="1498600"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Trust and confidence</a:t>
            </a:r>
            <a:endParaRPr lang="en-AU" sz="1100" dirty="0">
              <a:solidFill>
                <a:schemeClr val="bg1"/>
              </a:solidFill>
            </a:endParaRPr>
          </a:p>
        </p:txBody>
      </p:sp>
      <p:sp>
        <p:nvSpPr>
          <p:cNvPr id="15" name="TextBox 14"/>
          <p:cNvSpPr txBox="1"/>
          <p:nvPr/>
        </p:nvSpPr>
        <p:spPr>
          <a:xfrm>
            <a:off x="7629244" y="5760573"/>
            <a:ext cx="957544" cy="182880"/>
          </a:xfrm>
          <a:prstGeom prst="rect">
            <a:avLst/>
          </a:prstGeom>
          <a:solidFill>
            <a:srgbClr val="66AA44"/>
          </a:solidFill>
        </p:spPr>
        <p:txBody>
          <a:bodyPr wrap="square" rtlCol="0">
            <a:spAutoFit/>
          </a:bodyPr>
          <a:lstStyle/>
          <a:p>
            <a:r>
              <a:rPr lang="en-US" sz="700" dirty="0">
                <a:solidFill>
                  <a:schemeClr val="bg1"/>
                </a:solidFill>
              </a:rPr>
              <a:t>Significantly higher </a:t>
            </a:r>
            <a:endParaRPr lang="en-AU" sz="700" dirty="0">
              <a:solidFill>
                <a:schemeClr val="bg1"/>
              </a:solidFill>
            </a:endParaRPr>
          </a:p>
        </p:txBody>
      </p:sp>
      <p:sp>
        <p:nvSpPr>
          <p:cNvPr id="16" name="TextBox 15"/>
          <p:cNvSpPr txBox="1"/>
          <p:nvPr/>
        </p:nvSpPr>
        <p:spPr>
          <a:xfrm>
            <a:off x="6555818" y="5756191"/>
            <a:ext cx="957544" cy="182880"/>
          </a:xfrm>
          <a:prstGeom prst="rect">
            <a:avLst/>
          </a:prstGeom>
          <a:solidFill>
            <a:srgbClr val="FF0000"/>
          </a:solidFill>
        </p:spPr>
        <p:txBody>
          <a:bodyPr wrap="square" rtlCol="0">
            <a:spAutoFit/>
          </a:bodyPr>
          <a:lstStyle/>
          <a:p>
            <a:pPr algn="r"/>
            <a:r>
              <a:rPr lang="en-US" sz="700" dirty="0">
                <a:solidFill>
                  <a:schemeClr val="bg1"/>
                </a:solidFill>
              </a:rPr>
              <a:t>Significantly lower</a:t>
            </a:r>
            <a:endParaRPr lang="en-AU" sz="700" dirty="0">
              <a:solidFill>
                <a:schemeClr val="bg1"/>
              </a:solidFill>
            </a:endParaRPr>
          </a:p>
        </p:txBody>
      </p:sp>
      <p:cxnSp>
        <p:nvCxnSpPr>
          <p:cNvPr id="17" name="Straight Connector 16"/>
          <p:cNvCxnSpPr/>
          <p:nvPr/>
        </p:nvCxnSpPr>
        <p:spPr>
          <a:xfrm>
            <a:off x="539751" y="30676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7574234" y="3067664"/>
            <a:ext cx="1012554"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324465"/>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4928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804399" y="2415396"/>
            <a:ext cx="346076" cy="6903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46" name="Chart 45"/>
          <p:cNvGraphicFramePr>
            <a:graphicFrameLocks/>
          </p:cNvGraphicFramePr>
          <p:nvPr>
            <p:extLst>
              <p:ext uri="{D42A27DB-BD31-4B8C-83A1-F6EECF244321}">
                <p14:modId xmlns:p14="http://schemas.microsoft.com/office/powerpoint/2010/main" val="2636976030"/>
              </p:ext>
            </p:extLst>
          </p:nvPr>
        </p:nvGraphicFramePr>
        <p:xfrm>
          <a:off x="2974259" y="3779837"/>
          <a:ext cx="8931413" cy="292417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8"/>
          <p:cNvSpPr>
            <a:spLocks noGrp="1"/>
          </p:cNvSpPr>
          <p:nvPr>
            <p:ph type="title"/>
          </p:nvPr>
        </p:nvSpPr>
        <p:spPr/>
        <p:txBody>
          <a:bodyPr/>
          <a:lstStyle/>
          <a:p>
            <a:r>
              <a:rPr lang="en-US" dirty="0" smtClean="0">
                <a:solidFill>
                  <a:srgbClr val="6F3570"/>
                </a:solidFill>
              </a:rPr>
              <a:t>More than one </a:t>
            </a:r>
            <a:r>
              <a:rPr lang="en-US" dirty="0">
                <a:solidFill>
                  <a:srgbClr val="6F3570"/>
                </a:solidFill>
              </a:rPr>
              <a:t>in 10 patients said they experienced a complication </a:t>
            </a:r>
            <a:br>
              <a:rPr lang="en-US" dirty="0">
                <a:solidFill>
                  <a:srgbClr val="6F3570"/>
                </a:solidFill>
              </a:rPr>
            </a:br>
            <a:r>
              <a:rPr lang="en-AU" dirty="0">
                <a:solidFill>
                  <a:srgbClr val="6F3570"/>
                </a:solidFill>
              </a:rPr>
              <a:t>–</a:t>
            </a:r>
            <a:r>
              <a:rPr lang="en-US" dirty="0">
                <a:solidFill>
                  <a:srgbClr val="6F3570"/>
                </a:solidFill>
              </a:rPr>
              <a:t> </a:t>
            </a:r>
            <a:r>
              <a:rPr lang="en-AU" dirty="0">
                <a:solidFill>
                  <a:srgbClr val="6F3570"/>
                </a:solidFill>
              </a:rPr>
              <a:t>ranging across hospitals from 4% to 22%</a:t>
            </a:r>
          </a:p>
        </p:txBody>
      </p:sp>
      <p:sp>
        <p:nvSpPr>
          <p:cNvPr id="3" name="Slide Number Placeholder 2"/>
          <p:cNvSpPr>
            <a:spLocks noGrp="1"/>
          </p:cNvSpPr>
          <p:nvPr>
            <p:ph type="sldNum" sz="quarter" idx="10"/>
          </p:nvPr>
        </p:nvSpPr>
        <p:spPr/>
        <p:txBody>
          <a:bodyPr/>
          <a:lstStyle/>
          <a:p>
            <a:fld id="{1CE37B7D-D2E0-4F77-B3D1-CFEC5BBC1E5D}" type="slidenum">
              <a:rPr lang="en-AU" smtClean="0"/>
              <a:pPr/>
              <a:t>23</a:t>
            </a:fld>
            <a:endParaRPr lang="en-AU" dirty="0"/>
          </a:p>
        </p:txBody>
      </p:sp>
      <p:sp>
        <p:nvSpPr>
          <p:cNvPr id="4" name="Footer Placeholder 3"/>
          <p:cNvSpPr>
            <a:spLocks noGrp="1"/>
          </p:cNvSpPr>
          <p:nvPr>
            <p:ph type="ftr" sz="quarter" idx="11"/>
          </p:nvPr>
        </p:nvSpPr>
        <p:spPr/>
        <p:txBody>
          <a:bodyPr/>
          <a:lstStyle/>
          <a:p>
            <a:r>
              <a:rPr lang="en-AU"/>
              <a:t>How do outpatient cancer clinics perform?</a:t>
            </a:r>
            <a:endParaRPr lang="en-AU" dirty="0"/>
          </a:p>
        </p:txBody>
      </p:sp>
      <p:graphicFrame>
        <p:nvGraphicFramePr>
          <p:cNvPr id="47" name="Chart Placeholder 35"/>
          <p:cNvGraphicFramePr>
            <a:graphicFrameLocks noGrp="1"/>
          </p:cNvGraphicFramePr>
          <p:nvPr>
            <p:ph type="chart" sz="quarter" idx="16"/>
            <p:extLst>
              <p:ext uri="{D42A27DB-BD31-4B8C-83A1-F6EECF244321}">
                <p14:modId xmlns:p14="http://schemas.microsoft.com/office/powerpoint/2010/main" val="541159026"/>
              </p:ext>
            </p:extLst>
          </p:nvPr>
        </p:nvGraphicFramePr>
        <p:xfrm>
          <a:off x="2971800" y="2257425"/>
          <a:ext cx="7173913" cy="107632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 Placeholder 1"/>
          <p:cNvSpPr>
            <a:spLocks noGrp="1"/>
          </p:cNvSpPr>
          <p:nvPr>
            <p:ph type="body" sz="quarter" idx="13"/>
          </p:nvPr>
        </p:nvSpPr>
        <p:spPr/>
        <p:txBody>
          <a:bodyPr/>
          <a:lstStyle/>
          <a:p>
            <a:r>
              <a:rPr lang="en-AU" dirty="0"/>
              <a:t>During your visit or soon afterwards, did you experience any of the following complications or problems? (other than common side effects from treatment)</a:t>
            </a:r>
          </a:p>
        </p:txBody>
      </p:sp>
      <p:sp>
        <p:nvSpPr>
          <p:cNvPr id="5" name="Text Placeholder 4"/>
          <p:cNvSpPr>
            <a:spLocks noGrp="1"/>
          </p:cNvSpPr>
          <p:nvPr>
            <p:ph type="body" sz="quarter" idx="17"/>
          </p:nvPr>
        </p:nvSpPr>
        <p:spPr/>
        <p:txBody>
          <a:bodyPr/>
          <a:lstStyle/>
          <a:p>
            <a:r>
              <a:rPr lang="en-AU" dirty="0"/>
              <a:t>Experienced complications</a:t>
            </a:r>
          </a:p>
        </p:txBody>
      </p:sp>
      <p:sp>
        <p:nvSpPr>
          <p:cNvPr id="49" name="TextBox 48"/>
          <p:cNvSpPr txBox="1"/>
          <p:nvPr/>
        </p:nvSpPr>
        <p:spPr>
          <a:xfrm>
            <a:off x="3428725" y="5811079"/>
            <a:ext cx="894471" cy="378352"/>
          </a:xfrm>
          <a:prstGeom prst="rect">
            <a:avLst/>
          </a:prstGeom>
          <a:noFill/>
        </p:spPr>
        <p:txBody>
          <a:bodyPr wrap="none" lIns="72000" tIns="0" rIns="72000" bIns="0" rtlCol="0">
            <a:noAutofit/>
          </a:bodyPr>
          <a:lstStyle/>
          <a:p>
            <a:pPr algn="r">
              <a:spcBef>
                <a:spcPts val="200"/>
              </a:spcBef>
            </a:pPr>
            <a:r>
              <a:rPr lang="en-AU" sz="800" dirty="0">
                <a:solidFill>
                  <a:schemeClr val="bg2">
                    <a:lumMod val="50000"/>
                  </a:schemeClr>
                </a:solidFill>
              </a:rPr>
              <a:t>Dubbo (6%)</a:t>
            </a:r>
          </a:p>
          <a:p>
            <a:pPr algn="r">
              <a:spcBef>
                <a:spcPts val="200"/>
              </a:spcBef>
            </a:pPr>
            <a:r>
              <a:rPr lang="en-AU" sz="800" dirty="0">
                <a:solidFill>
                  <a:schemeClr val="bg2">
                    <a:lumMod val="50000"/>
                  </a:schemeClr>
                </a:solidFill>
              </a:rPr>
              <a:t>Shoalhaven (8%)</a:t>
            </a:r>
          </a:p>
        </p:txBody>
      </p:sp>
      <p:sp>
        <p:nvSpPr>
          <p:cNvPr id="14" name="TextBox 13"/>
          <p:cNvSpPr txBox="1"/>
          <p:nvPr/>
        </p:nvSpPr>
        <p:spPr>
          <a:xfrm>
            <a:off x="7275443" y="293126"/>
            <a:ext cx="1843431" cy="261610"/>
          </a:xfrm>
          <a:prstGeom prst="rect">
            <a:avLst/>
          </a:prstGeom>
          <a:solidFill>
            <a:srgbClr val="6F3570"/>
          </a:solidFill>
          <a:ln w="9525">
            <a:solidFill>
              <a:srgbClr val="6F3570"/>
            </a:solidFill>
          </a:ln>
        </p:spPr>
        <p:txBody>
          <a:bodyPr wrap="square" rtlCol="0">
            <a:spAutoFit/>
          </a:bodyPr>
          <a:lstStyle/>
          <a:p>
            <a:r>
              <a:rPr lang="en-US" sz="1100" dirty="0">
                <a:solidFill>
                  <a:schemeClr val="bg1"/>
                </a:solidFill>
              </a:rPr>
              <a:t>Patient-reported outcomes</a:t>
            </a:r>
            <a:endParaRPr lang="en-AU" sz="1100" dirty="0">
              <a:solidFill>
                <a:schemeClr val="bg1"/>
              </a:solidFill>
            </a:endParaRPr>
          </a:p>
        </p:txBody>
      </p:sp>
      <p:sp>
        <p:nvSpPr>
          <p:cNvPr id="12" name="TextBox 11"/>
          <p:cNvSpPr txBox="1"/>
          <p:nvPr/>
        </p:nvSpPr>
        <p:spPr>
          <a:xfrm>
            <a:off x="3428725" y="5552660"/>
            <a:ext cx="944493" cy="200055"/>
          </a:xfrm>
          <a:prstGeom prst="rect">
            <a:avLst/>
          </a:prstGeom>
          <a:solidFill>
            <a:srgbClr val="66AA44"/>
          </a:solidFill>
        </p:spPr>
        <p:txBody>
          <a:bodyPr wrap="square" rtlCol="0">
            <a:spAutoFit/>
          </a:bodyPr>
          <a:lstStyle/>
          <a:p>
            <a:r>
              <a:rPr lang="en-US" sz="700" dirty="0">
                <a:solidFill>
                  <a:schemeClr val="bg1"/>
                </a:solidFill>
              </a:rPr>
              <a:t>Significantly </a:t>
            </a:r>
            <a:r>
              <a:rPr lang="en-US" sz="700" dirty="0" smtClean="0">
                <a:solidFill>
                  <a:schemeClr val="bg1"/>
                </a:solidFill>
              </a:rPr>
              <a:t>lower</a:t>
            </a:r>
            <a:endParaRPr lang="en-AU" sz="700" dirty="0">
              <a:solidFill>
                <a:schemeClr val="bg1"/>
              </a:solidFill>
            </a:endParaRPr>
          </a:p>
        </p:txBody>
      </p:sp>
      <p:cxnSp>
        <p:nvCxnSpPr>
          <p:cNvPr id="16" name="Straight Connector 15"/>
          <p:cNvCxnSpPr/>
          <p:nvPr/>
        </p:nvCxnSpPr>
        <p:spPr>
          <a:xfrm>
            <a:off x="3428725" y="3105764"/>
            <a:ext cx="0" cy="1160207"/>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4264182" y="3105764"/>
            <a:ext cx="5886293" cy="1160207"/>
          </a:xfrm>
          <a:custGeom>
            <a:avLst/>
            <a:gdLst>
              <a:gd name="connsiteX0" fmla="*/ 0 w 206478"/>
              <a:gd name="connsiteY0" fmla="*/ 0 h 481781"/>
              <a:gd name="connsiteX1" fmla="*/ 0 w 206478"/>
              <a:gd name="connsiteY1" fmla="*/ 117987 h 481781"/>
              <a:gd name="connsiteX2" fmla="*/ 206478 w 206478"/>
              <a:gd name="connsiteY2" fmla="*/ 324465 h 481781"/>
              <a:gd name="connsiteX3" fmla="*/ 206478 w 206478"/>
              <a:gd name="connsiteY3" fmla="*/ 481781 h 481781"/>
              <a:gd name="connsiteX0" fmla="*/ 0 w 206478"/>
              <a:gd name="connsiteY0" fmla="*/ 0 h 481781"/>
              <a:gd name="connsiteX1" fmla="*/ 0 w 206478"/>
              <a:gd name="connsiteY1" fmla="*/ 117987 h 481781"/>
              <a:gd name="connsiteX2" fmla="*/ 206478 w 206478"/>
              <a:gd name="connsiteY2" fmla="*/ 271388 h 481781"/>
              <a:gd name="connsiteX3" fmla="*/ 206478 w 206478"/>
              <a:gd name="connsiteY3" fmla="*/ 481781 h 481781"/>
            </a:gdLst>
            <a:ahLst/>
            <a:cxnLst>
              <a:cxn ang="0">
                <a:pos x="connsiteX0" y="connsiteY0"/>
              </a:cxn>
              <a:cxn ang="0">
                <a:pos x="connsiteX1" y="connsiteY1"/>
              </a:cxn>
              <a:cxn ang="0">
                <a:pos x="connsiteX2" y="connsiteY2"/>
              </a:cxn>
              <a:cxn ang="0">
                <a:pos x="connsiteX3" y="connsiteY3"/>
              </a:cxn>
            </a:cxnLst>
            <a:rect l="l" t="t" r="r" b="b"/>
            <a:pathLst>
              <a:path w="206478" h="481781">
                <a:moveTo>
                  <a:pt x="0" y="0"/>
                </a:moveTo>
                <a:lnTo>
                  <a:pt x="0" y="117987"/>
                </a:lnTo>
                <a:lnTo>
                  <a:pt x="206478" y="271388"/>
                </a:lnTo>
                <a:lnTo>
                  <a:pt x="206478" y="481781"/>
                </a:lnTo>
              </a:path>
            </a:pathLst>
          </a:custGeom>
          <a:noFill/>
          <a:ln w="19050" cap="rnd">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 Placeholder 5"/>
          <p:cNvSpPr txBox="1">
            <a:spLocks/>
          </p:cNvSpPr>
          <p:nvPr/>
        </p:nvSpPr>
        <p:spPr>
          <a:xfrm>
            <a:off x="539752" y="1865037"/>
            <a:ext cx="2650914" cy="4976812"/>
          </a:xfrm>
          <a:prstGeom prst="rect">
            <a:avLst/>
          </a:prstGeom>
        </p:spPr>
        <p:txBody>
          <a:bodyPr vert="horz" lIns="0" tIns="0" rIns="0" bIns="0" rtlCol="0">
            <a:noAutofit/>
          </a:bodyPr>
          <a:lstStyle>
            <a:lvl1pPr marL="0" indent="0" algn="l" defTabSz="858216" rtl="0" eaLnBrk="1" latinLnBrk="0" hangingPunct="1">
              <a:lnSpc>
                <a:spcPct val="11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1pPr>
            <a:lvl2pPr marL="0" indent="0" algn="l" defTabSz="858216" rtl="0" eaLnBrk="1" latinLnBrk="0" hangingPunct="1">
              <a:lnSpc>
                <a:spcPct val="110000"/>
              </a:lnSpc>
              <a:spcBef>
                <a:spcPts val="600"/>
              </a:spcBef>
              <a:spcAft>
                <a:spcPts val="300"/>
              </a:spcAft>
              <a:buClr>
                <a:schemeClr val="accent1"/>
              </a:buClr>
              <a:buSzPct val="125000"/>
              <a:buFont typeface="Arial" panose="020B0604020202020204" pitchFamily="34" charset="0"/>
              <a:buNone/>
              <a:tabLst/>
              <a:defRPr sz="1400" kern="1200">
                <a:solidFill>
                  <a:schemeClr val="accent1"/>
                </a:solidFill>
                <a:latin typeface="+mn-lt"/>
                <a:ea typeface="Open Sans" panose="020B0606030504020204" pitchFamily="34" charset="0"/>
                <a:cs typeface="Open Sans" panose="020B0606030504020204" pitchFamily="34" charset="0"/>
              </a:defRPr>
            </a:lvl2pPr>
            <a:lvl3pPr marL="19433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lang="en-US" sz="1100" b="0" kern="1200" dirty="0" smtClean="0">
                <a:solidFill>
                  <a:schemeClr val="tx1"/>
                </a:solidFill>
                <a:latin typeface="+mn-lt"/>
                <a:ea typeface="+mn-ea"/>
                <a:cs typeface="+mn-cs"/>
              </a:defRPr>
            </a:lvl3pPr>
            <a:lvl4pPr marL="38866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sz="1100" kern="1200">
                <a:solidFill>
                  <a:schemeClr val="tx1"/>
                </a:solidFill>
                <a:latin typeface="+mn-lt"/>
                <a:ea typeface="+mn-ea"/>
                <a:cs typeface="+mn-cs"/>
              </a:defRPr>
            </a:lvl4pPr>
            <a:lvl5pPr marL="582992"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tabLst/>
              <a:defRPr lang="en-US" sz="1100" kern="1200" dirty="0" smtClean="0">
                <a:solidFill>
                  <a:schemeClr val="tx1"/>
                </a:solidFill>
                <a:latin typeface="+mn-lt"/>
                <a:ea typeface="+mn-ea"/>
                <a:cs typeface="+mn-cs"/>
              </a:defRPr>
            </a:lvl5pPr>
            <a:lvl6pPr marL="775603" indent="-189171"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6pPr>
            <a:lvl7pPr marL="973372" indent="-197770"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7pPr>
            <a:lvl8pPr marL="1164264" indent="-190892"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8pPr>
            <a:lvl9pPr marL="1453180" indent="-288916"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9pPr>
          </a:lstStyle>
          <a:p>
            <a:r>
              <a:rPr lang="en-AU" sz="1000" dirty="0"/>
              <a:t>Overall, 12% of patients said they </a:t>
            </a:r>
            <a:r>
              <a:rPr lang="en-AU" sz="1000" dirty="0" smtClean="0"/>
              <a:t>experienced </a:t>
            </a:r>
            <a:r>
              <a:rPr lang="en-AU" sz="1000" dirty="0"/>
              <a:t>a complication. Patients selected the following complications: </a:t>
            </a:r>
            <a:endParaRPr lang="en-AU" sz="1000" dirty="0" smtClean="0"/>
          </a:p>
          <a:p>
            <a:endParaRPr lang="en-AU" sz="1000" dirty="0"/>
          </a:p>
          <a:p>
            <a:endParaRPr lang="en-AU" sz="1000" dirty="0"/>
          </a:p>
          <a:p>
            <a:endParaRPr lang="en-AU" sz="1000" dirty="0"/>
          </a:p>
          <a:p>
            <a:endParaRPr lang="en-AU" sz="1000" dirty="0"/>
          </a:p>
          <a:p>
            <a:endParaRPr lang="en-AU" sz="1000" dirty="0"/>
          </a:p>
          <a:p>
            <a:endParaRPr lang="en-AU" sz="1000" dirty="0"/>
          </a:p>
          <a:p>
            <a:endParaRPr lang="en-AU" sz="1000" dirty="0"/>
          </a:p>
          <a:p>
            <a:endParaRPr lang="en-AU" sz="1000" dirty="0"/>
          </a:p>
          <a:p>
            <a:endParaRPr lang="en-AU" sz="1000" dirty="0"/>
          </a:p>
          <a:p>
            <a:endParaRPr lang="en-AU" sz="1000" dirty="0"/>
          </a:p>
          <a:p>
            <a:pPr>
              <a:spcBef>
                <a:spcPts val="500"/>
              </a:spcBef>
              <a:spcAft>
                <a:spcPts val="400"/>
              </a:spcAft>
            </a:pPr>
            <a:r>
              <a:rPr lang="en-AU" sz="1000" dirty="0"/>
              <a:t>Of the patients who said they experienced </a:t>
            </a:r>
            <a:br>
              <a:rPr lang="en-AU" sz="1000" dirty="0"/>
            </a:br>
            <a:r>
              <a:rPr lang="en-AU" sz="1000" dirty="0"/>
              <a:t>a complication, 15% said the impact was ‘very serious’ and 44% </a:t>
            </a:r>
            <a:r>
              <a:rPr lang="en-AU" sz="1000" dirty="0" smtClean="0"/>
              <a:t>said it was </a:t>
            </a:r>
            <a:r>
              <a:rPr lang="en-AU" sz="1000" dirty="0"/>
              <a:t>‘fairly serious’. </a:t>
            </a:r>
          </a:p>
          <a:p>
            <a:pPr>
              <a:spcAft>
                <a:spcPts val="400"/>
              </a:spcAft>
            </a:pPr>
            <a:r>
              <a:rPr lang="en-AU" sz="1000" dirty="0"/>
              <a:t>When patients were asked whether they thought health professionals were open with them about their complication or problem, 62% said ‘yes, completely’, </a:t>
            </a:r>
            <a:r>
              <a:rPr lang="en-AU" sz="1000" dirty="0" smtClean="0"/>
              <a:t>28</a:t>
            </a:r>
            <a:r>
              <a:rPr lang="en-AU" sz="1000" dirty="0"/>
              <a:t>% said ‘yes, to some extent’ and </a:t>
            </a:r>
            <a:r>
              <a:rPr lang="en-AU" sz="1000" dirty="0" smtClean="0"/>
              <a:t>10</a:t>
            </a:r>
            <a:r>
              <a:rPr lang="en-AU" sz="1000" dirty="0"/>
              <a:t>% said ‘no’.</a:t>
            </a:r>
          </a:p>
        </p:txBody>
      </p:sp>
      <p:graphicFrame>
        <p:nvGraphicFramePr>
          <p:cNvPr id="18" name="Table 17"/>
          <p:cNvGraphicFramePr>
            <a:graphicFrameLocks noGrp="1"/>
          </p:cNvGraphicFramePr>
          <p:nvPr>
            <p:extLst>
              <p:ext uri="{D42A27DB-BD31-4B8C-83A1-F6EECF244321}">
                <p14:modId xmlns:p14="http://schemas.microsoft.com/office/powerpoint/2010/main" val="2966769880"/>
              </p:ext>
            </p:extLst>
          </p:nvPr>
        </p:nvGraphicFramePr>
        <p:xfrm>
          <a:off x="534987" y="2487457"/>
          <a:ext cx="2592526" cy="1990440"/>
        </p:xfrm>
        <a:graphic>
          <a:graphicData uri="http://schemas.openxmlformats.org/drawingml/2006/table">
            <a:tbl>
              <a:tblPr firstRow="1" bandRow="1">
                <a:tableStyleId>{2D5ABB26-0587-4C30-8999-92F81FD0307C}</a:tableStyleId>
              </a:tblPr>
              <a:tblGrid>
                <a:gridCol w="1806664">
                  <a:extLst>
                    <a:ext uri="{9D8B030D-6E8A-4147-A177-3AD203B41FA5}">
                      <a16:colId xmlns:a16="http://schemas.microsoft.com/office/drawing/2014/main" xmlns="" val="20000"/>
                    </a:ext>
                  </a:extLst>
                </a:gridCol>
                <a:gridCol w="785862">
                  <a:extLst>
                    <a:ext uri="{9D8B030D-6E8A-4147-A177-3AD203B41FA5}">
                      <a16:colId xmlns:a16="http://schemas.microsoft.com/office/drawing/2014/main" xmlns="" val="20001"/>
                    </a:ext>
                  </a:extLst>
                </a:gridCol>
              </a:tblGrid>
              <a:tr h="252000">
                <a:tc>
                  <a:txBody>
                    <a:bodyPr/>
                    <a:lstStyle/>
                    <a:p>
                      <a:r>
                        <a:rPr lang="en-AU" sz="900" b="1" dirty="0"/>
                        <a:t>Complication</a:t>
                      </a:r>
                    </a:p>
                  </a:txBody>
                  <a:tcPr marL="36000" marR="36000" marT="36000" marB="36000" anchor="ctr">
                    <a:solidFill>
                      <a:schemeClr val="bg1">
                        <a:lumMod val="75000"/>
                      </a:schemeClr>
                    </a:solidFill>
                  </a:tcPr>
                </a:tc>
                <a:tc>
                  <a:txBody>
                    <a:bodyPr/>
                    <a:lstStyle/>
                    <a:p>
                      <a:pPr algn="ctr"/>
                      <a:r>
                        <a:rPr lang="en-AU" sz="900" b="1" dirty="0"/>
                        <a:t>% of patients</a:t>
                      </a:r>
                    </a:p>
                  </a:txBody>
                  <a:tcPr marL="36000" marR="36000" marT="36000" marB="36000" anchor="ctr">
                    <a:solidFill>
                      <a:schemeClr val="bg1">
                        <a:lumMod val="75000"/>
                      </a:schemeClr>
                    </a:solidFill>
                  </a:tcPr>
                </a:tc>
                <a:extLst>
                  <a:ext uri="{0D108BD9-81ED-4DB2-BD59-A6C34878D82A}">
                    <a16:rowId xmlns:a16="http://schemas.microsoft.com/office/drawing/2014/main" xmlns="" val="10000"/>
                  </a:ext>
                </a:extLst>
              </a:tr>
              <a:tr h="0">
                <a:tc>
                  <a:txBody>
                    <a:bodyPr/>
                    <a:lstStyle/>
                    <a:p>
                      <a:r>
                        <a:rPr lang="en-AU" sz="900" dirty="0"/>
                        <a:t>Severe anxiety or worry</a:t>
                      </a:r>
                    </a:p>
                  </a:txBody>
                  <a:tcPr marL="36000" marR="36000" marT="36000" marB="36000" anchor="ctr">
                    <a:lnB w="6350" cap="flat" cmpd="sng" algn="ctr">
                      <a:solidFill>
                        <a:schemeClr val="tx2"/>
                      </a:solidFill>
                      <a:prstDash val="dot"/>
                      <a:round/>
                      <a:headEnd type="none" w="med" len="med"/>
                      <a:tailEnd type="none" w="med" len="med"/>
                    </a:lnB>
                  </a:tcPr>
                </a:tc>
                <a:tc>
                  <a:txBody>
                    <a:bodyPr/>
                    <a:lstStyle/>
                    <a:p>
                      <a:pPr algn="ctr"/>
                      <a:r>
                        <a:rPr lang="en-AU" sz="900" dirty="0"/>
                        <a:t>4%</a:t>
                      </a:r>
                    </a:p>
                  </a:txBody>
                  <a:tcPr marL="36000" marR="36000" marT="36000" marB="36000" anchor="ctr">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1"/>
                  </a:ext>
                </a:extLst>
              </a:tr>
              <a:tr h="0">
                <a:tc>
                  <a:txBody>
                    <a:bodyPr/>
                    <a:lstStyle/>
                    <a:p>
                      <a:r>
                        <a:rPr lang="en-AU" sz="900" dirty="0"/>
                        <a:t>An infection</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a:r>
                        <a:rPr lang="en-AU" sz="900" dirty="0"/>
                        <a:t>3%</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2"/>
                  </a:ext>
                </a:extLst>
              </a:tr>
              <a:tr h="0">
                <a:tc>
                  <a:txBody>
                    <a:bodyPr/>
                    <a:lstStyle/>
                    <a:p>
                      <a:r>
                        <a:rPr lang="en-AU" sz="900" dirty="0"/>
                        <a:t>An unexpected negative reaction</a:t>
                      </a:r>
                      <a:br>
                        <a:rPr lang="en-AU" sz="900" dirty="0"/>
                      </a:br>
                      <a:r>
                        <a:rPr lang="en-AU" sz="900" dirty="0"/>
                        <a:t>to medication</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a:r>
                        <a:rPr lang="en-AU" sz="900" dirty="0"/>
                        <a:t>3%</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3"/>
                  </a:ext>
                </a:extLst>
              </a:tr>
              <a:tr h="0">
                <a:tc>
                  <a:txBody>
                    <a:bodyPr/>
                    <a:lstStyle/>
                    <a:p>
                      <a:r>
                        <a:rPr lang="en-AU" sz="900" dirty="0"/>
                        <a:t>Any other complication or problem</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a:r>
                        <a:rPr lang="en-AU" sz="900" dirty="0"/>
                        <a:t>3%</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4"/>
                  </a:ext>
                </a:extLst>
              </a:tr>
              <a:tr h="0">
                <a:tc>
                  <a:txBody>
                    <a:bodyPr/>
                    <a:lstStyle/>
                    <a:p>
                      <a:r>
                        <a:rPr lang="en-AU" sz="900" dirty="0"/>
                        <a:t>Severe pain due to the treatment</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a:r>
                        <a:rPr lang="en-AU" sz="900" dirty="0"/>
                        <a:t>2%</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5"/>
                  </a:ext>
                </a:extLst>
              </a:tr>
              <a:tr h="0">
                <a:tc>
                  <a:txBody>
                    <a:bodyPr/>
                    <a:lstStyle/>
                    <a:p>
                      <a:r>
                        <a:rPr lang="en-AU" sz="900" dirty="0"/>
                        <a:t>Complications as a result of tests</a:t>
                      </a:r>
                      <a:br>
                        <a:rPr lang="en-AU" sz="900" dirty="0"/>
                      </a:br>
                      <a:r>
                        <a:rPr lang="en-AU" sz="900" dirty="0"/>
                        <a:t>or procedures</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a:r>
                        <a:rPr lang="en-AU" sz="900" dirty="0"/>
                        <a:t>1%</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6"/>
                  </a:ext>
                </a:extLst>
              </a:tr>
              <a:tr h="0">
                <a:tc>
                  <a:txBody>
                    <a:bodyPr/>
                    <a:lstStyle/>
                    <a:p>
                      <a:r>
                        <a:rPr lang="en-AU" sz="900" dirty="0"/>
                        <a:t>Uncontrolled bleeding</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900" dirty="0"/>
                        <a:t>0%</a:t>
                      </a:r>
                    </a:p>
                  </a:txBody>
                  <a:tcPr marL="36000" marR="36000" marT="36000" marB="36000" anchor="ct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9" name="TextBox 18"/>
          <p:cNvSpPr txBox="1"/>
          <p:nvPr/>
        </p:nvSpPr>
        <p:spPr>
          <a:xfrm>
            <a:off x="539750" y="4543922"/>
            <a:ext cx="2723214" cy="246221"/>
          </a:xfrm>
          <a:prstGeom prst="rect">
            <a:avLst/>
          </a:prstGeom>
          <a:noFill/>
        </p:spPr>
        <p:txBody>
          <a:bodyPr wrap="square" lIns="0" tIns="0" rIns="0" bIns="0" rtlCol="0">
            <a:spAutoFit/>
          </a:bodyPr>
          <a:lstStyle/>
          <a:p>
            <a:r>
              <a:rPr lang="en-AU" sz="800" dirty="0"/>
              <a:t>Note: These percentages do not sum to 12% as multiple responses were possible.</a:t>
            </a:r>
          </a:p>
        </p:txBody>
      </p:sp>
      <p:sp>
        <p:nvSpPr>
          <p:cNvPr id="23" name="Freeform 5">
            <a:hlinkClick r:id="rId5" action="ppaction://hlinksldjump"/>
          </p:cNvPr>
          <p:cNvSpPr>
            <a:spLocks noEditPoints="1"/>
          </p:cNvSpPr>
          <p:nvPr/>
        </p:nvSpPr>
        <p:spPr bwMode="auto">
          <a:xfrm>
            <a:off x="10228679" y="2602030"/>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126616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sz="3742" dirty="0"/>
              <a:t>Synthesis of </a:t>
            </a:r>
            <a:r>
              <a:rPr lang="en-AU" sz="3742" dirty="0" smtClean="0"/>
              <a:t>results – experiences of care</a:t>
            </a:r>
            <a:endParaRPr lang="en-AU" sz="3742" dirty="0"/>
          </a:p>
        </p:txBody>
      </p:sp>
      <p:sp>
        <p:nvSpPr>
          <p:cNvPr id="2" name="Slide Number Placeholder 1"/>
          <p:cNvSpPr>
            <a:spLocks noGrp="1"/>
          </p:cNvSpPr>
          <p:nvPr>
            <p:ph type="sldNum" sz="quarter" idx="4"/>
          </p:nvPr>
        </p:nvSpPr>
        <p:spPr/>
        <p:txBody>
          <a:bodyPr/>
          <a:lstStyle/>
          <a:p>
            <a:fld id="{1CE37B7D-D2E0-4F77-B3D1-CFEC5BBC1E5D}" type="slidenum">
              <a:rPr lang="en-AU" smtClean="0"/>
              <a:pPr/>
              <a:t>24</a:t>
            </a:fld>
            <a:endParaRPr lang="en-AU" dirty="0"/>
          </a:p>
        </p:txBody>
      </p:sp>
    </p:spTree>
    <p:extLst>
      <p:ext uri="{BB962C8B-B14F-4D97-AF65-F5344CB8AC3E}">
        <p14:creationId xmlns:p14="http://schemas.microsoft.com/office/powerpoint/2010/main" val="383423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Chart 26"/>
          <p:cNvGraphicFramePr/>
          <p:nvPr>
            <p:extLst>
              <p:ext uri="{D42A27DB-BD31-4B8C-83A1-F6EECF244321}">
                <p14:modId xmlns:p14="http://schemas.microsoft.com/office/powerpoint/2010/main" val="1860376067"/>
              </p:ext>
            </p:extLst>
          </p:nvPr>
        </p:nvGraphicFramePr>
        <p:xfrm>
          <a:off x="539751" y="5524887"/>
          <a:ext cx="9610724" cy="1555740"/>
        </p:xfrm>
        <a:graphic>
          <a:graphicData uri="http://schemas.openxmlformats.org/drawingml/2006/chart">
            <c:chart xmlns:c="http://schemas.openxmlformats.org/drawingml/2006/chart" xmlns:r="http://schemas.openxmlformats.org/officeDocument/2006/relationships" r:id="rId3"/>
          </a:graphicData>
        </a:graphic>
      </p:graphicFrame>
      <p:sp>
        <p:nvSpPr>
          <p:cNvPr id="49" name="Rectangle 48"/>
          <p:cNvSpPr/>
          <p:nvPr/>
        </p:nvSpPr>
        <p:spPr>
          <a:xfrm>
            <a:off x="539750" y="1882948"/>
            <a:ext cx="9310420" cy="1487587"/>
          </a:xfrm>
          <a:prstGeom prst="rect">
            <a:avLst/>
          </a:prstGeom>
        </p:spPr>
        <p:txBody>
          <a:bodyPr wrap="square" lIns="0" tIns="0" rIns="0" bIns="0" numCol="2" spcCol="360000">
            <a:spAutoFit/>
          </a:bodyPr>
          <a:lstStyle/>
          <a:p>
            <a:pPr>
              <a:spcBef>
                <a:spcPts val="500"/>
              </a:spcBef>
            </a:pPr>
            <a:r>
              <a:rPr lang="en-AU" sz="1000" dirty="0" smtClean="0"/>
              <a:t>Patients’ experiences of care in outpatient cancer clinics varied depending on the hospital where they were treated. </a:t>
            </a:r>
          </a:p>
          <a:p>
            <a:pPr>
              <a:spcBef>
                <a:spcPts val="500"/>
              </a:spcBef>
            </a:pPr>
            <a:r>
              <a:rPr lang="en-AU" sz="1000" dirty="0" smtClean="0"/>
              <a:t>Patients who received treatment at Campbelltown Hospital responded significantly more positively than the NSW result for 19 questions (out of 47 performance questions), while patients at Orange Health Service responded </a:t>
            </a:r>
            <a:endParaRPr lang="en-AU" sz="1000" dirty="0"/>
          </a:p>
          <a:p>
            <a:pPr>
              <a:spcBef>
                <a:spcPts val="500"/>
              </a:spcBef>
            </a:pPr>
            <a:endParaRPr lang="en-AU" sz="1000" dirty="0" smtClean="0"/>
          </a:p>
          <a:p>
            <a:pPr>
              <a:spcBef>
                <a:spcPts val="500"/>
              </a:spcBef>
            </a:pPr>
            <a:endParaRPr lang="en-AU" sz="1000" dirty="0"/>
          </a:p>
          <a:p>
            <a:pPr>
              <a:spcBef>
                <a:spcPts val="500"/>
              </a:spcBef>
            </a:pPr>
            <a:endParaRPr lang="en-AU" sz="1000" dirty="0"/>
          </a:p>
          <a:p>
            <a:pPr>
              <a:spcBef>
                <a:spcPts val="500"/>
              </a:spcBef>
            </a:pPr>
            <a:r>
              <a:rPr lang="en-AU" sz="1000" dirty="0" smtClean="0"/>
              <a:t>significantly more positively than the NSW result to 17 questions, and significantly less positively for two questions. </a:t>
            </a:r>
          </a:p>
          <a:p>
            <a:pPr>
              <a:spcBef>
                <a:spcPts val="500"/>
              </a:spcBef>
            </a:pPr>
            <a:r>
              <a:rPr lang="en-US" sz="1000" dirty="0" smtClean="0"/>
              <a:t>Patients at </a:t>
            </a:r>
            <a:r>
              <a:rPr lang="en-US" sz="1000" dirty="0" err="1" smtClean="0"/>
              <a:t>Westmead</a:t>
            </a:r>
            <a:r>
              <a:rPr lang="en-US" sz="1000" dirty="0" smtClean="0"/>
              <a:t> Hospital responded significantly less positively than the NSW result for 17 questions, while patients at </a:t>
            </a:r>
            <a:r>
              <a:rPr lang="en-US" sz="1000" dirty="0" err="1" smtClean="0"/>
              <a:t>Bankstown</a:t>
            </a:r>
            <a:r>
              <a:rPr lang="en-US" sz="1000" dirty="0" smtClean="0"/>
              <a:t>–</a:t>
            </a:r>
            <a:r>
              <a:rPr lang="en-US" sz="1000" dirty="0" err="1" smtClean="0"/>
              <a:t>Lidcombe</a:t>
            </a:r>
            <a:r>
              <a:rPr lang="en-US" sz="1000" dirty="0" smtClean="0"/>
              <a:t> Hospital responded significantly less positively than the NSW result for 13 questions and significantly more positively for three questions.</a:t>
            </a:r>
            <a:endParaRPr lang="en-AU" sz="1000" dirty="0" smtClean="0"/>
          </a:p>
          <a:p>
            <a:pPr>
              <a:spcBef>
                <a:spcPts val="500"/>
              </a:spcBef>
            </a:pPr>
            <a:endParaRPr lang="en-AU" sz="1000" dirty="0" smtClean="0"/>
          </a:p>
          <a:p>
            <a:pPr>
              <a:spcBef>
                <a:spcPts val="500"/>
              </a:spcBef>
            </a:pPr>
            <a:endParaRPr lang="en-AU" sz="1000" dirty="0"/>
          </a:p>
        </p:txBody>
      </p:sp>
      <p:sp>
        <p:nvSpPr>
          <p:cNvPr id="9" name="Title 8"/>
          <p:cNvSpPr>
            <a:spLocks noGrp="1"/>
          </p:cNvSpPr>
          <p:nvPr>
            <p:ph type="title"/>
          </p:nvPr>
        </p:nvSpPr>
        <p:spPr/>
        <p:txBody>
          <a:bodyPr/>
          <a:lstStyle/>
          <a:p>
            <a:r>
              <a:rPr lang="en-US" dirty="0">
                <a:solidFill>
                  <a:srgbClr val="6F3570"/>
                </a:solidFill>
              </a:rPr>
              <a:t>Hospitals with significantly more positive and less positive results than NSW</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25</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graphicFrame>
        <p:nvGraphicFramePr>
          <p:cNvPr id="26" name="Chart 25"/>
          <p:cNvGraphicFramePr/>
          <p:nvPr>
            <p:extLst>
              <p:ext uri="{D42A27DB-BD31-4B8C-83A1-F6EECF244321}">
                <p14:modId xmlns:p14="http://schemas.microsoft.com/office/powerpoint/2010/main" val="741465929"/>
              </p:ext>
            </p:extLst>
          </p:nvPr>
        </p:nvGraphicFramePr>
        <p:xfrm>
          <a:off x="539751" y="3374480"/>
          <a:ext cx="9610724" cy="1555740"/>
        </p:xfrm>
        <a:graphic>
          <a:graphicData uri="http://schemas.openxmlformats.org/drawingml/2006/chart">
            <c:chart xmlns:c="http://schemas.openxmlformats.org/drawingml/2006/chart" xmlns:r="http://schemas.openxmlformats.org/officeDocument/2006/relationships" r:id="rId4"/>
          </a:graphicData>
        </a:graphic>
      </p:graphicFrame>
      <p:grpSp>
        <p:nvGrpSpPr>
          <p:cNvPr id="28" name="Group 27"/>
          <p:cNvGrpSpPr/>
          <p:nvPr/>
        </p:nvGrpSpPr>
        <p:grpSpPr>
          <a:xfrm>
            <a:off x="539751" y="4974684"/>
            <a:ext cx="4004469" cy="496890"/>
            <a:chOff x="539751" y="4029075"/>
            <a:chExt cx="8047037" cy="496890"/>
          </a:xfrm>
        </p:grpSpPr>
        <p:cxnSp>
          <p:nvCxnSpPr>
            <p:cNvPr id="29" name="Straight Connector 28"/>
            <p:cNvCxnSpPr/>
            <p:nvPr/>
          </p:nvCxnSpPr>
          <p:spPr>
            <a:xfrm>
              <a:off x="539751" y="4029075"/>
              <a:ext cx="80470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39751" y="4525965"/>
              <a:ext cx="80470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6146005" y="4974684"/>
            <a:ext cx="4004469" cy="496890"/>
            <a:chOff x="539751" y="4029075"/>
            <a:chExt cx="8047037" cy="496890"/>
          </a:xfrm>
        </p:grpSpPr>
        <p:cxnSp>
          <p:nvCxnSpPr>
            <p:cNvPr id="42" name="Straight Connector 41"/>
            <p:cNvCxnSpPr/>
            <p:nvPr/>
          </p:nvCxnSpPr>
          <p:spPr>
            <a:xfrm>
              <a:off x="539751" y="4029075"/>
              <a:ext cx="80470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9751" y="4525965"/>
              <a:ext cx="80470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4544217" y="4974684"/>
            <a:ext cx="1601787" cy="496890"/>
            <a:chOff x="539751" y="4029075"/>
            <a:chExt cx="8047037" cy="496890"/>
          </a:xfrm>
        </p:grpSpPr>
        <p:cxnSp>
          <p:nvCxnSpPr>
            <p:cNvPr id="45" name="Straight Connector 44"/>
            <p:cNvCxnSpPr/>
            <p:nvPr/>
          </p:nvCxnSpPr>
          <p:spPr>
            <a:xfrm>
              <a:off x="539751" y="4029075"/>
              <a:ext cx="8047037" cy="0"/>
            </a:xfrm>
            <a:prstGeom prst="line">
              <a:avLst/>
            </a:prstGeom>
            <a:ln w="6350" cap="rnd">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39751" y="4525965"/>
              <a:ext cx="8047037" cy="0"/>
            </a:xfrm>
            <a:prstGeom prst="line">
              <a:avLst/>
            </a:prstGeom>
            <a:ln w="6350" cap="rnd">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
        <p:nvSpPr>
          <p:cNvPr id="47" name="Rectangle 46"/>
          <p:cNvSpPr/>
          <p:nvPr/>
        </p:nvSpPr>
        <p:spPr>
          <a:xfrm>
            <a:off x="639898" y="3011879"/>
            <a:ext cx="3904321" cy="377114"/>
          </a:xfrm>
          <a:prstGeom prst="rect">
            <a:avLst/>
          </a:prstGeom>
        </p:spPr>
        <p:txBody>
          <a:bodyPr wrap="square" lIns="0" tIns="0" rIns="0" bIns="0" anchor="b">
            <a:noAutofit/>
          </a:bodyPr>
          <a:lstStyle/>
          <a:p>
            <a:r>
              <a:rPr lang="en-AU" sz="1000" b="1" dirty="0"/>
              <a:t>The </a:t>
            </a:r>
            <a:r>
              <a:rPr lang="en-AU" sz="1000" b="1" dirty="0" smtClean="0"/>
              <a:t>five hospitals </a:t>
            </a:r>
            <a:r>
              <a:rPr lang="en-AU" sz="1000" b="1" dirty="0"/>
              <a:t>with the highest number of </a:t>
            </a:r>
            <a:r>
              <a:rPr lang="en-AU" sz="1000" b="1" dirty="0" smtClean="0"/>
              <a:t>questions significantly </a:t>
            </a:r>
            <a:r>
              <a:rPr lang="en-AU" sz="1000" b="1" dirty="0">
                <a:solidFill>
                  <a:schemeClr val="accent4"/>
                </a:solidFill>
              </a:rPr>
              <a:t>more positive</a:t>
            </a:r>
            <a:r>
              <a:rPr lang="en-AU" sz="1000" b="1" dirty="0"/>
              <a:t> than NSW</a:t>
            </a:r>
          </a:p>
        </p:txBody>
      </p:sp>
      <p:sp>
        <p:nvSpPr>
          <p:cNvPr id="48" name="Rectangle 47"/>
          <p:cNvSpPr/>
          <p:nvPr/>
        </p:nvSpPr>
        <p:spPr>
          <a:xfrm>
            <a:off x="6146004" y="3011879"/>
            <a:ext cx="3904321" cy="377114"/>
          </a:xfrm>
          <a:prstGeom prst="rect">
            <a:avLst/>
          </a:prstGeom>
        </p:spPr>
        <p:txBody>
          <a:bodyPr wrap="square" lIns="0" tIns="0" rIns="0" bIns="0" anchor="b">
            <a:noAutofit/>
          </a:bodyPr>
          <a:lstStyle/>
          <a:p>
            <a:r>
              <a:rPr lang="en-AU" sz="1000" b="1" dirty="0"/>
              <a:t>The </a:t>
            </a:r>
            <a:r>
              <a:rPr lang="en-AU" sz="1000" b="1" dirty="0" smtClean="0"/>
              <a:t>five hospitals </a:t>
            </a:r>
            <a:r>
              <a:rPr lang="en-AU" sz="1000" b="1" dirty="0"/>
              <a:t>with the highest number of questions </a:t>
            </a:r>
            <a:r>
              <a:rPr lang="en-AU" sz="1000" b="1" dirty="0" smtClean="0"/>
              <a:t>significantly </a:t>
            </a:r>
            <a:r>
              <a:rPr lang="en-AU" sz="1000" b="1" dirty="0">
                <a:solidFill>
                  <a:schemeClr val="accent5"/>
                </a:solidFill>
              </a:rPr>
              <a:t>less positive</a:t>
            </a:r>
            <a:r>
              <a:rPr lang="en-AU" sz="1000" b="1" dirty="0"/>
              <a:t> than NSW</a:t>
            </a:r>
          </a:p>
        </p:txBody>
      </p:sp>
      <p:grpSp>
        <p:nvGrpSpPr>
          <p:cNvPr id="6" name="Group 5"/>
          <p:cNvGrpSpPr/>
          <p:nvPr/>
        </p:nvGrpSpPr>
        <p:grpSpPr>
          <a:xfrm>
            <a:off x="585931" y="5055647"/>
            <a:ext cx="9502333" cy="347662"/>
            <a:chOff x="578416" y="4130679"/>
            <a:chExt cx="7956279" cy="347662"/>
          </a:xfrm>
        </p:grpSpPr>
        <p:sp>
          <p:nvSpPr>
            <p:cNvPr id="31" name="Rectangle 31"/>
            <p:cNvSpPr>
              <a:spLocks noChangeArrowheads="1"/>
            </p:cNvSpPr>
            <p:nvPr/>
          </p:nvSpPr>
          <p:spPr bwMode="auto">
            <a:xfrm>
              <a:off x="578416" y="4130680"/>
              <a:ext cx="574788"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rgbClr val="4D4D4F"/>
                  </a:solidFill>
                  <a:effectLst/>
                  <a:latin typeface="Arial" panose="020B0604020202020204" pitchFamily="34" charset="0"/>
                </a:rPr>
                <a:t>Campbelltown</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1247148"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kumimoji="0" lang="en-US" altLang="en-US" sz="800" b="0" i="0" u="none" strike="noStrike" cap="none" normalizeH="0" baseline="0" dirty="0" smtClean="0">
                  <a:ln>
                    <a:noFill/>
                  </a:ln>
                  <a:solidFill>
                    <a:srgbClr val="4D4D4F"/>
                  </a:solidFill>
                  <a:effectLst/>
                  <a:latin typeface="Arial" panose="020B0604020202020204" pitchFamily="34" charset="0"/>
                </a:rPr>
                <a:t>Orange </a:t>
              </a:r>
              <a:r>
                <a:rPr lang="en-AU" sz="800" dirty="0">
                  <a:solidFill>
                    <a:schemeClr val="bg2">
                      <a:lumMod val="50000"/>
                    </a:schemeClr>
                  </a:solidFill>
                </a:rPr>
                <a:t> Health Service</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34" name="Rectangle 34"/>
            <p:cNvSpPr>
              <a:spLocks noChangeArrowheads="1"/>
            </p:cNvSpPr>
            <p:nvPr/>
          </p:nvSpPr>
          <p:spPr bwMode="auto">
            <a:xfrm>
              <a:off x="1926796"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4D4D4F"/>
                  </a:solidFill>
                  <a:effectLst/>
                  <a:latin typeface="Arial" panose="020B0604020202020204" pitchFamily="34" charset="0"/>
                </a:rPr>
                <a:t>Port Macquarie</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35" name="Rectangle 35"/>
            <p:cNvSpPr>
              <a:spLocks noChangeArrowheads="1"/>
            </p:cNvSpPr>
            <p:nvPr/>
          </p:nvSpPr>
          <p:spPr bwMode="auto">
            <a:xfrm>
              <a:off x="2606669"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a:solidFill>
                    <a:srgbClr val="4D4D4F"/>
                  </a:solidFill>
                </a:rPr>
                <a:t>Wollongong</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50" name="Rectangle 35"/>
            <p:cNvSpPr>
              <a:spLocks noChangeArrowheads="1"/>
            </p:cNvSpPr>
            <p:nvPr/>
          </p:nvSpPr>
          <p:spPr bwMode="auto">
            <a:xfrm>
              <a:off x="3271527"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a:solidFill>
                    <a:srgbClr val="4D4D4F"/>
                  </a:solidFill>
                </a:rPr>
                <a:t>Lismore</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36" name="Rectangle 36"/>
            <p:cNvSpPr>
              <a:spLocks noChangeArrowheads="1"/>
            </p:cNvSpPr>
            <p:nvPr/>
          </p:nvSpPr>
          <p:spPr bwMode="auto">
            <a:xfrm>
              <a:off x="7279580"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err="1">
                  <a:solidFill>
                    <a:srgbClr val="4D4D4F"/>
                  </a:solidFill>
                </a:rPr>
                <a:t>Bankstown</a:t>
              </a:r>
              <a:r>
                <a:rPr lang="en-US" altLang="en-US" sz="800" dirty="0">
                  <a:solidFill>
                    <a:srgbClr val="4D4D4F"/>
                  </a:solidFill>
                </a:rPr>
                <a:t>–</a:t>
              </a:r>
              <a:r>
                <a:rPr lang="en-US" altLang="en-US" sz="800" dirty="0" err="1">
                  <a:solidFill>
                    <a:srgbClr val="4D4D4F"/>
                  </a:solidFill>
                </a:rPr>
                <a:t>Lidcombe</a:t>
              </a:r>
              <a:endParaRPr lang="en-US" altLang="en-US" sz="800" dirty="0"/>
            </a:p>
          </p:txBody>
        </p:sp>
        <p:sp>
          <p:nvSpPr>
            <p:cNvPr id="37" name="Rectangle 37"/>
            <p:cNvSpPr>
              <a:spLocks noChangeArrowheads="1"/>
            </p:cNvSpPr>
            <p:nvPr/>
          </p:nvSpPr>
          <p:spPr bwMode="auto">
            <a:xfrm>
              <a:off x="6614719"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4D4D4F"/>
                  </a:solidFill>
                  <a:effectLst/>
                  <a:latin typeface="Arial" panose="020B0604020202020204" pitchFamily="34" charset="0"/>
                </a:rPr>
                <a:t>Concord</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38" name="Rectangle 38"/>
            <p:cNvSpPr>
              <a:spLocks noChangeArrowheads="1"/>
            </p:cNvSpPr>
            <p:nvPr/>
          </p:nvSpPr>
          <p:spPr bwMode="auto">
            <a:xfrm>
              <a:off x="5972602"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a:solidFill>
                    <a:srgbClr val="4D4D4F"/>
                  </a:solidFill>
                </a:rPr>
                <a:t>Royal</a:t>
              </a:r>
              <a:br>
                <a:rPr lang="en-US" altLang="en-US" sz="800" dirty="0">
                  <a:solidFill>
                    <a:srgbClr val="4D4D4F"/>
                  </a:solidFill>
                </a:rPr>
              </a:br>
              <a:r>
                <a:rPr lang="en-US" altLang="en-US" sz="800" dirty="0">
                  <a:solidFill>
                    <a:srgbClr val="4D4D4F"/>
                  </a:solidFill>
                </a:rPr>
                <a:t>North Shore</a:t>
              </a:r>
              <a:endParaRPr lang="en-US" altLang="en-US" sz="800" dirty="0"/>
            </a:p>
          </p:txBody>
        </p:sp>
        <p:sp>
          <p:nvSpPr>
            <p:cNvPr id="39" name="Rectangle 39"/>
            <p:cNvSpPr>
              <a:spLocks noChangeArrowheads="1"/>
            </p:cNvSpPr>
            <p:nvPr/>
          </p:nvSpPr>
          <p:spPr bwMode="auto">
            <a:xfrm>
              <a:off x="5278170"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4D4D4F"/>
                  </a:solidFill>
                  <a:effectLst/>
                  <a:latin typeface="Arial" panose="020B0604020202020204" pitchFamily="34" charset="0"/>
                </a:rPr>
                <a:t>The Tweed</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53" name="Rectangle 35"/>
            <p:cNvSpPr>
              <a:spLocks noChangeArrowheads="1"/>
            </p:cNvSpPr>
            <p:nvPr/>
          </p:nvSpPr>
          <p:spPr bwMode="auto">
            <a:xfrm>
              <a:off x="7959907" y="4130679"/>
              <a:ext cx="574788" cy="3476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rgbClr val="4D4D4F"/>
                  </a:solidFill>
                  <a:effectLst/>
                  <a:latin typeface="Arial" panose="020B0604020202020204" pitchFamily="34" charset="0"/>
                </a:rPr>
                <a:t>Westmead</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grpSp>
      <p:sp>
        <p:nvSpPr>
          <p:cNvPr id="52" name="TextBox 51"/>
          <p:cNvSpPr txBox="1"/>
          <p:nvPr/>
        </p:nvSpPr>
        <p:spPr>
          <a:xfrm>
            <a:off x="539750" y="6506349"/>
            <a:ext cx="5163933" cy="246221"/>
          </a:xfrm>
          <a:prstGeom prst="rect">
            <a:avLst/>
          </a:prstGeom>
          <a:noFill/>
        </p:spPr>
        <p:txBody>
          <a:bodyPr wrap="square" lIns="0" tIns="0" rIns="0" bIns="0" rtlCol="0">
            <a:spAutoFit/>
          </a:bodyPr>
          <a:lstStyle/>
          <a:p>
            <a:r>
              <a:rPr lang="en-AU" sz="800" dirty="0" smtClean="0"/>
              <a:t>Note: </a:t>
            </a:r>
            <a:r>
              <a:rPr lang="en-US" sz="800" dirty="0" smtClean="0"/>
              <a:t>A </a:t>
            </a:r>
            <a:r>
              <a:rPr lang="en-US" sz="800" dirty="0"/>
              <a:t>comparison of all 47 performance questions by </a:t>
            </a:r>
            <a:r>
              <a:rPr lang="en-US" sz="800" dirty="0" smtClean="0"/>
              <a:t>hospital (</a:t>
            </a:r>
            <a:r>
              <a:rPr lang="en-US" sz="800" dirty="0"/>
              <a:t>including significance testing) is available as </a:t>
            </a:r>
            <a:r>
              <a:rPr lang="en-US" sz="800" i="1" dirty="0"/>
              <a:t>D</a:t>
            </a:r>
            <a:r>
              <a:rPr lang="en-US" sz="800" i="1" dirty="0" smtClean="0"/>
              <a:t>ata table </a:t>
            </a:r>
            <a:r>
              <a:rPr lang="en-US" sz="800" i="1" dirty="0"/>
              <a:t>B</a:t>
            </a:r>
            <a:r>
              <a:rPr lang="en-US" sz="800" i="1" dirty="0" smtClean="0"/>
              <a:t>: </a:t>
            </a:r>
            <a:r>
              <a:rPr lang="en-AU" sz="800" i="1" dirty="0"/>
              <a:t>Results for all 47 performance questions by </a:t>
            </a:r>
            <a:r>
              <a:rPr lang="en-AU" sz="800" i="1" dirty="0" smtClean="0"/>
              <a:t>hospital </a:t>
            </a:r>
            <a:r>
              <a:rPr lang="en-US" sz="800" dirty="0" smtClean="0"/>
              <a:t>at </a:t>
            </a:r>
            <a:r>
              <a:rPr lang="en-US" sz="800" b="1" dirty="0" smtClean="0"/>
              <a:t>bhi.nsw.gov.au</a:t>
            </a:r>
            <a:r>
              <a:rPr lang="en-US" sz="800" dirty="0" smtClean="0"/>
              <a:t> </a:t>
            </a:r>
            <a:endParaRPr lang="en-AU" sz="800" dirty="0"/>
          </a:p>
        </p:txBody>
      </p:sp>
    </p:spTree>
    <p:extLst>
      <p:ext uri="{BB962C8B-B14F-4D97-AF65-F5344CB8AC3E}">
        <p14:creationId xmlns:p14="http://schemas.microsoft.com/office/powerpoint/2010/main" val="4077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sz="3742" dirty="0"/>
              <a:t>S</a:t>
            </a:r>
            <a:r>
              <a:rPr lang="en-AU" sz="3742" dirty="0" smtClean="0"/>
              <a:t>ymptom control and ability to cope with condition and treatment</a:t>
            </a:r>
            <a:endParaRPr lang="en-AU" sz="2800" dirty="0"/>
          </a:p>
        </p:txBody>
      </p:sp>
      <p:sp>
        <p:nvSpPr>
          <p:cNvPr id="2" name="Slide Number Placeholder 1"/>
          <p:cNvSpPr>
            <a:spLocks noGrp="1"/>
          </p:cNvSpPr>
          <p:nvPr>
            <p:ph type="sldNum" sz="quarter" idx="4"/>
          </p:nvPr>
        </p:nvSpPr>
        <p:spPr/>
        <p:txBody>
          <a:bodyPr/>
          <a:lstStyle/>
          <a:p>
            <a:fld id="{1CE37B7D-D2E0-4F77-B3D1-CFEC5BBC1E5D}" type="slidenum">
              <a:rPr lang="en-AU" smtClean="0"/>
              <a:pPr/>
              <a:t>26</a:t>
            </a:fld>
            <a:endParaRPr lang="en-AU" dirty="0"/>
          </a:p>
        </p:txBody>
      </p:sp>
    </p:spTree>
    <p:extLst>
      <p:ext uri="{BB962C8B-B14F-4D97-AF65-F5344CB8AC3E}">
        <p14:creationId xmlns:p14="http://schemas.microsoft.com/office/powerpoint/2010/main" val="215687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a:xfrm>
            <a:off x="1149351" y="895349"/>
            <a:ext cx="9610724" cy="640465"/>
          </a:xfrm>
        </p:spPr>
        <p:txBody>
          <a:bodyPr/>
          <a:lstStyle/>
          <a:p>
            <a:r>
              <a:rPr lang="en-AU" dirty="0">
                <a:solidFill>
                  <a:srgbClr val="6F3570"/>
                </a:solidFill>
              </a:rPr>
              <a:t>Interpreting the graphs</a:t>
            </a:r>
          </a:p>
        </p:txBody>
      </p:sp>
      <p:sp>
        <p:nvSpPr>
          <p:cNvPr id="19" name="Footer Placeholder 18"/>
          <p:cNvSpPr>
            <a:spLocks noGrp="1"/>
          </p:cNvSpPr>
          <p:nvPr>
            <p:ph type="ftr" sz="quarter" idx="11"/>
          </p:nvPr>
        </p:nvSpPr>
        <p:spPr/>
        <p:txBody>
          <a:bodyPr/>
          <a:lstStyle/>
          <a:p>
            <a:r>
              <a:rPr lang="en-AU" dirty="0">
                <a:solidFill>
                  <a:srgbClr val="6F3570"/>
                </a:solidFill>
              </a:rPr>
              <a:t>How do outpatient cancer clinics perform?</a:t>
            </a:r>
          </a:p>
        </p:txBody>
      </p:sp>
      <p:sp>
        <p:nvSpPr>
          <p:cNvPr id="4" name="Slide Number Placeholder 3"/>
          <p:cNvSpPr>
            <a:spLocks noGrp="1"/>
          </p:cNvSpPr>
          <p:nvPr>
            <p:ph type="sldNum" sz="quarter" idx="10"/>
          </p:nvPr>
        </p:nvSpPr>
        <p:spPr/>
        <p:txBody>
          <a:bodyPr/>
          <a:lstStyle/>
          <a:p>
            <a:fld id="{1CE37B7D-D2E0-4F77-B3D1-CFEC5BBC1E5D}" type="slidenum">
              <a:rPr lang="en-AU" smtClean="0"/>
              <a:pPr/>
              <a:t>27</a:t>
            </a:fld>
            <a:endParaRPr lang="en-AU" dirty="0"/>
          </a:p>
        </p:txBody>
      </p:sp>
      <p:sp>
        <p:nvSpPr>
          <p:cNvPr id="6" name="Text Placeholder 5"/>
          <p:cNvSpPr>
            <a:spLocks noGrp="1"/>
          </p:cNvSpPr>
          <p:nvPr>
            <p:ph type="body" sz="quarter" idx="13"/>
          </p:nvPr>
        </p:nvSpPr>
        <p:spPr/>
        <p:txBody>
          <a:bodyPr/>
          <a:lstStyle/>
          <a:p>
            <a:r>
              <a:rPr lang="en-AU" dirty="0"/>
              <a:t>The results shown in this </a:t>
            </a:r>
            <a:r>
              <a:rPr lang="en-AU" dirty="0" smtClean="0"/>
              <a:t>section of the </a:t>
            </a:r>
            <a:r>
              <a:rPr lang="en-AU" dirty="0" err="1" smtClean="0"/>
              <a:t>chartpack</a:t>
            </a:r>
            <a:r>
              <a:rPr lang="en-AU" dirty="0" smtClean="0"/>
              <a:t> </a:t>
            </a:r>
            <a:r>
              <a:rPr lang="en-AU" dirty="0"/>
              <a:t>are presented </a:t>
            </a:r>
            <a:r>
              <a:rPr lang="en-AU" dirty="0" smtClean="0"/>
              <a:t>as ‘heat maps’.</a:t>
            </a:r>
            <a:endParaRPr lang="en-AU" dirty="0"/>
          </a:p>
        </p:txBody>
      </p:sp>
      <p:sp>
        <p:nvSpPr>
          <p:cNvPr id="9" name="Rectangle 8"/>
          <p:cNvSpPr/>
          <p:nvPr/>
        </p:nvSpPr>
        <p:spPr>
          <a:xfrm>
            <a:off x="539752" y="2232025"/>
            <a:ext cx="2174873" cy="4371975"/>
          </a:xfrm>
          <a:prstGeom prst="rect">
            <a:avLst/>
          </a:prstGeom>
        </p:spPr>
        <p:txBody>
          <a:bodyPr wrap="square" lIns="0" tIns="0" rIns="0" bIns="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0000"/>
              </a:lnSpc>
              <a:spcBef>
                <a:spcPts val="600"/>
              </a:spcBef>
            </a:pPr>
            <a:r>
              <a:rPr lang="en-AU" sz="1000" b="1" dirty="0"/>
              <a:t>‘Heat maps’ </a:t>
            </a:r>
            <a:r>
              <a:rPr lang="en-AU" sz="1000" dirty="0"/>
              <a:t>identify where </a:t>
            </a:r>
            <a:r>
              <a:rPr lang="en-AU" sz="1000" dirty="0" smtClean="0"/>
              <a:t>results </a:t>
            </a:r>
            <a:r>
              <a:rPr lang="en-AU" sz="1000" dirty="0"/>
              <a:t>are statistically significantly different from NSW and are used to quickly</a:t>
            </a:r>
            <a:r>
              <a:rPr lang="en-AU" sz="1000" baseline="0" dirty="0"/>
              <a:t> identify patterns of </a:t>
            </a:r>
            <a:r>
              <a:rPr lang="en-AU" sz="1000" baseline="0" dirty="0" smtClean="0"/>
              <a:t>responses.</a:t>
            </a:r>
            <a:endParaRPr lang="en-AU" sz="1000" baseline="0" dirty="0"/>
          </a:p>
          <a:p>
            <a:pPr>
              <a:lnSpc>
                <a:spcPct val="110000"/>
              </a:lnSpc>
              <a:spcBef>
                <a:spcPts val="600"/>
              </a:spcBef>
            </a:pPr>
            <a:r>
              <a:rPr lang="en-AU" sz="1000" dirty="0" smtClean="0"/>
              <a:t>In this example, each box corresponds to a hospital’s result for a particular survey question</a:t>
            </a:r>
            <a:r>
              <a:rPr lang="en-AU" sz="1000" dirty="0"/>
              <a:t>. </a:t>
            </a:r>
            <a:r>
              <a:rPr lang="en-AU" sz="1000" dirty="0" smtClean="0"/>
              <a:t>Boxes are </a:t>
            </a:r>
            <a:r>
              <a:rPr lang="en-AU" sz="1000" dirty="0"/>
              <a:t>shaded red or green to denote hospital results that are significantly lower or higher </a:t>
            </a:r>
            <a:r>
              <a:rPr lang="en-AU" sz="1000" dirty="0" smtClean="0"/>
              <a:t>than </a:t>
            </a:r>
            <a:r>
              <a:rPr lang="en-AU" sz="1000" dirty="0"/>
              <a:t>the NSW result, respectively. </a:t>
            </a:r>
            <a:endParaRPr lang="en-AU" sz="1000" dirty="0" smtClean="0"/>
          </a:p>
          <a:p>
            <a:pPr>
              <a:lnSpc>
                <a:spcPct val="110000"/>
              </a:lnSpc>
              <a:spcBef>
                <a:spcPts val="600"/>
              </a:spcBef>
            </a:pPr>
            <a:r>
              <a:rPr lang="en-AU" sz="1000" dirty="0" smtClean="0"/>
              <a:t>In </a:t>
            </a:r>
            <a:r>
              <a:rPr lang="en-AU" sz="1000" dirty="0"/>
              <a:t>some cases, a hospital may appear to have a much higher or lower result than the NSW result, or has the same or a similar percentage value as another hospital with a red or green </a:t>
            </a:r>
            <a:r>
              <a:rPr lang="en-AU" sz="1000" dirty="0" smtClean="0"/>
              <a:t>box, </a:t>
            </a:r>
            <a:r>
              <a:rPr lang="en-AU" sz="1000" dirty="0"/>
              <a:t>yet is not coloured red or green to denote that it is significantly different from NSW. This is often because there were too few respondents from the hospital for calculations to be statistically certain</a:t>
            </a:r>
            <a:r>
              <a:rPr lang="en-AU" sz="1000" dirty="0" smtClean="0"/>
              <a:t>.</a:t>
            </a:r>
            <a:endParaRPr lang="en-AU" sz="1000" dirty="0"/>
          </a:p>
        </p:txBody>
      </p:sp>
      <p:sp>
        <p:nvSpPr>
          <p:cNvPr id="11" name="Freeform 5"/>
          <p:cNvSpPr>
            <a:spLocks noEditPoints="1"/>
          </p:cNvSpPr>
          <p:nvPr/>
        </p:nvSpPr>
        <p:spPr bwMode="auto">
          <a:xfrm>
            <a:off x="539751" y="1157654"/>
            <a:ext cx="469043" cy="470042"/>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grpSp>
        <p:nvGrpSpPr>
          <p:cNvPr id="5" name="Group 4"/>
          <p:cNvGrpSpPr/>
          <p:nvPr/>
        </p:nvGrpSpPr>
        <p:grpSpPr>
          <a:xfrm>
            <a:off x="3009900" y="2232025"/>
            <a:ext cx="7140574" cy="4245482"/>
            <a:chOff x="3009900" y="2232025"/>
            <a:chExt cx="7140574" cy="4245482"/>
          </a:xfrm>
        </p:grpSpPr>
        <p:pic>
          <p:nvPicPr>
            <p:cNvPr id="3" name="Picture 2"/>
            <p:cNvPicPr>
              <a:picLocks noChangeAspect="1"/>
            </p:cNvPicPr>
            <p:nvPr/>
          </p:nvPicPr>
          <p:blipFill rotWithShape="1">
            <a:blip r:embed="rId3"/>
            <a:srcRect l="45353"/>
            <a:stretch/>
          </p:blipFill>
          <p:spPr>
            <a:xfrm>
              <a:off x="6248400" y="2232025"/>
              <a:ext cx="3902074" cy="4245482"/>
            </a:xfrm>
            <a:prstGeom prst="rect">
              <a:avLst/>
            </a:prstGeom>
          </p:spPr>
        </p:pic>
        <p:pic>
          <p:nvPicPr>
            <p:cNvPr id="12" name="Picture 11"/>
            <p:cNvPicPr>
              <a:picLocks noChangeAspect="1"/>
            </p:cNvPicPr>
            <p:nvPr/>
          </p:nvPicPr>
          <p:blipFill rotWithShape="1">
            <a:blip r:embed="rId3"/>
            <a:srcRect t="13835"/>
            <a:stretch/>
          </p:blipFill>
          <p:spPr>
            <a:xfrm>
              <a:off x="3009900" y="2819399"/>
              <a:ext cx="7140574" cy="3658107"/>
            </a:xfrm>
            <a:prstGeom prst="rect">
              <a:avLst/>
            </a:prstGeom>
          </p:spPr>
        </p:pic>
      </p:grpSp>
    </p:spTree>
    <p:extLst>
      <p:ext uri="{BB962C8B-B14F-4D97-AF65-F5344CB8AC3E}">
        <p14:creationId xmlns:p14="http://schemas.microsoft.com/office/powerpoint/2010/main" val="1147149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solidFill>
                  <a:srgbClr val="6F3570"/>
                </a:solidFill>
              </a:rPr>
              <a:t>There was variation </a:t>
            </a:r>
            <a:r>
              <a:rPr lang="en-US" dirty="0">
                <a:solidFill>
                  <a:srgbClr val="6F3570"/>
                </a:solidFill>
              </a:rPr>
              <a:t>across NSW in </a:t>
            </a:r>
            <a:r>
              <a:rPr lang="en-US" dirty="0" smtClean="0">
                <a:solidFill>
                  <a:srgbClr val="6F3570"/>
                </a:solidFill>
              </a:rPr>
              <a:t>patients’ </a:t>
            </a:r>
            <a:r>
              <a:rPr lang="en-US" dirty="0">
                <a:solidFill>
                  <a:srgbClr val="6F3570"/>
                </a:solidFill>
              </a:rPr>
              <a:t>ability to understand and participate in </a:t>
            </a:r>
            <a:r>
              <a:rPr lang="en-US" dirty="0" smtClean="0">
                <a:solidFill>
                  <a:srgbClr val="6F3570"/>
                </a:solidFill>
              </a:rPr>
              <a:t>their care, seek </a:t>
            </a:r>
            <a:r>
              <a:rPr lang="en-US" dirty="0">
                <a:solidFill>
                  <a:srgbClr val="6F3570"/>
                </a:solidFill>
              </a:rPr>
              <a:t>and obtain information and maintain a positive attitude</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28</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4" name="Text Placeholder 3"/>
          <p:cNvSpPr>
            <a:spLocks noGrp="1"/>
          </p:cNvSpPr>
          <p:nvPr>
            <p:ph sz="quarter" idx="12"/>
          </p:nvPr>
        </p:nvSpPr>
        <p:spPr>
          <a:xfrm>
            <a:off x="539751" y="1871663"/>
            <a:ext cx="9213849" cy="1158134"/>
          </a:xfrm>
        </p:spPr>
        <p:txBody>
          <a:bodyPr numCol="2"/>
          <a:lstStyle/>
          <a:p>
            <a:r>
              <a:rPr lang="en-AU" sz="1000" dirty="0"/>
              <a:t>The survey asked cancer patients 12 questions about their self-efficacy and confidence at the time of completing the survey, based on the Communication and Attitudinal Self-Efficacy scale for cancer (CASE-cancer)*. Answers were grouped into three components: how well they understand and participate in their care, how easily they seek and obtain information, and whether they can maintain a positive attitude about their condition and treatment. A </a:t>
            </a:r>
            <a:r>
              <a:rPr lang="en-AU" sz="1000" dirty="0" smtClean="0"/>
              <a:t>higher score, out of a possible 10 points, indicates </a:t>
            </a:r>
            <a:r>
              <a:rPr lang="en-AU" sz="1000" dirty="0"/>
              <a:t>a better rating. </a:t>
            </a:r>
            <a:r>
              <a:rPr lang="en-AU" sz="1000" dirty="0" smtClean="0"/>
              <a:t>For example, Lismore </a:t>
            </a:r>
            <a:r>
              <a:rPr lang="en-AU" sz="1000" dirty="0"/>
              <a:t>and Port Macquarie hospitals had scores higher than NSW for the three components as well as the overall CASE score. Bankstown–Lidcombe, Chris O’Brien </a:t>
            </a:r>
            <a:r>
              <a:rPr lang="en-AU" sz="1000" dirty="0" err="1" smtClean="0"/>
              <a:t>Lifehouse</a:t>
            </a:r>
            <a:r>
              <a:rPr lang="en-AU" sz="1000" dirty="0" smtClean="0"/>
              <a:t> </a:t>
            </a:r>
            <a:r>
              <a:rPr lang="en-AU" sz="1000" dirty="0"/>
              <a:t>and Liverpool hospitals had lower scores for two components and for the overall CASE score</a:t>
            </a:r>
            <a:r>
              <a:rPr lang="en-AU" sz="1000" dirty="0" smtClean="0"/>
              <a:t>.</a:t>
            </a:r>
            <a:endParaRPr lang="en-AU" sz="1000" dirty="0"/>
          </a:p>
        </p:txBody>
      </p:sp>
      <p:grpSp>
        <p:nvGrpSpPr>
          <p:cNvPr id="13" name="Group 12"/>
          <p:cNvGrpSpPr/>
          <p:nvPr/>
        </p:nvGrpSpPr>
        <p:grpSpPr>
          <a:xfrm>
            <a:off x="2601479" y="5673430"/>
            <a:ext cx="3747021" cy="180000"/>
            <a:chOff x="-903514" y="3779838"/>
            <a:chExt cx="3747021" cy="180000"/>
          </a:xfrm>
        </p:grpSpPr>
        <p:sp>
          <p:nvSpPr>
            <p:cNvPr id="14" name="TextBox 13"/>
            <p:cNvSpPr txBox="1"/>
            <p:nvPr/>
          </p:nvSpPr>
          <p:spPr>
            <a:xfrm>
              <a:off x="-903514" y="3779838"/>
              <a:ext cx="180000" cy="180000"/>
            </a:xfrm>
            <a:prstGeom prst="rect">
              <a:avLst/>
            </a:prstGeom>
            <a:solidFill>
              <a:schemeClr val="accent5"/>
            </a:solidFill>
          </p:spPr>
          <p:txBody>
            <a:bodyPr wrap="none" lIns="360000" tIns="0" rIns="0" bIns="0" rtlCol="0" anchor="ctr" anchorCtr="0">
              <a:noAutofit/>
            </a:bodyPr>
            <a:lstStyle/>
            <a:p>
              <a:r>
                <a:rPr lang="en-AU" sz="900" dirty="0"/>
                <a:t>Significantly lower than NSW</a:t>
              </a:r>
            </a:p>
          </p:txBody>
        </p:sp>
        <p:sp>
          <p:nvSpPr>
            <p:cNvPr id="15" name="TextBox 14"/>
            <p:cNvSpPr txBox="1"/>
            <p:nvPr/>
          </p:nvSpPr>
          <p:spPr>
            <a:xfrm>
              <a:off x="1005841" y="3779838"/>
              <a:ext cx="180000" cy="180000"/>
            </a:xfrm>
            <a:prstGeom prst="rect">
              <a:avLst/>
            </a:prstGeom>
            <a:solidFill>
              <a:schemeClr val="bg2"/>
            </a:solidFill>
          </p:spPr>
          <p:txBody>
            <a:bodyPr wrap="none" lIns="360000" tIns="0" rIns="0" bIns="0" rtlCol="0" anchor="ctr" anchorCtr="0">
              <a:noAutofit/>
            </a:bodyPr>
            <a:lstStyle/>
            <a:p>
              <a:r>
                <a:rPr lang="en-AU" sz="900" dirty="0"/>
                <a:t>No significant difference</a:t>
              </a:r>
            </a:p>
          </p:txBody>
        </p:sp>
        <p:sp>
          <p:nvSpPr>
            <p:cNvPr id="16" name="TextBox 15"/>
            <p:cNvSpPr txBox="1"/>
            <p:nvPr/>
          </p:nvSpPr>
          <p:spPr>
            <a:xfrm>
              <a:off x="2663507" y="3779838"/>
              <a:ext cx="180000" cy="180000"/>
            </a:xfrm>
            <a:prstGeom prst="rect">
              <a:avLst/>
            </a:prstGeom>
            <a:solidFill>
              <a:schemeClr val="accent4"/>
            </a:solidFill>
          </p:spPr>
          <p:txBody>
            <a:bodyPr wrap="none" lIns="360000" tIns="0" rIns="0" bIns="0" rtlCol="0" anchor="ctr" anchorCtr="0">
              <a:noAutofit/>
            </a:bodyPr>
            <a:lstStyle/>
            <a:p>
              <a:r>
                <a:rPr lang="en-AU" sz="900" dirty="0"/>
                <a:t>Significantly higher than NSW</a:t>
              </a:r>
            </a:p>
          </p:txBody>
        </p:sp>
      </p:grpSp>
      <p:sp>
        <p:nvSpPr>
          <p:cNvPr id="10" name="TextBox 9"/>
          <p:cNvSpPr txBox="1"/>
          <p:nvPr/>
        </p:nvSpPr>
        <p:spPr>
          <a:xfrm>
            <a:off x="542926" y="6178293"/>
            <a:ext cx="9705597" cy="507831"/>
          </a:xfrm>
          <a:prstGeom prst="rect">
            <a:avLst/>
          </a:prstGeom>
          <a:noFill/>
        </p:spPr>
        <p:txBody>
          <a:bodyPr wrap="square" lIns="0" tIns="0" rIns="0" bIns="0" rtlCol="0">
            <a:spAutoFit/>
          </a:bodyPr>
          <a:lstStyle/>
          <a:p>
            <a:pPr>
              <a:spcBef>
                <a:spcPts val="200"/>
              </a:spcBef>
            </a:pPr>
            <a:r>
              <a:rPr lang="en-AU" sz="700" dirty="0" smtClean="0"/>
              <a:t>*Source</a:t>
            </a:r>
            <a:r>
              <a:rPr lang="en-AU" sz="700" dirty="0"/>
              <a:t>: Wolf S, Chang CH, Davis T, </a:t>
            </a:r>
            <a:r>
              <a:rPr lang="en-AU" sz="700" dirty="0" err="1"/>
              <a:t>Makoul</a:t>
            </a:r>
            <a:r>
              <a:rPr lang="en-AU" sz="700" dirty="0"/>
              <a:t> G. Development and validation of the Communication and Attitudinal Self-Efficacy scale for cancer (CASE-cancer). Patient Education and </a:t>
            </a:r>
            <a:r>
              <a:rPr lang="en-AU" sz="700" dirty="0" err="1"/>
              <a:t>Counseling</a:t>
            </a:r>
            <a:r>
              <a:rPr lang="en-AU" sz="700" dirty="0"/>
              <a:t> 2005; 57(3):333-41</a:t>
            </a:r>
            <a:r>
              <a:rPr lang="en-AU" sz="700" dirty="0" smtClean="0"/>
              <a:t>.</a:t>
            </a:r>
          </a:p>
          <a:p>
            <a:pPr>
              <a:spcBef>
                <a:spcPts val="200"/>
              </a:spcBef>
            </a:pPr>
            <a:r>
              <a:rPr lang="en-AU" sz="700" dirty="0" smtClean="0"/>
              <a:t>Note: </a:t>
            </a:r>
            <a:r>
              <a:rPr lang="en-AU" sz="700" dirty="0" smtClean="0">
                <a:solidFill>
                  <a:srgbClr val="4D4D4F"/>
                </a:solidFill>
              </a:rPr>
              <a:t>For </a:t>
            </a:r>
            <a:r>
              <a:rPr lang="en-AU" sz="700" dirty="0">
                <a:solidFill>
                  <a:srgbClr val="4D4D4F"/>
                </a:solidFill>
              </a:rPr>
              <a:t>patient </a:t>
            </a:r>
            <a:r>
              <a:rPr lang="en-AU" sz="700" dirty="0" smtClean="0">
                <a:solidFill>
                  <a:srgbClr val="4D4D4F"/>
                </a:solidFill>
              </a:rPr>
              <a:t>CASE-cancer score assessment</a:t>
            </a:r>
            <a:r>
              <a:rPr lang="en-AU" sz="700" dirty="0">
                <a:solidFill>
                  <a:srgbClr val="4D4D4F"/>
                </a:solidFill>
              </a:rPr>
              <a:t>, statistical significance does not necessarily infer clinical significance.</a:t>
            </a:r>
          </a:p>
          <a:p>
            <a:pPr>
              <a:spcBef>
                <a:spcPts val="200"/>
              </a:spcBef>
            </a:pPr>
            <a:endParaRPr lang="en-AU" sz="700" dirty="0"/>
          </a:p>
          <a:p>
            <a:pPr>
              <a:spcBef>
                <a:spcPts val="200"/>
              </a:spcBef>
            </a:pPr>
            <a:endParaRPr lang="en-AU" sz="700" dirty="0"/>
          </a:p>
        </p:txBody>
      </p:sp>
      <p:graphicFrame>
        <p:nvGraphicFramePr>
          <p:cNvPr id="12" name="Table 11"/>
          <p:cNvGraphicFramePr>
            <a:graphicFrameLocks noGrp="1"/>
          </p:cNvGraphicFramePr>
          <p:nvPr>
            <p:extLst>
              <p:ext uri="{D42A27DB-BD31-4B8C-83A1-F6EECF244321}">
                <p14:modId xmlns:p14="http://schemas.microsoft.com/office/powerpoint/2010/main" val="1432296313"/>
              </p:ext>
            </p:extLst>
          </p:nvPr>
        </p:nvGraphicFramePr>
        <p:xfrm>
          <a:off x="539750" y="2965942"/>
          <a:ext cx="9600438" cy="2635895"/>
        </p:xfrm>
        <a:graphic>
          <a:graphicData uri="http://schemas.openxmlformats.org/drawingml/2006/table">
            <a:tbl>
              <a:tblPr/>
              <a:tblGrid>
                <a:gridCol w="1844823">
                  <a:extLst>
                    <a:ext uri="{9D8B030D-6E8A-4147-A177-3AD203B41FA5}">
                      <a16:colId xmlns:a16="http://schemas.microsoft.com/office/drawing/2014/main" xmlns="" val="20000"/>
                    </a:ext>
                  </a:extLst>
                </a:gridCol>
                <a:gridCol w="221589">
                  <a:extLst>
                    <a:ext uri="{9D8B030D-6E8A-4147-A177-3AD203B41FA5}">
                      <a16:colId xmlns:a16="http://schemas.microsoft.com/office/drawing/2014/main" xmlns="" val="20001"/>
                    </a:ext>
                  </a:extLst>
                </a:gridCol>
                <a:gridCol w="221589">
                  <a:extLst>
                    <a:ext uri="{9D8B030D-6E8A-4147-A177-3AD203B41FA5}">
                      <a16:colId xmlns:a16="http://schemas.microsoft.com/office/drawing/2014/main" xmlns="" val="20002"/>
                    </a:ext>
                  </a:extLst>
                </a:gridCol>
                <a:gridCol w="221589">
                  <a:extLst>
                    <a:ext uri="{9D8B030D-6E8A-4147-A177-3AD203B41FA5}">
                      <a16:colId xmlns:a16="http://schemas.microsoft.com/office/drawing/2014/main" xmlns="" val="20003"/>
                    </a:ext>
                  </a:extLst>
                </a:gridCol>
                <a:gridCol w="221589">
                  <a:extLst>
                    <a:ext uri="{9D8B030D-6E8A-4147-A177-3AD203B41FA5}">
                      <a16:colId xmlns:a16="http://schemas.microsoft.com/office/drawing/2014/main" xmlns="" val="20004"/>
                    </a:ext>
                  </a:extLst>
                </a:gridCol>
                <a:gridCol w="221589">
                  <a:extLst>
                    <a:ext uri="{9D8B030D-6E8A-4147-A177-3AD203B41FA5}">
                      <a16:colId xmlns:a16="http://schemas.microsoft.com/office/drawing/2014/main" xmlns="" val="20005"/>
                    </a:ext>
                  </a:extLst>
                </a:gridCol>
                <a:gridCol w="221589">
                  <a:extLst>
                    <a:ext uri="{9D8B030D-6E8A-4147-A177-3AD203B41FA5}">
                      <a16:colId xmlns:a16="http://schemas.microsoft.com/office/drawing/2014/main" xmlns="" val="20006"/>
                    </a:ext>
                  </a:extLst>
                </a:gridCol>
                <a:gridCol w="221589">
                  <a:extLst>
                    <a:ext uri="{9D8B030D-6E8A-4147-A177-3AD203B41FA5}">
                      <a16:colId xmlns:a16="http://schemas.microsoft.com/office/drawing/2014/main" xmlns="" val="20007"/>
                    </a:ext>
                  </a:extLst>
                </a:gridCol>
                <a:gridCol w="221589">
                  <a:extLst>
                    <a:ext uri="{9D8B030D-6E8A-4147-A177-3AD203B41FA5}">
                      <a16:colId xmlns:a16="http://schemas.microsoft.com/office/drawing/2014/main" xmlns="" val="20008"/>
                    </a:ext>
                  </a:extLst>
                </a:gridCol>
                <a:gridCol w="221589">
                  <a:extLst>
                    <a:ext uri="{9D8B030D-6E8A-4147-A177-3AD203B41FA5}">
                      <a16:colId xmlns:a16="http://schemas.microsoft.com/office/drawing/2014/main" xmlns="" val="20009"/>
                    </a:ext>
                  </a:extLst>
                </a:gridCol>
                <a:gridCol w="221589"/>
                <a:gridCol w="221589">
                  <a:extLst>
                    <a:ext uri="{9D8B030D-6E8A-4147-A177-3AD203B41FA5}">
                      <a16:colId xmlns:a16="http://schemas.microsoft.com/office/drawing/2014/main" xmlns="" val="20010"/>
                    </a:ext>
                  </a:extLst>
                </a:gridCol>
                <a:gridCol w="221589">
                  <a:extLst>
                    <a:ext uri="{9D8B030D-6E8A-4147-A177-3AD203B41FA5}">
                      <a16:colId xmlns:a16="http://schemas.microsoft.com/office/drawing/2014/main" xmlns="" val="20011"/>
                    </a:ext>
                  </a:extLst>
                </a:gridCol>
                <a:gridCol w="221589">
                  <a:extLst>
                    <a:ext uri="{9D8B030D-6E8A-4147-A177-3AD203B41FA5}">
                      <a16:colId xmlns:a16="http://schemas.microsoft.com/office/drawing/2014/main" xmlns="" val="20012"/>
                    </a:ext>
                  </a:extLst>
                </a:gridCol>
                <a:gridCol w="221589">
                  <a:extLst>
                    <a:ext uri="{9D8B030D-6E8A-4147-A177-3AD203B41FA5}">
                      <a16:colId xmlns:a16="http://schemas.microsoft.com/office/drawing/2014/main" xmlns="" val="20013"/>
                    </a:ext>
                  </a:extLst>
                </a:gridCol>
                <a:gridCol w="221589">
                  <a:extLst>
                    <a:ext uri="{9D8B030D-6E8A-4147-A177-3AD203B41FA5}">
                      <a16:colId xmlns:a16="http://schemas.microsoft.com/office/drawing/2014/main" xmlns="" val="20014"/>
                    </a:ext>
                  </a:extLst>
                </a:gridCol>
                <a:gridCol w="221589">
                  <a:extLst>
                    <a:ext uri="{9D8B030D-6E8A-4147-A177-3AD203B41FA5}">
                      <a16:colId xmlns:a16="http://schemas.microsoft.com/office/drawing/2014/main" xmlns="" val="20015"/>
                    </a:ext>
                  </a:extLst>
                </a:gridCol>
                <a:gridCol w="221589">
                  <a:extLst>
                    <a:ext uri="{9D8B030D-6E8A-4147-A177-3AD203B41FA5}">
                      <a16:colId xmlns:a16="http://schemas.microsoft.com/office/drawing/2014/main" xmlns="" val="20016"/>
                    </a:ext>
                  </a:extLst>
                </a:gridCol>
                <a:gridCol w="221589">
                  <a:extLst>
                    <a:ext uri="{9D8B030D-6E8A-4147-A177-3AD203B41FA5}">
                      <a16:colId xmlns:a16="http://schemas.microsoft.com/office/drawing/2014/main" xmlns="" val="20018"/>
                    </a:ext>
                  </a:extLst>
                </a:gridCol>
                <a:gridCol w="221589">
                  <a:extLst>
                    <a:ext uri="{9D8B030D-6E8A-4147-A177-3AD203B41FA5}">
                      <a16:colId xmlns:a16="http://schemas.microsoft.com/office/drawing/2014/main" xmlns="" val="20019"/>
                    </a:ext>
                  </a:extLst>
                </a:gridCol>
                <a:gridCol w="221589">
                  <a:extLst>
                    <a:ext uri="{9D8B030D-6E8A-4147-A177-3AD203B41FA5}">
                      <a16:colId xmlns:a16="http://schemas.microsoft.com/office/drawing/2014/main" xmlns="" val="20020"/>
                    </a:ext>
                  </a:extLst>
                </a:gridCol>
                <a:gridCol w="221589">
                  <a:extLst>
                    <a:ext uri="{9D8B030D-6E8A-4147-A177-3AD203B41FA5}">
                      <a16:colId xmlns:a16="http://schemas.microsoft.com/office/drawing/2014/main" xmlns="" val="20021"/>
                    </a:ext>
                  </a:extLst>
                </a:gridCol>
                <a:gridCol w="221589">
                  <a:extLst>
                    <a:ext uri="{9D8B030D-6E8A-4147-A177-3AD203B41FA5}">
                      <a16:colId xmlns:a16="http://schemas.microsoft.com/office/drawing/2014/main" xmlns="" val="20022"/>
                    </a:ext>
                  </a:extLst>
                </a:gridCol>
                <a:gridCol w="221589">
                  <a:extLst>
                    <a:ext uri="{9D8B030D-6E8A-4147-A177-3AD203B41FA5}">
                      <a16:colId xmlns:a16="http://schemas.microsoft.com/office/drawing/2014/main" xmlns="" val="20023"/>
                    </a:ext>
                  </a:extLst>
                </a:gridCol>
                <a:gridCol w="221589">
                  <a:extLst>
                    <a:ext uri="{9D8B030D-6E8A-4147-A177-3AD203B41FA5}">
                      <a16:colId xmlns:a16="http://schemas.microsoft.com/office/drawing/2014/main" xmlns="" val="20024"/>
                    </a:ext>
                  </a:extLst>
                </a:gridCol>
                <a:gridCol w="221589">
                  <a:extLst>
                    <a:ext uri="{9D8B030D-6E8A-4147-A177-3AD203B41FA5}">
                      <a16:colId xmlns:a16="http://schemas.microsoft.com/office/drawing/2014/main" xmlns="" val="20025"/>
                    </a:ext>
                  </a:extLst>
                </a:gridCol>
                <a:gridCol w="221589">
                  <a:extLst>
                    <a:ext uri="{9D8B030D-6E8A-4147-A177-3AD203B41FA5}">
                      <a16:colId xmlns:a16="http://schemas.microsoft.com/office/drawing/2014/main" xmlns="" val="20026"/>
                    </a:ext>
                  </a:extLst>
                </a:gridCol>
                <a:gridCol w="221589">
                  <a:extLst>
                    <a:ext uri="{9D8B030D-6E8A-4147-A177-3AD203B41FA5}">
                      <a16:colId xmlns:a16="http://schemas.microsoft.com/office/drawing/2014/main" xmlns="" val="20027"/>
                    </a:ext>
                  </a:extLst>
                </a:gridCol>
                <a:gridCol w="221589">
                  <a:extLst>
                    <a:ext uri="{9D8B030D-6E8A-4147-A177-3AD203B41FA5}">
                      <a16:colId xmlns:a16="http://schemas.microsoft.com/office/drawing/2014/main" xmlns="" val="20028"/>
                    </a:ext>
                  </a:extLst>
                </a:gridCol>
                <a:gridCol w="221589">
                  <a:extLst>
                    <a:ext uri="{9D8B030D-6E8A-4147-A177-3AD203B41FA5}">
                      <a16:colId xmlns:a16="http://schemas.microsoft.com/office/drawing/2014/main" xmlns="" val="20029"/>
                    </a:ext>
                  </a:extLst>
                </a:gridCol>
                <a:gridCol w="221589">
                  <a:extLst>
                    <a:ext uri="{9D8B030D-6E8A-4147-A177-3AD203B41FA5}">
                      <a16:colId xmlns:a16="http://schemas.microsoft.com/office/drawing/2014/main" xmlns="" val="20030"/>
                    </a:ext>
                  </a:extLst>
                </a:gridCol>
                <a:gridCol w="221589">
                  <a:extLst>
                    <a:ext uri="{9D8B030D-6E8A-4147-A177-3AD203B41FA5}">
                      <a16:colId xmlns:a16="http://schemas.microsoft.com/office/drawing/2014/main" xmlns="" val="20031"/>
                    </a:ext>
                  </a:extLst>
                </a:gridCol>
                <a:gridCol w="221589">
                  <a:extLst>
                    <a:ext uri="{9D8B030D-6E8A-4147-A177-3AD203B41FA5}">
                      <a16:colId xmlns:a16="http://schemas.microsoft.com/office/drawing/2014/main" xmlns="" val="20032"/>
                    </a:ext>
                  </a:extLst>
                </a:gridCol>
                <a:gridCol w="221589">
                  <a:extLst>
                    <a:ext uri="{9D8B030D-6E8A-4147-A177-3AD203B41FA5}">
                      <a16:colId xmlns:a16="http://schemas.microsoft.com/office/drawing/2014/main" xmlns="" val="20033"/>
                    </a:ext>
                  </a:extLst>
                </a:gridCol>
                <a:gridCol w="221589">
                  <a:extLst>
                    <a:ext uri="{9D8B030D-6E8A-4147-A177-3AD203B41FA5}">
                      <a16:colId xmlns:a16="http://schemas.microsoft.com/office/drawing/2014/main" xmlns="" val="20034"/>
                    </a:ext>
                  </a:extLst>
                </a:gridCol>
                <a:gridCol w="221589">
                  <a:extLst>
                    <a:ext uri="{9D8B030D-6E8A-4147-A177-3AD203B41FA5}">
                      <a16:colId xmlns:a16="http://schemas.microsoft.com/office/drawing/2014/main" xmlns="" val="20035"/>
                    </a:ext>
                  </a:extLst>
                </a:gridCol>
              </a:tblGrid>
              <a:tr h="1559251">
                <a:tc>
                  <a:txBody>
                    <a:bodyPr/>
                    <a:lstStyle/>
                    <a:p>
                      <a:pPr algn="l" fontAlgn="b"/>
                      <a:endParaRPr lang="en-AU" sz="900" b="0" i="0" u="none" strike="noStrike" dirty="0">
                        <a:solidFill>
                          <a:schemeClr val="tx1"/>
                        </a:solidFill>
                        <a:effectLst/>
                        <a:latin typeface="+mn-lt"/>
                      </a:endParaRPr>
                    </a:p>
                  </a:txBody>
                  <a:tcPr marL="0" marR="0" marT="0" marB="76903" anchor="ctr">
                    <a:lnL>
                      <a:noFill/>
                    </a:lnL>
                    <a:lnR>
                      <a:noFill/>
                    </a:lnR>
                    <a:lnT>
                      <a:noFill/>
                    </a:lnT>
                    <a:lnB w="6350" cap="flat" cmpd="sng" algn="ctr">
                      <a:solidFill>
                        <a:schemeClr val="bg1">
                          <a:lumMod val="65000"/>
                        </a:schemeClr>
                      </a:solidFill>
                      <a:prstDash val="solid"/>
                      <a:round/>
                      <a:headEnd type="none" w="med" len="med"/>
                      <a:tailEnd type="none" w="med" len="med"/>
                    </a:lnB>
                  </a:tcPr>
                </a:tc>
                <a:tc>
                  <a:txBody>
                    <a:bodyPr/>
                    <a:lstStyle/>
                    <a:p>
                      <a:pPr algn="l" fontAlgn="b"/>
                      <a:r>
                        <a:rPr lang="en-AU" sz="800" b="1" i="0" u="none" strike="noStrike" dirty="0">
                          <a:solidFill>
                            <a:schemeClr val="accent6"/>
                          </a:solidFill>
                          <a:effectLst/>
                          <a:latin typeface="+mn-lt"/>
                        </a:rPr>
                        <a:t>NSW</a:t>
                      </a:r>
                    </a:p>
                  </a:txBody>
                  <a:tcPr marL="0" marR="0" marT="0" marB="76903" vert="vert270" anchor="ctr">
                    <a:lnL>
                      <a:noFill/>
                    </a:lnL>
                    <a:lnR>
                      <a:noFill/>
                    </a:lnR>
                    <a:lnT>
                      <a:noFill/>
                    </a:lnT>
                    <a:lnB w="6350" cap="flat" cmpd="sng" algn="ctr">
                      <a:solidFill>
                        <a:schemeClr val="bg1">
                          <a:lumMod val="65000"/>
                        </a:schemeClr>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Armidale</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Bankstown–Lidcombe</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Bathurst</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Bega </a:t>
                      </a:r>
                      <a:r>
                        <a:rPr lang="en-AU" sz="800" b="0" i="0" u="none" strike="noStrike" dirty="0" smtClean="0">
                          <a:solidFill>
                            <a:schemeClr val="tx1"/>
                          </a:solidFill>
                          <a:effectLst/>
                          <a:latin typeface="+mn-lt"/>
                        </a:rPr>
                        <a:t>Valley Community Health</a:t>
                      </a:r>
                      <a:endParaRPr lang="en-AU" sz="800" b="0" i="0" u="none" strike="noStrike" dirty="0">
                        <a:solidFill>
                          <a:schemeClr val="tx1"/>
                        </a:solidFill>
                        <a:effectLst/>
                        <a:latin typeface="+mn-lt"/>
                      </a:endParaRP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Blacktown</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Bourke </a:t>
                      </a:r>
                      <a:r>
                        <a:rPr lang="en-AU" sz="800" b="0" i="0" u="none" strike="noStrike" dirty="0" smtClean="0">
                          <a:solidFill>
                            <a:schemeClr val="tx1"/>
                          </a:solidFill>
                          <a:effectLst/>
                          <a:latin typeface="+mn-lt"/>
                        </a:rPr>
                        <a:t>Street Health Service</a:t>
                      </a:r>
                      <a:endParaRPr lang="en-AU" sz="800" b="0" i="0" u="none" strike="noStrike" dirty="0">
                        <a:solidFill>
                          <a:schemeClr val="tx1"/>
                        </a:solidFill>
                        <a:effectLst/>
                        <a:latin typeface="+mn-lt"/>
                      </a:endParaRP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Calvary Mater</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Campbelltown</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Chris O’Brien </a:t>
                      </a:r>
                      <a:r>
                        <a:rPr lang="en-AU" sz="800" b="0" i="0" u="none" strike="noStrike" dirty="0" err="1" smtClean="0">
                          <a:solidFill>
                            <a:schemeClr val="tx1"/>
                          </a:solidFill>
                          <a:effectLst/>
                          <a:latin typeface="+mn-lt"/>
                        </a:rPr>
                        <a:t>Lifehouse</a:t>
                      </a:r>
                      <a:endParaRPr lang="en-AU" sz="800" b="0" i="0" u="none" strike="noStrike" dirty="0">
                        <a:solidFill>
                          <a:schemeClr val="tx1"/>
                        </a:solidFill>
                        <a:effectLst/>
                        <a:latin typeface="+mn-lt"/>
                      </a:endParaRP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Coffs Harbour</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Concord</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Dubbo</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Eurobodalla Community Health</a:t>
                      </a:r>
                      <a:endParaRPr lang="en-AU" sz="800" b="0" i="0" u="none" strike="noStrike" dirty="0">
                        <a:solidFill>
                          <a:schemeClr val="tx1"/>
                        </a:solidFill>
                        <a:effectLst/>
                        <a:latin typeface="+mn-lt"/>
                      </a:endParaRP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Gosford</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Grafton</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John Hunter</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Lismore</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Liverpool</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Manly</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Manning</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Nepean</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Orange Health</a:t>
                      </a:r>
                      <a:r>
                        <a:rPr lang="en-AU" sz="800" b="0" i="0" u="none" strike="noStrike" baseline="0" dirty="0" smtClean="0">
                          <a:solidFill>
                            <a:schemeClr val="tx1"/>
                          </a:solidFill>
                          <a:effectLst/>
                          <a:latin typeface="+mn-lt"/>
                        </a:rPr>
                        <a:t> Service</a:t>
                      </a:r>
                      <a:endParaRPr lang="en-AU" sz="800" b="0" i="0" u="none" strike="noStrike" dirty="0">
                        <a:solidFill>
                          <a:schemeClr val="tx1"/>
                        </a:solidFill>
                        <a:effectLst/>
                        <a:latin typeface="+mn-lt"/>
                      </a:endParaRP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Port Macquarie</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Prince of Wales</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Royal Hospital for Women</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Royal North Shore</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Royal Prince Alfred</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Shoalhaven</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St Vincent's</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Tamworth</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The Tweed</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Westmead</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Wollongong</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Wyong</a:t>
                      </a:r>
                    </a:p>
                  </a:txBody>
                  <a:tcPr marL="0" marR="0" marT="0" marB="76903" vert="vert270" anchor="ctr">
                    <a:lnL>
                      <a:noFill/>
                    </a:lnL>
                    <a:lnR>
                      <a:noFill/>
                    </a:lnR>
                    <a:lnT>
                      <a:noFill/>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269161">
                <a:tc>
                  <a:txBody>
                    <a:bodyPr/>
                    <a:lstStyle/>
                    <a:p>
                      <a:pPr algn="l" fontAlgn="ctr"/>
                      <a:r>
                        <a:rPr lang="en-AU" sz="900" b="0" i="0" u="none" strike="noStrike" dirty="0">
                          <a:solidFill>
                            <a:schemeClr val="tx1"/>
                          </a:solidFill>
                          <a:effectLst/>
                          <a:latin typeface="+mn-lt"/>
                        </a:rPr>
                        <a:t>CASE – Overall summary mean</a:t>
                      </a:r>
                    </a:p>
                  </a:txBody>
                  <a:tcPr marL="5987" marR="5987" marT="5987" marB="0" anchor="ctr">
                    <a:lnL>
                      <a:noFill/>
                    </a:lnL>
                    <a:lnR w="19050" cap="flat" cmpd="sng" algn="ctr">
                      <a:solidFill>
                        <a:srgbClr val="FFFFFF"/>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tcPr>
                </a:tc>
                <a:tc>
                  <a:txBody>
                    <a:bodyPr/>
                    <a:lstStyle/>
                    <a:p>
                      <a:pPr algn="ctr" fontAlgn="ctr"/>
                      <a:r>
                        <a:rPr lang="en-AU" sz="900" b="0" i="0" u="none" strike="noStrike" dirty="0">
                          <a:solidFill>
                            <a:schemeClr val="accent6"/>
                          </a:solidFill>
                          <a:effectLst/>
                          <a:latin typeface="+mn-lt"/>
                        </a:rPr>
                        <a:t>8.5</a:t>
                      </a:r>
                    </a:p>
                  </a:txBody>
                  <a:tcPr marL="5987" marR="5987" marT="5987" marB="0" anchor="ctr">
                    <a:lnL w="19050" cap="flat" cmpd="sng" algn="ctr">
                      <a:solidFill>
                        <a:srgbClr val="FFFFFF"/>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8.1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FFFFFF"/>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FFFFFF"/>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extLst>
                  <a:ext uri="{0D108BD9-81ED-4DB2-BD59-A6C34878D82A}">
                    <a16:rowId xmlns:a16="http://schemas.microsoft.com/office/drawing/2014/main" xmlns="" val="10001"/>
                  </a:ext>
                </a:extLst>
              </a:tr>
              <a:tr h="269161">
                <a:tc>
                  <a:txBody>
                    <a:bodyPr/>
                    <a:lstStyle/>
                    <a:p>
                      <a:pPr algn="l" fontAlgn="ctr"/>
                      <a:r>
                        <a:rPr lang="en-AU" sz="900" b="0" i="0" u="none" strike="noStrike" dirty="0">
                          <a:solidFill>
                            <a:schemeClr val="tx1"/>
                          </a:solidFill>
                          <a:effectLst/>
                          <a:latin typeface="+mn-lt"/>
                        </a:rPr>
                        <a:t>Maintain a positive attitude</a:t>
                      </a:r>
                    </a:p>
                  </a:txBody>
                  <a:tcPr marL="5987" marR="5987" marT="5987" marB="0" anchor="ctr">
                    <a:lnL>
                      <a:noFill/>
                    </a:lnL>
                    <a:lnR w="19050" cap="flat" cmpd="sng" algn="ctr">
                      <a:solidFill>
                        <a:srgbClr val="FFFFFF"/>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tcPr>
                </a:tc>
                <a:tc>
                  <a:txBody>
                    <a:bodyPr/>
                    <a:lstStyle/>
                    <a:p>
                      <a:pPr algn="ctr" fontAlgn="ctr"/>
                      <a:r>
                        <a:rPr lang="en-AU" sz="900" b="0" i="0" u="none" strike="noStrike" dirty="0">
                          <a:solidFill>
                            <a:schemeClr val="accent6"/>
                          </a:solidFill>
                          <a:effectLst/>
                          <a:latin typeface="+mn-lt"/>
                        </a:rPr>
                        <a:t>8.1</a:t>
                      </a:r>
                    </a:p>
                  </a:txBody>
                  <a:tcPr marL="5987" marR="5987" marT="5987" marB="0" anchor="ctr">
                    <a:lnL w="19050" cap="flat" cmpd="sng" algn="ctr">
                      <a:solidFill>
                        <a:srgbClr val="FFFFFF"/>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tcPr>
                </a:tc>
                <a:tc>
                  <a:txBody>
                    <a:bodyPr/>
                    <a:lstStyle/>
                    <a:p>
                      <a:pPr algn="ctr" fontAlgn="ctr"/>
                      <a:r>
                        <a:rPr lang="en-AU" sz="900" b="0" i="0" u="none" strike="noStrike" dirty="0">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7.9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7.7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7.7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solidFill>
                  </a:tcPr>
                </a:tc>
                <a:tc>
                  <a:txBody>
                    <a:bodyPr/>
                    <a:lstStyle/>
                    <a:p>
                      <a:pPr algn="ctr" fontAlgn="ctr"/>
                      <a:r>
                        <a:rPr lang="en-AU" sz="900" b="0" i="0" u="none" strike="noStrike" dirty="0">
                          <a:solidFill>
                            <a:srgbClr val="FFFFFF"/>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7.9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7.9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FFFFFF"/>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8.1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7.6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7.8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extLst>
                  <a:ext uri="{0D108BD9-81ED-4DB2-BD59-A6C34878D82A}">
                    <a16:rowId xmlns:a16="http://schemas.microsoft.com/office/drawing/2014/main" xmlns="" val="10002"/>
                  </a:ext>
                </a:extLst>
              </a:tr>
              <a:tr h="269161">
                <a:tc>
                  <a:txBody>
                    <a:bodyPr/>
                    <a:lstStyle/>
                    <a:p>
                      <a:pPr algn="l" fontAlgn="ctr"/>
                      <a:r>
                        <a:rPr lang="en-AU" sz="900" b="0" i="0" u="none" strike="noStrike" dirty="0">
                          <a:solidFill>
                            <a:schemeClr val="tx1"/>
                          </a:solidFill>
                          <a:effectLst/>
                          <a:latin typeface="+mn-lt"/>
                        </a:rPr>
                        <a:t>Seek and obtain information</a:t>
                      </a:r>
                    </a:p>
                  </a:txBody>
                  <a:tcPr marL="5987" marR="5987" marT="5987" marB="0" anchor="ctr">
                    <a:lnL>
                      <a:noFill/>
                    </a:lnL>
                    <a:lnR w="19050" cap="flat" cmpd="sng" algn="ctr">
                      <a:solidFill>
                        <a:srgbClr val="FFFFFF"/>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tcPr>
                </a:tc>
                <a:tc>
                  <a:txBody>
                    <a:bodyPr/>
                    <a:lstStyle/>
                    <a:p>
                      <a:pPr algn="ctr" fontAlgn="ctr"/>
                      <a:r>
                        <a:rPr lang="en-AU" sz="900" b="0" i="0" u="none" strike="noStrike" dirty="0">
                          <a:solidFill>
                            <a:schemeClr val="accent6"/>
                          </a:solidFill>
                          <a:effectLst/>
                          <a:latin typeface="+mn-lt"/>
                        </a:rPr>
                        <a:t>8.9</a:t>
                      </a:r>
                    </a:p>
                  </a:txBody>
                  <a:tcPr marL="5987" marR="5987" marT="5987" marB="0" anchor="ctr">
                    <a:lnL w="19050" cap="flat" cmpd="sng" algn="ctr">
                      <a:solidFill>
                        <a:srgbClr val="FFFFFF"/>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tcPr>
                </a:tc>
                <a:tc>
                  <a:txBody>
                    <a:bodyPr/>
                    <a:lstStyle/>
                    <a:p>
                      <a:pPr algn="ctr" fontAlgn="ctr"/>
                      <a:r>
                        <a:rPr lang="en-AU" sz="900" b="0" i="0" u="none" strike="noStrike" dirty="0">
                          <a:solidFill>
                            <a:srgbClr val="262626"/>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mn-lt"/>
                        </a:rPr>
                        <a:t>9.1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9.1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9.3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9.1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9.3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FFFFFF"/>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9.2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9.1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FFFFFF"/>
                          </a:solidFill>
                          <a:effectLst/>
                          <a:latin typeface="+mn-lt"/>
                        </a:rPr>
                        <a:t>9.1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9.2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9.0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extLst>
                  <a:ext uri="{0D108BD9-81ED-4DB2-BD59-A6C34878D82A}">
                    <a16:rowId xmlns:a16="http://schemas.microsoft.com/office/drawing/2014/main" xmlns="" val="10003"/>
                  </a:ext>
                </a:extLst>
              </a:tr>
              <a:tr h="269161">
                <a:tc>
                  <a:txBody>
                    <a:bodyPr/>
                    <a:lstStyle/>
                    <a:p>
                      <a:pPr algn="l" fontAlgn="ctr"/>
                      <a:r>
                        <a:rPr lang="en-AU" sz="900" b="0" i="0" u="none" strike="noStrike" dirty="0">
                          <a:solidFill>
                            <a:schemeClr val="tx1"/>
                          </a:solidFill>
                          <a:effectLst/>
                          <a:latin typeface="+mn-lt"/>
                        </a:rPr>
                        <a:t>Understand and participate in care</a:t>
                      </a:r>
                    </a:p>
                  </a:txBody>
                  <a:tcPr marL="5987" marR="5987" marT="5987" marB="0" anchor="ctr">
                    <a:lnL>
                      <a:noFill/>
                    </a:lnL>
                    <a:lnR w="19050" cap="flat" cmpd="sng" algn="ctr">
                      <a:solidFill>
                        <a:srgbClr val="FFFFFF"/>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en-AU" sz="900" b="0" i="0" u="none" strike="noStrike" dirty="0">
                          <a:solidFill>
                            <a:schemeClr val="accent6"/>
                          </a:solidFill>
                          <a:effectLst/>
                          <a:latin typeface="+mn-lt"/>
                        </a:rPr>
                        <a:t>8.5</a:t>
                      </a:r>
                    </a:p>
                  </a:txBody>
                  <a:tcPr marL="5987" marR="5987" marT="5987" marB="0" anchor="ctr">
                    <a:lnL w="19050" cap="flat" cmpd="sng" algn="ctr">
                      <a:solidFill>
                        <a:srgbClr val="FFFFFF"/>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en-AU" sz="900" b="0" i="0" u="none" strike="noStrike" dirty="0">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8.0</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8.2</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8.9</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FFFFFF"/>
                          </a:solidFill>
                          <a:effectLst/>
                          <a:latin typeface="+mn-lt"/>
                        </a:rPr>
                        <a:t>8.1</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8.8</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8.6</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8.7</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8.4</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mn-lt"/>
                        </a:rPr>
                        <a:t>8.5</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mn-lt"/>
                        </a:rPr>
                        <a:t>8.3</a:t>
                      </a:r>
                    </a:p>
                  </a:txBody>
                  <a:tcPr marL="5987" marR="5987" marT="5987"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bl>
          </a:graphicData>
        </a:graphic>
      </p:graphicFrame>
      <p:sp>
        <p:nvSpPr>
          <p:cNvPr id="18" name="Freeform 5">
            <a:hlinkClick r:id="rId3" action="ppaction://hlinksldjump"/>
          </p:cNvPr>
          <p:cNvSpPr>
            <a:spLocks noEditPoints="1"/>
          </p:cNvSpPr>
          <p:nvPr/>
        </p:nvSpPr>
        <p:spPr bwMode="auto">
          <a:xfrm>
            <a:off x="9831822" y="3024133"/>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
        <p:nvSpPr>
          <p:cNvPr id="17" name="Text Placeholder 33"/>
          <p:cNvSpPr txBox="1">
            <a:spLocks/>
          </p:cNvSpPr>
          <p:nvPr/>
        </p:nvSpPr>
        <p:spPr>
          <a:xfrm>
            <a:off x="542927" y="3026335"/>
            <a:ext cx="1548424" cy="725292"/>
          </a:xfrm>
          <a:prstGeom prst="rect">
            <a:avLst/>
          </a:prstGeom>
        </p:spPr>
        <p:txBody>
          <a:bodyPr lIns="0" tIns="0" rIns="0" bIns="0"/>
          <a:lstStyle>
            <a:lvl1pPr marL="0" indent="0" algn="l" defTabSz="858216" rtl="0" eaLnBrk="1" latinLnBrk="0" hangingPunct="1">
              <a:lnSpc>
                <a:spcPct val="11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1pPr>
            <a:lvl2pPr marL="0" indent="0" algn="l" defTabSz="858216" rtl="0" eaLnBrk="1" latinLnBrk="0" hangingPunct="1">
              <a:lnSpc>
                <a:spcPct val="110000"/>
              </a:lnSpc>
              <a:spcBef>
                <a:spcPts val="600"/>
              </a:spcBef>
              <a:spcAft>
                <a:spcPts val="300"/>
              </a:spcAft>
              <a:buClr>
                <a:schemeClr val="accent1"/>
              </a:buClr>
              <a:buSzPct val="125000"/>
              <a:buFont typeface="Arial" panose="020B0604020202020204" pitchFamily="34" charset="0"/>
              <a:buNone/>
              <a:tabLst/>
              <a:defRPr sz="1400" kern="1200">
                <a:solidFill>
                  <a:schemeClr val="accent1"/>
                </a:solidFill>
                <a:latin typeface="+mn-lt"/>
                <a:ea typeface="Open Sans" panose="020B0606030504020204" pitchFamily="34" charset="0"/>
                <a:cs typeface="Open Sans" panose="020B0606030504020204" pitchFamily="34" charset="0"/>
              </a:defRPr>
            </a:lvl2pPr>
            <a:lvl3pPr marL="19433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lang="en-US" sz="1100" b="0" kern="1200" dirty="0" smtClean="0">
                <a:solidFill>
                  <a:schemeClr val="tx1"/>
                </a:solidFill>
                <a:latin typeface="+mn-lt"/>
                <a:ea typeface="+mn-ea"/>
                <a:cs typeface="+mn-cs"/>
              </a:defRPr>
            </a:lvl3pPr>
            <a:lvl4pPr marL="38866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sz="1100" kern="1200">
                <a:solidFill>
                  <a:schemeClr val="tx1"/>
                </a:solidFill>
                <a:latin typeface="+mn-lt"/>
                <a:ea typeface="+mn-ea"/>
                <a:cs typeface="+mn-cs"/>
              </a:defRPr>
            </a:lvl4pPr>
            <a:lvl5pPr marL="582992"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tabLst/>
              <a:defRPr lang="en-US" sz="1100" kern="1200" dirty="0" smtClean="0">
                <a:solidFill>
                  <a:schemeClr val="tx1"/>
                </a:solidFill>
                <a:latin typeface="+mn-lt"/>
                <a:ea typeface="+mn-ea"/>
                <a:cs typeface="+mn-cs"/>
              </a:defRPr>
            </a:lvl5pPr>
            <a:lvl6pPr marL="775603" indent="-189171"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6pPr>
            <a:lvl7pPr marL="973372" indent="-197770"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7pPr>
            <a:lvl8pPr marL="1164264" indent="-190892"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8pPr>
            <a:lvl9pPr marL="1453180" indent="-288916"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9pPr>
          </a:lstStyle>
          <a:p>
            <a:r>
              <a:rPr lang="en-AU" b="1" dirty="0" smtClean="0"/>
              <a:t>CASE-cancer scores (out of 10) by hospital, compared with NSW</a:t>
            </a:r>
            <a:endParaRPr lang="en-AU" b="1" dirty="0"/>
          </a:p>
        </p:txBody>
      </p:sp>
    </p:spTree>
    <p:extLst>
      <p:ext uri="{BB962C8B-B14F-4D97-AF65-F5344CB8AC3E}">
        <p14:creationId xmlns:p14="http://schemas.microsoft.com/office/powerpoint/2010/main" val="210650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9749" y="895349"/>
            <a:ext cx="8251165" cy="640465"/>
          </a:xfrm>
        </p:spPr>
        <p:txBody>
          <a:bodyPr/>
          <a:lstStyle/>
          <a:p>
            <a:r>
              <a:rPr lang="en-US" dirty="0" smtClean="0">
                <a:solidFill>
                  <a:srgbClr val="6F3570"/>
                </a:solidFill>
              </a:rPr>
              <a:t>There was variation across NSW in symptom </a:t>
            </a:r>
            <a:r>
              <a:rPr lang="en-US" dirty="0">
                <a:solidFill>
                  <a:srgbClr val="6F3570"/>
                </a:solidFill>
              </a:rPr>
              <a:t>severity scores for patients in active treatment </a:t>
            </a:r>
            <a:endParaRPr lang="en-AU" dirty="0">
              <a:solidFill>
                <a:srgbClr val="6F3570"/>
              </a:solidFill>
            </a:endParaRPr>
          </a:p>
        </p:txBody>
      </p:sp>
      <p:sp>
        <p:nvSpPr>
          <p:cNvPr id="4" name="Slide Number Placeholder 3"/>
          <p:cNvSpPr>
            <a:spLocks noGrp="1"/>
          </p:cNvSpPr>
          <p:nvPr>
            <p:ph type="sldNum" sz="quarter" idx="10"/>
          </p:nvPr>
        </p:nvSpPr>
        <p:spPr>
          <a:xfrm>
            <a:off x="9804399" y="7120731"/>
            <a:ext cx="346075" cy="219793"/>
          </a:xfrm>
        </p:spPr>
        <p:txBody>
          <a:bodyPr/>
          <a:lstStyle/>
          <a:p>
            <a:fld id="{1CE37B7D-D2E0-4F77-B3D1-CFEC5BBC1E5D}" type="slidenum">
              <a:rPr lang="en-AU" smtClean="0"/>
              <a:pPr/>
              <a:t>29</a:t>
            </a:fld>
            <a:endParaRPr lang="en-AU" dirty="0"/>
          </a:p>
        </p:txBody>
      </p:sp>
      <p:sp>
        <p:nvSpPr>
          <p:cNvPr id="5" name="Footer Placeholder 4"/>
          <p:cNvSpPr>
            <a:spLocks noGrp="1"/>
          </p:cNvSpPr>
          <p:nvPr>
            <p:ph type="ftr" sz="quarter" idx="11"/>
          </p:nvPr>
        </p:nvSpPr>
        <p:spPr/>
        <p:txBody>
          <a:bodyPr/>
          <a:lstStyle/>
          <a:p>
            <a:r>
              <a:rPr lang="en-AU" dirty="0">
                <a:solidFill>
                  <a:srgbClr val="6F3570"/>
                </a:solidFill>
              </a:rPr>
              <a:t>How do outpatient cancer clinics perform?</a:t>
            </a:r>
          </a:p>
        </p:txBody>
      </p:sp>
      <p:sp>
        <p:nvSpPr>
          <p:cNvPr id="6" name="Content Placeholder 5"/>
          <p:cNvSpPr>
            <a:spLocks noGrp="1"/>
          </p:cNvSpPr>
          <p:nvPr>
            <p:ph sz="quarter" idx="12"/>
          </p:nvPr>
        </p:nvSpPr>
        <p:spPr>
          <a:xfrm>
            <a:off x="539750" y="1871664"/>
            <a:ext cx="9219885" cy="1423986"/>
          </a:xfrm>
        </p:spPr>
        <p:txBody>
          <a:bodyPr spcCol="360000"/>
          <a:lstStyle/>
          <a:p>
            <a:r>
              <a:rPr lang="en-AU" sz="1000" dirty="0" smtClean="0"/>
              <a:t>The Edmonton Symptom Assessment System (ESAS)* allows patients to rate the severity of nine possible symptoms on a 0–10 scale of severity (e.g. 0 = ‘no pain’ and 10 = ‘worst possible pain’). Lower scores indicate a better rating. Results reported here are for those patients who said they were currently in active treatment, i.e. those who were ‘still being treated’ (23% of the cancer cohort) or ‘being treated again’ (6%). </a:t>
            </a:r>
          </a:p>
          <a:p>
            <a:pPr lvl="0"/>
            <a:endParaRPr lang="en-AU" sz="1000" dirty="0" smtClean="0">
              <a:solidFill>
                <a:srgbClr val="4D4D4F"/>
              </a:solidFill>
            </a:endParaRPr>
          </a:p>
          <a:p>
            <a:pPr lvl="0"/>
            <a:r>
              <a:rPr lang="en-AU" sz="1000" dirty="0" smtClean="0">
                <a:solidFill>
                  <a:srgbClr val="4D4D4F"/>
                </a:solidFill>
              </a:rPr>
              <a:t>Symptom severity scores were assessed at the time of completing the survey. Patients’ ratings of symptom severity can be influenced by a number of factors and so ratings may be influenced by external factors that occurred subsequent to attending the clinic – for example, a deterioration or improvement in the patient’s health unrelated to their clinic visit.</a:t>
            </a:r>
            <a:endParaRPr lang="en-AU" sz="1000" dirty="0"/>
          </a:p>
        </p:txBody>
      </p:sp>
      <p:grpSp>
        <p:nvGrpSpPr>
          <p:cNvPr id="3" name="Group 2"/>
          <p:cNvGrpSpPr/>
          <p:nvPr/>
        </p:nvGrpSpPr>
        <p:grpSpPr>
          <a:xfrm>
            <a:off x="2659878" y="6033280"/>
            <a:ext cx="4102148" cy="180000"/>
            <a:chOff x="-903514" y="3779838"/>
            <a:chExt cx="4102148" cy="180000"/>
          </a:xfrm>
        </p:grpSpPr>
        <p:sp>
          <p:nvSpPr>
            <p:cNvPr id="2" name="TextBox 1"/>
            <p:cNvSpPr txBox="1"/>
            <p:nvPr/>
          </p:nvSpPr>
          <p:spPr>
            <a:xfrm>
              <a:off x="-903514" y="3779838"/>
              <a:ext cx="180000" cy="180000"/>
            </a:xfrm>
            <a:prstGeom prst="rect">
              <a:avLst/>
            </a:prstGeom>
            <a:solidFill>
              <a:schemeClr val="accent5"/>
            </a:solidFill>
          </p:spPr>
          <p:txBody>
            <a:bodyPr wrap="none" lIns="360000" tIns="0" rIns="0" bIns="0" rtlCol="0" anchor="ctr" anchorCtr="0">
              <a:noAutofit/>
            </a:bodyPr>
            <a:lstStyle/>
            <a:p>
              <a:r>
                <a:rPr lang="en-AU" sz="900" dirty="0"/>
                <a:t>Significantly more severe than NSW</a:t>
              </a:r>
            </a:p>
          </p:txBody>
        </p:sp>
        <p:sp>
          <p:nvSpPr>
            <p:cNvPr id="7" name="TextBox 6"/>
            <p:cNvSpPr txBox="1"/>
            <p:nvPr/>
          </p:nvSpPr>
          <p:spPr>
            <a:xfrm>
              <a:off x="1371601" y="3779838"/>
              <a:ext cx="180000" cy="180000"/>
            </a:xfrm>
            <a:prstGeom prst="rect">
              <a:avLst/>
            </a:prstGeom>
            <a:solidFill>
              <a:schemeClr val="bg2"/>
            </a:solidFill>
          </p:spPr>
          <p:txBody>
            <a:bodyPr wrap="none" lIns="360000" tIns="0" rIns="0" bIns="0" rtlCol="0" anchor="ctr" anchorCtr="0">
              <a:noAutofit/>
            </a:bodyPr>
            <a:lstStyle/>
            <a:p>
              <a:r>
                <a:rPr lang="en-AU" sz="900" dirty="0"/>
                <a:t>No significant difference</a:t>
              </a:r>
            </a:p>
          </p:txBody>
        </p:sp>
        <p:sp>
          <p:nvSpPr>
            <p:cNvPr id="8" name="TextBox 7"/>
            <p:cNvSpPr txBox="1"/>
            <p:nvPr/>
          </p:nvSpPr>
          <p:spPr>
            <a:xfrm>
              <a:off x="3018634" y="3779838"/>
              <a:ext cx="180000" cy="180000"/>
            </a:xfrm>
            <a:prstGeom prst="rect">
              <a:avLst/>
            </a:prstGeom>
            <a:solidFill>
              <a:schemeClr val="accent4"/>
            </a:solidFill>
          </p:spPr>
          <p:txBody>
            <a:bodyPr wrap="none" lIns="360000" tIns="0" rIns="0" bIns="0" rtlCol="0" anchor="ctr" anchorCtr="0">
              <a:noAutofit/>
            </a:bodyPr>
            <a:lstStyle/>
            <a:p>
              <a:r>
                <a:rPr lang="en-AU" sz="900" dirty="0"/>
                <a:t>Significantly less severe than NSW</a:t>
              </a:r>
            </a:p>
          </p:txBody>
        </p:sp>
      </p:grpSp>
      <p:sp>
        <p:nvSpPr>
          <p:cNvPr id="10" name="TextBox 9"/>
          <p:cNvSpPr txBox="1"/>
          <p:nvPr/>
        </p:nvSpPr>
        <p:spPr>
          <a:xfrm>
            <a:off x="539748" y="6354545"/>
            <a:ext cx="9763096" cy="241092"/>
          </a:xfrm>
          <a:prstGeom prst="rect">
            <a:avLst/>
          </a:prstGeom>
          <a:noFill/>
        </p:spPr>
        <p:txBody>
          <a:bodyPr wrap="square" lIns="0" tIns="0" rIns="0" bIns="0" rtlCol="0">
            <a:spAutoFit/>
          </a:bodyPr>
          <a:lstStyle/>
          <a:p>
            <a:pPr>
              <a:spcBef>
                <a:spcPts val="200"/>
              </a:spcBef>
            </a:pPr>
            <a:r>
              <a:rPr lang="en-AU" sz="700" dirty="0" smtClean="0"/>
              <a:t>*Source</a:t>
            </a:r>
            <a:r>
              <a:rPr lang="en-AU" sz="700" dirty="0"/>
              <a:t>: </a:t>
            </a:r>
            <a:r>
              <a:rPr lang="en-AU" sz="700" dirty="0" err="1"/>
              <a:t>Bruera</a:t>
            </a:r>
            <a:r>
              <a:rPr lang="en-AU" sz="700" dirty="0"/>
              <a:t> E, Kuehn N, Miller MJ, </a:t>
            </a:r>
            <a:r>
              <a:rPr lang="en-AU" sz="700" dirty="0" err="1"/>
              <a:t>Selmser</a:t>
            </a:r>
            <a:r>
              <a:rPr lang="en-AU" sz="700" dirty="0"/>
              <a:t> P, Macmillan K. The Edmonton Symptom Assessment System (ESAS): A simple method for the assessment of palliative care patients. Journal of Palliative Care 1991; 7(2):6-9. </a:t>
            </a:r>
          </a:p>
          <a:p>
            <a:pPr>
              <a:spcBef>
                <a:spcPts val="200"/>
              </a:spcBef>
            </a:pPr>
            <a:r>
              <a:rPr lang="en-AU" sz="700" dirty="0" smtClean="0"/>
              <a:t>Note: </a:t>
            </a:r>
            <a:r>
              <a:rPr lang="en-AU" sz="700" dirty="0" smtClean="0">
                <a:solidFill>
                  <a:srgbClr val="4D4D4F"/>
                </a:solidFill>
              </a:rPr>
              <a:t>For </a:t>
            </a:r>
            <a:r>
              <a:rPr lang="en-AU" sz="700" dirty="0">
                <a:solidFill>
                  <a:srgbClr val="4D4D4F"/>
                </a:solidFill>
              </a:rPr>
              <a:t>patient </a:t>
            </a:r>
            <a:r>
              <a:rPr lang="en-AU" sz="700" dirty="0" smtClean="0">
                <a:solidFill>
                  <a:srgbClr val="4D4D4F"/>
                </a:solidFill>
              </a:rPr>
              <a:t>symptom severity </a:t>
            </a:r>
            <a:r>
              <a:rPr lang="en-AU" sz="700" dirty="0">
                <a:solidFill>
                  <a:srgbClr val="4D4D4F"/>
                </a:solidFill>
              </a:rPr>
              <a:t>assessment, statistical significance does not necessarily infer clinical significance</a:t>
            </a:r>
            <a:r>
              <a:rPr lang="en-AU" sz="700" dirty="0" smtClean="0">
                <a:solidFill>
                  <a:srgbClr val="4D4D4F"/>
                </a:solidFill>
              </a:rPr>
              <a:t>.</a:t>
            </a:r>
            <a:endParaRPr lang="en-AU" sz="700" dirty="0">
              <a:solidFill>
                <a:srgbClr val="4D4D4F"/>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351182982"/>
              </p:ext>
            </p:extLst>
          </p:nvPr>
        </p:nvGraphicFramePr>
        <p:xfrm>
          <a:off x="552451" y="2778702"/>
          <a:ext cx="9599497" cy="3202304"/>
        </p:xfrm>
        <a:graphic>
          <a:graphicData uri="http://schemas.openxmlformats.org/drawingml/2006/table">
            <a:tbl>
              <a:tblPr/>
              <a:tblGrid>
                <a:gridCol w="1713409">
                  <a:extLst>
                    <a:ext uri="{9D8B030D-6E8A-4147-A177-3AD203B41FA5}">
                      <a16:colId xmlns:a16="http://schemas.microsoft.com/office/drawing/2014/main" xmlns="" val="20000"/>
                    </a:ext>
                  </a:extLst>
                </a:gridCol>
                <a:gridCol w="394604">
                  <a:extLst>
                    <a:ext uri="{9D8B030D-6E8A-4147-A177-3AD203B41FA5}">
                      <a16:colId xmlns:a16="http://schemas.microsoft.com/office/drawing/2014/main" xmlns="" val="20001"/>
                    </a:ext>
                  </a:extLst>
                </a:gridCol>
                <a:gridCol w="288134">
                  <a:extLst>
                    <a:ext uri="{9D8B030D-6E8A-4147-A177-3AD203B41FA5}">
                      <a16:colId xmlns:a16="http://schemas.microsoft.com/office/drawing/2014/main" xmlns="" val="20002"/>
                    </a:ext>
                  </a:extLst>
                </a:gridCol>
                <a:gridCol w="288134">
                  <a:extLst>
                    <a:ext uri="{9D8B030D-6E8A-4147-A177-3AD203B41FA5}">
                      <a16:colId xmlns:a16="http://schemas.microsoft.com/office/drawing/2014/main" xmlns="" val="20003"/>
                    </a:ext>
                  </a:extLst>
                </a:gridCol>
                <a:gridCol w="288134">
                  <a:extLst>
                    <a:ext uri="{9D8B030D-6E8A-4147-A177-3AD203B41FA5}">
                      <a16:colId xmlns:a16="http://schemas.microsoft.com/office/drawing/2014/main" xmlns="" val="20004"/>
                    </a:ext>
                  </a:extLst>
                </a:gridCol>
                <a:gridCol w="288134">
                  <a:extLst>
                    <a:ext uri="{9D8B030D-6E8A-4147-A177-3AD203B41FA5}">
                      <a16:colId xmlns:a16="http://schemas.microsoft.com/office/drawing/2014/main" xmlns="" val="20005"/>
                    </a:ext>
                  </a:extLst>
                </a:gridCol>
                <a:gridCol w="288134">
                  <a:extLst>
                    <a:ext uri="{9D8B030D-6E8A-4147-A177-3AD203B41FA5}">
                      <a16:colId xmlns:a16="http://schemas.microsoft.com/office/drawing/2014/main" xmlns="" val="20006"/>
                    </a:ext>
                  </a:extLst>
                </a:gridCol>
                <a:gridCol w="288134"/>
                <a:gridCol w="288134">
                  <a:extLst>
                    <a:ext uri="{9D8B030D-6E8A-4147-A177-3AD203B41FA5}">
                      <a16:colId xmlns:a16="http://schemas.microsoft.com/office/drawing/2014/main" xmlns="" val="20007"/>
                    </a:ext>
                  </a:extLst>
                </a:gridCol>
                <a:gridCol w="288134">
                  <a:extLst>
                    <a:ext uri="{9D8B030D-6E8A-4147-A177-3AD203B41FA5}">
                      <a16:colId xmlns:a16="http://schemas.microsoft.com/office/drawing/2014/main" xmlns="" val="20008"/>
                    </a:ext>
                  </a:extLst>
                </a:gridCol>
                <a:gridCol w="288134">
                  <a:extLst>
                    <a:ext uri="{9D8B030D-6E8A-4147-A177-3AD203B41FA5}">
                      <a16:colId xmlns:a16="http://schemas.microsoft.com/office/drawing/2014/main" xmlns="" val="20009"/>
                    </a:ext>
                  </a:extLst>
                </a:gridCol>
                <a:gridCol w="288134">
                  <a:extLst>
                    <a:ext uri="{9D8B030D-6E8A-4147-A177-3AD203B41FA5}">
                      <a16:colId xmlns:a16="http://schemas.microsoft.com/office/drawing/2014/main" xmlns="" val="20010"/>
                    </a:ext>
                  </a:extLst>
                </a:gridCol>
                <a:gridCol w="288134">
                  <a:extLst>
                    <a:ext uri="{9D8B030D-6E8A-4147-A177-3AD203B41FA5}">
                      <a16:colId xmlns:a16="http://schemas.microsoft.com/office/drawing/2014/main" xmlns="" val="20011"/>
                    </a:ext>
                  </a:extLst>
                </a:gridCol>
                <a:gridCol w="288134">
                  <a:extLst>
                    <a:ext uri="{9D8B030D-6E8A-4147-A177-3AD203B41FA5}">
                      <a16:colId xmlns:a16="http://schemas.microsoft.com/office/drawing/2014/main" xmlns="" val="20013"/>
                    </a:ext>
                  </a:extLst>
                </a:gridCol>
                <a:gridCol w="288134">
                  <a:extLst>
                    <a:ext uri="{9D8B030D-6E8A-4147-A177-3AD203B41FA5}">
                      <a16:colId xmlns:a16="http://schemas.microsoft.com/office/drawing/2014/main" xmlns="" val="20014"/>
                    </a:ext>
                  </a:extLst>
                </a:gridCol>
                <a:gridCol w="288134">
                  <a:extLst>
                    <a:ext uri="{9D8B030D-6E8A-4147-A177-3AD203B41FA5}">
                      <a16:colId xmlns:a16="http://schemas.microsoft.com/office/drawing/2014/main" xmlns="" val="20015"/>
                    </a:ext>
                  </a:extLst>
                </a:gridCol>
                <a:gridCol w="288134">
                  <a:extLst>
                    <a:ext uri="{9D8B030D-6E8A-4147-A177-3AD203B41FA5}">
                      <a16:colId xmlns:a16="http://schemas.microsoft.com/office/drawing/2014/main" xmlns="" val="20016"/>
                    </a:ext>
                  </a:extLst>
                </a:gridCol>
                <a:gridCol w="288134">
                  <a:extLst>
                    <a:ext uri="{9D8B030D-6E8A-4147-A177-3AD203B41FA5}">
                      <a16:colId xmlns:a16="http://schemas.microsoft.com/office/drawing/2014/main" xmlns="" val="20017"/>
                    </a:ext>
                  </a:extLst>
                </a:gridCol>
                <a:gridCol w="288134">
                  <a:extLst>
                    <a:ext uri="{9D8B030D-6E8A-4147-A177-3AD203B41FA5}">
                      <a16:colId xmlns:a16="http://schemas.microsoft.com/office/drawing/2014/main" xmlns="" val="20018"/>
                    </a:ext>
                  </a:extLst>
                </a:gridCol>
                <a:gridCol w="288134">
                  <a:extLst>
                    <a:ext uri="{9D8B030D-6E8A-4147-A177-3AD203B41FA5}">
                      <a16:colId xmlns:a16="http://schemas.microsoft.com/office/drawing/2014/main" xmlns="" val="20019"/>
                    </a:ext>
                  </a:extLst>
                </a:gridCol>
                <a:gridCol w="288134">
                  <a:extLst>
                    <a:ext uri="{9D8B030D-6E8A-4147-A177-3AD203B41FA5}">
                      <a16:colId xmlns:a16="http://schemas.microsoft.com/office/drawing/2014/main" xmlns="" val="20020"/>
                    </a:ext>
                  </a:extLst>
                </a:gridCol>
                <a:gridCol w="288134">
                  <a:extLst>
                    <a:ext uri="{9D8B030D-6E8A-4147-A177-3AD203B41FA5}">
                      <a16:colId xmlns:a16="http://schemas.microsoft.com/office/drawing/2014/main" xmlns="" val="20021"/>
                    </a:ext>
                  </a:extLst>
                </a:gridCol>
                <a:gridCol w="288134">
                  <a:extLst>
                    <a:ext uri="{9D8B030D-6E8A-4147-A177-3AD203B41FA5}">
                      <a16:colId xmlns:a16="http://schemas.microsoft.com/office/drawing/2014/main" xmlns="" val="20022"/>
                    </a:ext>
                  </a:extLst>
                </a:gridCol>
                <a:gridCol w="288134">
                  <a:extLst>
                    <a:ext uri="{9D8B030D-6E8A-4147-A177-3AD203B41FA5}">
                      <a16:colId xmlns:a16="http://schemas.microsoft.com/office/drawing/2014/main" xmlns="" val="20023"/>
                    </a:ext>
                  </a:extLst>
                </a:gridCol>
                <a:gridCol w="288134">
                  <a:extLst>
                    <a:ext uri="{9D8B030D-6E8A-4147-A177-3AD203B41FA5}">
                      <a16:colId xmlns:a16="http://schemas.microsoft.com/office/drawing/2014/main" xmlns="" val="20024"/>
                    </a:ext>
                  </a:extLst>
                </a:gridCol>
                <a:gridCol w="288134">
                  <a:extLst>
                    <a:ext uri="{9D8B030D-6E8A-4147-A177-3AD203B41FA5}">
                      <a16:colId xmlns:a16="http://schemas.microsoft.com/office/drawing/2014/main" xmlns="" val="20025"/>
                    </a:ext>
                  </a:extLst>
                </a:gridCol>
                <a:gridCol w="288134">
                  <a:extLst>
                    <a:ext uri="{9D8B030D-6E8A-4147-A177-3AD203B41FA5}">
                      <a16:colId xmlns:a16="http://schemas.microsoft.com/office/drawing/2014/main" xmlns="" val="20026"/>
                    </a:ext>
                  </a:extLst>
                </a:gridCol>
                <a:gridCol w="288134">
                  <a:extLst>
                    <a:ext uri="{9D8B030D-6E8A-4147-A177-3AD203B41FA5}">
                      <a16:colId xmlns:a16="http://schemas.microsoft.com/office/drawing/2014/main" xmlns="" val="20027"/>
                    </a:ext>
                  </a:extLst>
                </a:gridCol>
              </a:tblGrid>
              <a:tr h="1436153">
                <a:tc>
                  <a:txBody>
                    <a:bodyPr/>
                    <a:lstStyle/>
                    <a:p>
                      <a:pPr algn="l" fontAlgn="b"/>
                      <a:endParaRPr lang="en-AU" sz="900" b="0" i="0" u="none" strike="noStrike" dirty="0">
                        <a:solidFill>
                          <a:srgbClr val="262626"/>
                        </a:solidFill>
                        <a:effectLst/>
                        <a:latin typeface="+mn-lt"/>
                      </a:endParaRPr>
                    </a:p>
                  </a:txBody>
                  <a:tcPr marL="0" marR="0" marT="0" marB="78496" anchor="ctr">
                    <a:lnL>
                      <a:noFill/>
                    </a:lnL>
                    <a:lnR>
                      <a:noFill/>
                    </a:lnR>
                    <a:lnT>
                      <a:noFill/>
                    </a:lnT>
                    <a:lnB w="6350" cap="flat" cmpd="sng" algn="ctr">
                      <a:solidFill>
                        <a:schemeClr val="tx2"/>
                      </a:solidFill>
                      <a:prstDash val="solid"/>
                      <a:round/>
                      <a:headEnd type="none" w="med" len="med"/>
                      <a:tailEnd type="none" w="med" len="med"/>
                    </a:lnB>
                  </a:tcPr>
                </a:tc>
                <a:tc>
                  <a:txBody>
                    <a:bodyPr/>
                    <a:lstStyle/>
                    <a:p>
                      <a:pPr algn="l" fontAlgn="b"/>
                      <a:r>
                        <a:rPr lang="en-AU" sz="800" b="1" i="0" u="none" strike="noStrike" dirty="0">
                          <a:solidFill>
                            <a:schemeClr val="accent6"/>
                          </a:solidFill>
                          <a:effectLst/>
                          <a:latin typeface="+mn-lt"/>
                        </a:rPr>
                        <a:t>NSW</a:t>
                      </a:r>
                    </a:p>
                  </a:txBody>
                  <a:tcPr marL="0" marR="0" marT="0" marB="78496" vert="vert270" anchor="ctr">
                    <a:lnL>
                      <a:noFill/>
                    </a:lnL>
                    <a:lnR>
                      <a:noFill/>
                    </a:lnR>
                    <a:lnT>
                      <a:noFill/>
                    </a:lnT>
                    <a:lnB w="6350" cap="flat" cmpd="sng" algn="ctr">
                      <a:solidFill>
                        <a:schemeClr val="tx2"/>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Bankstown–Lidcombe</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Bathurst</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Blacktown</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Calvary Mater</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Campbelltown</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Chris O’Brien </a:t>
                      </a:r>
                      <a:r>
                        <a:rPr lang="en-AU" sz="800" b="0" i="0" u="none" strike="noStrike" dirty="0" err="1" smtClean="0">
                          <a:solidFill>
                            <a:schemeClr val="tx1"/>
                          </a:solidFill>
                          <a:effectLst/>
                          <a:latin typeface="+mn-lt"/>
                        </a:rPr>
                        <a:t>Lifehouse</a:t>
                      </a:r>
                      <a:endParaRPr lang="en-AU" sz="800" b="0" i="0" u="none" strike="noStrike" dirty="0">
                        <a:solidFill>
                          <a:schemeClr val="tx1"/>
                        </a:solidFill>
                        <a:effectLst/>
                        <a:latin typeface="+mn-lt"/>
                      </a:endParaRP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Coffs Harbour</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Concord</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a:solidFill>
                            <a:schemeClr val="tx1"/>
                          </a:solidFill>
                          <a:effectLst/>
                          <a:latin typeface="+mn-lt"/>
                        </a:rPr>
                        <a:t>Dubbo</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Eurobodalla Community Health</a:t>
                      </a:r>
                      <a:endParaRPr lang="en-AU" sz="800" b="0" i="0" u="none" strike="noStrike" dirty="0">
                        <a:solidFill>
                          <a:schemeClr val="tx1"/>
                        </a:solidFill>
                        <a:effectLst/>
                        <a:latin typeface="+mn-lt"/>
                      </a:endParaRP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Gosford</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Lismore</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Liverpool</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Manning</a:t>
                      </a:r>
                      <a:endParaRPr lang="en-AU" sz="800" b="0" i="0" u="none" strike="noStrike" dirty="0">
                        <a:solidFill>
                          <a:schemeClr val="tx1"/>
                        </a:solidFill>
                        <a:effectLst/>
                        <a:latin typeface="+mn-lt"/>
                      </a:endParaRP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Nepean</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smtClean="0">
                          <a:solidFill>
                            <a:schemeClr val="tx1"/>
                          </a:solidFill>
                          <a:effectLst/>
                          <a:latin typeface="+mn-lt"/>
                        </a:rPr>
                        <a:t>Orange Health Service</a:t>
                      </a:r>
                      <a:endParaRPr lang="en-AU" sz="800" b="0" i="0" u="none" strike="noStrike" dirty="0">
                        <a:solidFill>
                          <a:schemeClr val="tx1"/>
                        </a:solidFill>
                        <a:effectLst/>
                        <a:latin typeface="+mn-lt"/>
                      </a:endParaRP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Port Macquarie</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Prince of Wales</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Royal North Shore</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Shoalhaven</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St Vincent's</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Tamworth</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The Tweed</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Westmead</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Wollongong</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r>
                        <a:rPr lang="en-AU" sz="800" b="0" i="0" u="none" strike="noStrike" dirty="0">
                          <a:solidFill>
                            <a:schemeClr val="tx1"/>
                          </a:solidFill>
                          <a:effectLst/>
                          <a:latin typeface="+mn-lt"/>
                        </a:rPr>
                        <a:t>Wyong</a:t>
                      </a:r>
                    </a:p>
                  </a:txBody>
                  <a:tcPr marL="0" marR="0" marT="0" marB="78496" vert="vert270" anchor="ctr">
                    <a:lnL>
                      <a:noFill/>
                    </a:lnL>
                    <a:lnR>
                      <a:noFill/>
                    </a:lnR>
                    <a:lnT>
                      <a:noFill/>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0"/>
                  </a:ext>
                </a:extLst>
              </a:tr>
              <a:tr h="196239">
                <a:tc>
                  <a:txBody>
                    <a:bodyPr/>
                    <a:lstStyle/>
                    <a:p>
                      <a:pPr algn="l" fontAlgn="ctr"/>
                      <a:r>
                        <a:rPr lang="en-AU" sz="900" b="0" i="0" u="none" strike="noStrike" dirty="0">
                          <a:solidFill>
                            <a:schemeClr val="tx1"/>
                          </a:solidFill>
                          <a:effectLst/>
                          <a:latin typeface="+mn-lt"/>
                        </a:rPr>
                        <a:t>Tiredness</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4.4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62626"/>
                          </a:solidFill>
                          <a:effectLst/>
                          <a:latin typeface="Arial Narrow" panose="020B0606020202030204" pitchFamily="34" charset="0"/>
                        </a:rPr>
                        <a:t>4.2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5.0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4.1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4.9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FFFFFF"/>
                          </a:solidFill>
                          <a:effectLst/>
                          <a:latin typeface="Arial Narrow" panose="020B0606020202030204" pitchFamily="34" charset="0"/>
                        </a:rPr>
                        <a:t>5.0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Arial Narrow" panose="020B0606020202030204" pitchFamily="34" charset="0"/>
                        </a:rPr>
                        <a:t>4.2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4.7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4.9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xmlns="" val="10001"/>
                  </a:ext>
                </a:extLst>
              </a:tr>
              <a:tr h="196239">
                <a:tc>
                  <a:txBody>
                    <a:bodyPr/>
                    <a:lstStyle/>
                    <a:p>
                      <a:pPr algn="l" fontAlgn="ctr"/>
                      <a:r>
                        <a:rPr lang="en-AU" sz="900" b="0" i="0" u="none" strike="noStrike" dirty="0">
                          <a:solidFill>
                            <a:schemeClr val="tx1"/>
                          </a:solidFill>
                          <a:effectLst/>
                          <a:latin typeface="+mn-lt"/>
                        </a:rPr>
                        <a:t>Wellbeing</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4.5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Arial Narrow" panose="020B0606020202030204" pitchFamily="34" charset="0"/>
                        </a:rPr>
                        <a:t>3.9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4.1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3.9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2"/>
                  </a:ext>
                </a:extLst>
              </a:tr>
              <a:tr h="196239">
                <a:tc>
                  <a:txBody>
                    <a:bodyPr/>
                    <a:lstStyle/>
                    <a:p>
                      <a:pPr algn="l" fontAlgn="ctr"/>
                      <a:r>
                        <a:rPr lang="en-AU" sz="900" b="0" i="0" u="none" strike="noStrike" dirty="0">
                          <a:solidFill>
                            <a:schemeClr val="tx1"/>
                          </a:solidFill>
                          <a:effectLst/>
                          <a:latin typeface="+mn-lt"/>
                        </a:rPr>
                        <a:t>Loss of appetite</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62626"/>
                          </a:solidFill>
                          <a:effectLst/>
                          <a:latin typeface="Arial Narrow" panose="020B0606020202030204" pitchFamily="34" charset="0"/>
                        </a:rPr>
                        <a:t>3.4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Arial Narrow" panose="020B060602020203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3"/>
                  </a:ext>
                </a:extLst>
              </a:tr>
              <a:tr h="196239">
                <a:tc>
                  <a:txBody>
                    <a:bodyPr/>
                    <a:lstStyle/>
                    <a:p>
                      <a:pPr algn="l" fontAlgn="ctr"/>
                      <a:r>
                        <a:rPr lang="en-AU" sz="900" b="0" i="0" u="none" strike="noStrike" dirty="0">
                          <a:solidFill>
                            <a:schemeClr val="tx1"/>
                          </a:solidFill>
                          <a:effectLst/>
                          <a:latin typeface="+mn-lt"/>
                        </a:rPr>
                        <a:t>Anxiety</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074B8"/>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FFFFFF"/>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4"/>
                  </a:ext>
                </a:extLst>
              </a:tr>
              <a:tr h="196239">
                <a:tc>
                  <a:txBody>
                    <a:bodyPr/>
                    <a:lstStyle/>
                    <a:p>
                      <a:pPr algn="l" fontAlgn="ctr"/>
                      <a:r>
                        <a:rPr lang="en-AU" sz="900" b="0" i="0" u="none" strike="noStrike" dirty="0">
                          <a:solidFill>
                            <a:schemeClr val="tx1"/>
                          </a:solidFill>
                          <a:effectLst/>
                          <a:latin typeface="+mn-lt"/>
                        </a:rPr>
                        <a:t>Drowsiness</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074B8"/>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FFFFFF"/>
                          </a:solidFill>
                          <a:effectLst/>
                          <a:latin typeface="Arial Narrow" panose="020B0606020202030204" pitchFamily="34" charset="0"/>
                        </a:rPr>
                        <a:t>3.7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FFFFFF"/>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FFFFFF"/>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5"/>
                  </a:ext>
                </a:extLst>
              </a:tr>
              <a:tr h="196239">
                <a:tc>
                  <a:txBody>
                    <a:bodyPr/>
                    <a:lstStyle/>
                    <a:p>
                      <a:pPr algn="l" fontAlgn="ctr"/>
                      <a:r>
                        <a:rPr lang="en-AU" sz="900" b="0" i="0" u="none" strike="noStrike" dirty="0">
                          <a:solidFill>
                            <a:schemeClr val="tx1"/>
                          </a:solidFill>
                          <a:effectLst/>
                          <a:latin typeface="+mn-lt"/>
                        </a:rPr>
                        <a:t>Shortness of breath</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62626"/>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3.0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6"/>
                  </a:ext>
                </a:extLst>
              </a:tr>
              <a:tr h="196239">
                <a:tc>
                  <a:txBody>
                    <a:bodyPr/>
                    <a:lstStyle/>
                    <a:p>
                      <a:pPr algn="l" fontAlgn="ctr"/>
                      <a:r>
                        <a:rPr lang="en-AU" sz="900" b="0" i="0" u="none" strike="noStrike" dirty="0">
                          <a:solidFill>
                            <a:schemeClr val="tx1"/>
                          </a:solidFill>
                          <a:effectLst/>
                          <a:latin typeface="+mn-lt"/>
                        </a:rPr>
                        <a:t>Depression</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7"/>
                  </a:ext>
                </a:extLst>
              </a:tr>
              <a:tr h="196239">
                <a:tc>
                  <a:txBody>
                    <a:bodyPr/>
                    <a:lstStyle/>
                    <a:p>
                      <a:pPr algn="l" fontAlgn="ctr"/>
                      <a:r>
                        <a:rPr lang="en-AU" sz="900" b="0" i="0" u="none" strike="noStrike" dirty="0">
                          <a:solidFill>
                            <a:schemeClr val="tx1"/>
                          </a:solidFill>
                          <a:effectLst/>
                          <a:latin typeface="+mn-lt"/>
                        </a:rPr>
                        <a:t>Pain</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ctr" fontAlgn="ctr"/>
                      <a:r>
                        <a:rPr lang="en-AU" sz="900" b="0" i="0" u="none" strike="noStrike">
                          <a:solidFill>
                            <a:srgbClr val="262626"/>
                          </a:solidFill>
                          <a:effectLst/>
                          <a:latin typeface="Arial Narrow" panose="020B060602020203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a:solidFill>
                            <a:srgbClr val="262626"/>
                          </a:solidFill>
                          <a:effectLst/>
                          <a:latin typeface="Arial Narrow" panose="020B060602020203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FFFFFF"/>
                          </a:solidFill>
                          <a:effectLst/>
                          <a:latin typeface="Arial Narrow" panose="020B060602020203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2.3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8"/>
                  </a:ext>
                </a:extLst>
              </a:tr>
              <a:tr h="196239">
                <a:tc>
                  <a:txBody>
                    <a:bodyPr/>
                    <a:lstStyle/>
                    <a:p>
                      <a:pPr algn="l" fontAlgn="ctr"/>
                      <a:r>
                        <a:rPr lang="en-AU" sz="900" b="0" i="0" u="none" strike="noStrike" dirty="0">
                          <a:solidFill>
                            <a:schemeClr val="tx1"/>
                          </a:solidFill>
                          <a:effectLst/>
                          <a:latin typeface="+mn-lt"/>
                        </a:rPr>
                        <a:t>Nausea</a:t>
                      </a:r>
                    </a:p>
                  </a:txBody>
                  <a:tcPr marL="0" marR="0" marT="0" marB="0" anchor="ctr">
                    <a:lnL>
                      <a:noFill/>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n-AU" sz="900" b="0" i="0" u="none" strike="noStrike" dirty="0">
                          <a:solidFill>
                            <a:srgbClr val="2074B8"/>
                          </a:solidFill>
                          <a:effectLst/>
                          <a:latin typeface="Arial Narrow" panose="020B060602020203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n-AU" sz="900" b="0" i="0" u="none" strike="noStrike" dirty="0">
                          <a:solidFill>
                            <a:srgbClr val="262626"/>
                          </a:solidFill>
                          <a:effectLst/>
                          <a:latin typeface="Arial Narrow" panose="020B060602020203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0.9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1.5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en-AU" sz="900" b="0" i="0" u="none" strike="noStrike" dirty="0">
                          <a:solidFill>
                            <a:srgbClr val="262626"/>
                          </a:solidFill>
                          <a:effectLst/>
                          <a:latin typeface="Arial Narrow" panose="020B0606020202030204" pitchFamily="34" charset="0"/>
                        </a:rPr>
                        <a:t>1.1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1.0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0.8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FFFFFF"/>
                          </a:solidFill>
                          <a:effectLst/>
                          <a:latin typeface="Arial Narrow" panose="020B0606020202030204" pitchFamily="34" charset="0"/>
                        </a:rPr>
                        <a:t>1.0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FFFFFF"/>
                          </a:solidFill>
                          <a:effectLst/>
                          <a:latin typeface="Arial Narrow" panose="020B0606020202030204" pitchFamily="34" charset="0"/>
                        </a:rPr>
                        <a:t>0.9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fontAlgn="ctr"/>
                      <a:r>
                        <a:rPr lang="en-AU" sz="900" b="0" i="0" u="none" strike="noStrike" dirty="0">
                          <a:solidFill>
                            <a:srgbClr val="262626"/>
                          </a:solidFill>
                          <a:effectLst/>
                          <a:latin typeface="Arial Narrow" panose="020B060602020203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fontAlgn="ctr"/>
                      <a:r>
                        <a:rPr lang="en-AU" sz="900" b="0" i="0" u="none" strike="noStrike" dirty="0">
                          <a:solidFill>
                            <a:srgbClr val="262626"/>
                          </a:solidFill>
                          <a:effectLst/>
                          <a:latin typeface="Arial Narrow" panose="020B060602020203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9"/>
                  </a:ext>
                </a:extLst>
              </a:tr>
            </a:tbl>
          </a:graphicData>
        </a:graphic>
      </p:graphicFrame>
      <p:sp>
        <p:nvSpPr>
          <p:cNvPr id="15" name="Freeform 5">
            <a:hlinkClick r:id="rId3" action="ppaction://hlinksldjump"/>
          </p:cNvPr>
          <p:cNvSpPr>
            <a:spLocks noEditPoints="1"/>
          </p:cNvSpPr>
          <p:nvPr/>
        </p:nvSpPr>
        <p:spPr bwMode="auto">
          <a:xfrm>
            <a:off x="9831822" y="3024059"/>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
        <p:nvSpPr>
          <p:cNvPr id="14" name="Text Placeholder 33"/>
          <p:cNvSpPr txBox="1">
            <a:spLocks/>
          </p:cNvSpPr>
          <p:nvPr/>
        </p:nvSpPr>
        <p:spPr>
          <a:xfrm>
            <a:off x="542927" y="3023576"/>
            <a:ext cx="1829082" cy="634757"/>
          </a:xfrm>
          <a:prstGeom prst="rect">
            <a:avLst/>
          </a:prstGeom>
        </p:spPr>
        <p:txBody>
          <a:bodyPr lIns="0" tIns="0" rIns="0" bIns="0"/>
          <a:lstStyle>
            <a:lvl1pPr marL="0" indent="0" algn="l" defTabSz="858216" rtl="0" eaLnBrk="1" latinLnBrk="0" hangingPunct="1">
              <a:lnSpc>
                <a:spcPct val="11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1pPr>
            <a:lvl2pPr marL="0" indent="0" algn="l" defTabSz="858216" rtl="0" eaLnBrk="1" latinLnBrk="0" hangingPunct="1">
              <a:lnSpc>
                <a:spcPct val="110000"/>
              </a:lnSpc>
              <a:spcBef>
                <a:spcPts val="600"/>
              </a:spcBef>
              <a:spcAft>
                <a:spcPts val="300"/>
              </a:spcAft>
              <a:buClr>
                <a:schemeClr val="accent1"/>
              </a:buClr>
              <a:buSzPct val="125000"/>
              <a:buFont typeface="Arial" panose="020B0604020202020204" pitchFamily="34" charset="0"/>
              <a:buNone/>
              <a:tabLst/>
              <a:defRPr sz="1400" kern="1200">
                <a:solidFill>
                  <a:schemeClr val="accent1"/>
                </a:solidFill>
                <a:latin typeface="+mn-lt"/>
                <a:ea typeface="Open Sans" panose="020B0606030504020204" pitchFamily="34" charset="0"/>
                <a:cs typeface="Open Sans" panose="020B0606030504020204" pitchFamily="34" charset="0"/>
              </a:defRPr>
            </a:lvl2pPr>
            <a:lvl3pPr marL="19433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lang="en-US" sz="1100" b="0" kern="1200" dirty="0" smtClean="0">
                <a:solidFill>
                  <a:schemeClr val="tx1"/>
                </a:solidFill>
                <a:latin typeface="+mn-lt"/>
                <a:ea typeface="+mn-ea"/>
                <a:cs typeface="+mn-cs"/>
              </a:defRPr>
            </a:lvl3pPr>
            <a:lvl4pPr marL="388661"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defRPr sz="1100" kern="1200">
                <a:solidFill>
                  <a:schemeClr val="tx1"/>
                </a:solidFill>
                <a:latin typeface="+mn-lt"/>
                <a:ea typeface="+mn-ea"/>
                <a:cs typeface="+mn-cs"/>
              </a:defRPr>
            </a:lvl4pPr>
            <a:lvl5pPr marL="582992" indent="-194331" algn="l" defTabSz="858216" rtl="0" eaLnBrk="1" latinLnBrk="0" hangingPunct="1">
              <a:lnSpc>
                <a:spcPct val="110000"/>
              </a:lnSpc>
              <a:spcBef>
                <a:spcPts val="0"/>
              </a:spcBef>
              <a:spcAft>
                <a:spcPts val="300"/>
              </a:spcAft>
              <a:buClr>
                <a:schemeClr val="accent1"/>
              </a:buClr>
              <a:buSzPct val="120000"/>
              <a:buFont typeface="Arial" panose="020B0604020202020204" pitchFamily="34" charset="0"/>
              <a:buChar char="•"/>
              <a:tabLst/>
              <a:defRPr lang="en-US" sz="1100" kern="1200" dirty="0" smtClean="0">
                <a:solidFill>
                  <a:schemeClr val="tx1"/>
                </a:solidFill>
                <a:latin typeface="+mn-lt"/>
                <a:ea typeface="+mn-ea"/>
                <a:cs typeface="+mn-cs"/>
              </a:defRPr>
            </a:lvl5pPr>
            <a:lvl6pPr marL="775603" indent="-189171"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6pPr>
            <a:lvl7pPr marL="973372" indent="-197770"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7pPr>
            <a:lvl8pPr marL="1164264" indent="-190892"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a:solidFill>
                  <a:schemeClr val="tx1"/>
                </a:solidFill>
                <a:latin typeface="+mn-lt"/>
                <a:ea typeface="+mn-ea"/>
                <a:cs typeface="+mn-cs"/>
              </a:defRPr>
            </a:lvl8pPr>
            <a:lvl9pPr marL="1453180" indent="-288916" algn="l" defTabSz="858216" rtl="0" eaLnBrk="1" latinLnBrk="0" hangingPunct="1">
              <a:lnSpc>
                <a:spcPct val="110000"/>
              </a:lnSpc>
              <a:spcBef>
                <a:spcPts val="487"/>
              </a:spcBef>
              <a:spcAft>
                <a:spcPts val="487"/>
              </a:spcAft>
              <a:buClr>
                <a:schemeClr val="accent1"/>
              </a:buClr>
              <a:buSzPct val="120000"/>
              <a:buFont typeface="Arial" panose="020B0604020202020204" pitchFamily="34" charset="0"/>
              <a:buChar char="–"/>
              <a:defRPr sz="1733" kern="1200" baseline="0">
                <a:solidFill>
                  <a:schemeClr val="tx1"/>
                </a:solidFill>
                <a:latin typeface="+mn-lt"/>
                <a:ea typeface="+mn-ea"/>
                <a:cs typeface="+mn-cs"/>
              </a:defRPr>
            </a:lvl9pPr>
          </a:lstStyle>
          <a:p>
            <a:r>
              <a:rPr lang="en-AU" b="1" dirty="0" smtClean="0"/>
              <a:t>Symptom severity scores (out of 10) by hospital, compared with NSW</a:t>
            </a:r>
            <a:endParaRPr lang="en-AU" b="1" dirty="0"/>
          </a:p>
        </p:txBody>
      </p:sp>
    </p:spTree>
    <p:extLst>
      <p:ext uri="{BB962C8B-B14F-4D97-AF65-F5344CB8AC3E}">
        <p14:creationId xmlns:p14="http://schemas.microsoft.com/office/powerpoint/2010/main" val="183262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4294967295"/>
          </p:nvPr>
        </p:nvSpPr>
        <p:spPr>
          <a:xfrm>
            <a:off x="539749" y="1838957"/>
            <a:ext cx="6954355" cy="3284099"/>
          </a:xfrm>
        </p:spPr>
        <p:txBody>
          <a:bodyPr/>
          <a:lstStyle/>
          <a:p>
            <a:pPr>
              <a:lnSpc>
                <a:spcPct val="100000"/>
              </a:lnSpc>
              <a:spcAft>
                <a:spcPts val="1200"/>
              </a:spcAft>
              <a:tabLst>
                <a:tab pos="9601200" algn="r"/>
              </a:tabLst>
            </a:pPr>
            <a:r>
              <a:rPr lang="en-AU" sz="1400" b="0" dirty="0">
                <a:solidFill>
                  <a:schemeClr val="bg2">
                    <a:lumMod val="50000"/>
                  </a:schemeClr>
                </a:solidFill>
              </a:rPr>
              <a:t>Key findings	4</a:t>
            </a:r>
          </a:p>
          <a:p>
            <a:pPr>
              <a:lnSpc>
                <a:spcPct val="100000"/>
              </a:lnSpc>
              <a:spcAft>
                <a:spcPts val="1200"/>
              </a:spcAft>
              <a:tabLst>
                <a:tab pos="9601200" algn="r"/>
              </a:tabLst>
            </a:pPr>
            <a:r>
              <a:rPr lang="en-AU" sz="1400" b="0" dirty="0">
                <a:solidFill>
                  <a:schemeClr val="bg2">
                    <a:lumMod val="50000"/>
                  </a:schemeClr>
                </a:solidFill>
              </a:rPr>
              <a:t>About this </a:t>
            </a:r>
            <a:r>
              <a:rPr lang="en-AU" sz="1400" b="0" dirty="0" err="1" smtClean="0">
                <a:solidFill>
                  <a:schemeClr val="bg2">
                    <a:lumMod val="50000"/>
                  </a:schemeClr>
                </a:solidFill>
              </a:rPr>
              <a:t>chartpack</a:t>
            </a:r>
            <a:r>
              <a:rPr lang="en-AU" sz="1400" b="0" dirty="0">
                <a:solidFill>
                  <a:schemeClr val="bg2">
                    <a:lumMod val="50000"/>
                  </a:schemeClr>
                </a:solidFill>
              </a:rPr>
              <a:t>	</a:t>
            </a:r>
            <a:r>
              <a:rPr lang="en-AU" sz="1400" b="0" dirty="0" smtClean="0">
                <a:solidFill>
                  <a:schemeClr val="bg2">
                    <a:lumMod val="50000"/>
                  </a:schemeClr>
                </a:solidFill>
              </a:rPr>
              <a:t>5</a:t>
            </a:r>
          </a:p>
          <a:p>
            <a:pPr>
              <a:lnSpc>
                <a:spcPct val="100000"/>
              </a:lnSpc>
              <a:spcAft>
                <a:spcPts val="1200"/>
              </a:spcAft>
              <a:tabLst>
                <a:tab pos="9601200" algn="r"/>
              </a:tabLst>
            </a:pPr>
            <a:r>
              <a:rPr lang="en-AU" sz="1400" dirty="0" smtClean="0">
                <a:solidFill>
                  <a:schemeClr val="bg2">
                    <a:lumMod val="50000"/>
                  </a:schemeClr>
                </a:solidFill>
              </a:rPr>
              <a:t>Experiences of care	8</a:t>
            </a:r>
          </a:p>
          <a:p>
            <a:pPr>
              <a:lnSpc>
                <a:spcPct val="100000"/>
              </a:lnSpc>
              <a:spcAft>
                <a:spcPts val="1200"/>
              </a:spcAft>
              <a:tabLst>
                <a:tab pos="9601200" algn="r"/>
              </a:tabLst>
            </a:pPr>
            <a:r>
              <a:rPr lang="en-AU" sz="1400" dirty="0" smtClean="0">
                <a:solidFill>
                  <a:schemeClr val="bg2">
                    <a:lumMod val="50000"/>
                  </a:schemeClr>
                </a:solidFill>
              </a:rPr>
              <a:t>        Synthesis </a:t>
            </a:r>
            <a:r>
              <a:rPr lang="en-AU" sz="1400" dirty="0">
                <a:solidFill>
                  <a:schemeClr val="bg2">
                    <a:lumMod val="50000"/>
                  </a:schemeClr>
                </a:solidFill>
              </a:rPr>
              <a:t>of results – experiences of care	</a:t>
            </a:r>
            <a:r>
              <a:rPr lang="en-AU" sz="1400" dirty="0" smtClean="0">
                <a:solidFill>
                  <a:schemeClr val="bg2">
                    <a:lumMod val="50000"/>
                  </a:schemeClr>
                </a:solidFill>
              </a:rPr>
              <a:t>24</a:t>
            </a:r>
            <a:endParaRPr lang="en-AU" sz="1400" dirty="0">
              <a:solidFill>
                <a:schemeClr val="bg2">
                  <a:lumMod val="50000"/>
                </a:schemeClr>
              </a:solidFill>
            </a:endParaRPr>
          </a:p>
          <a:p>
            <a:pPr>
              <a:lnSpc>
                <a:spcPct val="100000"/>
              </a:lnSpc>
              <a:spcAft>
                <a:spcPts val="1200"/>
              </a:spcAft>
              <a:tabLst>
                <a:tab pos="9601200" algn="r"/>
              </a:tabLst>
            </a:pPr>
            <a:r>
              <a:rPr lang="en-AU" sz="1400" dirty="0">
                <a:solidFill>
                  <a:schemeClr val="bg2">
                    <a:lumMod val="50000"/>
                  </a:schemeClr>
                </a:solidFill>
              </a:rPr>
              <a:t>Symptom control and ability to cope with condition and treatment</a:t>
            </a:r>
            <a:r>
              <a:rPr lang="en-US" sz="1400" dirty="0">
                <a:solidFill>
                  <a:schemeClr val="bg2">
                    <a:lumMod val="50000"/>
                  </a:schemeClr>
                </a:solidFill>
              </a:rPr>
              <a:t>	</a:t>
            </a:r>
            <a:r>
              <a:rPr lang="en-US" sz="1400" dirty="0" smtClean="0">
                <a:solidFill>
                  <a:schemeClr val="bg2">
                    <a:lumMod val="50000"/>
                  </a:schemeClr>
                </a:solidFill>
              </a:rPr>
              <a:t>26</a:t>
            </a:r>
            <a:endParaRPr lang="en-AU" sz="1400" dirty="0">
              <a:solidFill>
                <a:schemeClr val="bg2">
                  <a:lumMod val="50000"/>
                </a:schemeClr>
              </a:solidFill>
            </a:endParaRPr>
          </a:p>
          <a:p>
            <a:pPr>
              <a:lnSpc>
                <a:spcPct val="100000"/>
              </a:lnSpc>
              <a:spcAft>
                <a:spcPts val="1200"/>
              </a:spcAft>
              <a:tabLst>
                <a:tab pos="9601200" algn="r"/>
              </a:tabLst>
            </a:pPr>
            <a:r>
              <a:rPr lang="en-AU" sz="1400" dirty="0">
                <a:solidFill>
                  <a:schemeClr val="bg2">
                    <a:lumMod val="50000"/>
                  </a:schemeClr>
                </a:solidFill>
              </a:rPr>
              <a:t>Comparisons by cancer type</a:t>
            </a:r>
            <a:r>
              <a:rPr lang="en-US" sz="1400" dirty="0">
                <a:solidFill>
                  <a:schemeClr val="bg2">
                    <a:lumMod val="50000"/>
                  </a:schemeClr>
                </a:solidFill>
              </a:rPr>
              <a:t>	</a:t>
            </a:r>
            <a:r>
              <a:rPr lang="en-US" sz="1400" dirty="0" smtClean="0">
                <a:solidFill>
                  <a:schemeClr val="bg2">
                    <a:lumMod val="50000"/>
                  </a:schemeClr>
                </a:solidFill>
              </a:rPr>
              <a:t>30</a:t>
            </a:r>
          </a:p>
          <a:p>
            <a:pPr lvl="1">
              <a:lnSpc>
                <a:spcPct val="100000"/>
              </a:lnSpc>
              <a:spcBef>
                <a:spcPts val="0"/>
              </a:spcBef>
              <a:spcAft>
                <a:spcPts val="1200"/>
              </a:spcAft>
              <a:tabLst>
                <a:tab pos="9601200" algn="r"/>
              </a:tabLst>
            </a:pPr>
            <a:r>
              <a:rPr lang="en-US" dirty="0" smtClean="0">
                <a:solidFill>
                  <a:schemeClr val="bg2">
                    <a:lumMod val="50000"/>
                  </a:schemeClr>
                </a:solidFill>
              </a:rPr>
              <a:t>Acknowledgements</a:t>
            </a:r>
            <a:r>
              <a:rPr lang="en-AU" dirty="0">
                <a:solidFill>
                  <a:schemeClr val="bg2">
                    <a:lumMod val="50000"/>
                  </a:schemeClr>
                </a:solidFill>
              </a:rPr>
              <a:t>	</a:t>
            </a:r>
            <a:r>
              <a:rPr lang="en-AU" dirty="0" smtClean="0">
                <a:solidFill>
                  <a:schemeClr val="bg2">
                    <a:lumMod val="50000"/>
                  </a:schemeClr>
                </a:solidFill>
              </a:rPr>
              <a:t>35</a:t>
            </a:r>
            <a:endParaRPr lang="en-AU" dirty="0">
              <a:solidFill>
                <a:schemeClr val="tx2">
                  <a:lumMod val="75000"/>
                </a:schemeClr>
              </a:solidFill>
            </a:endParaRPr>
          </a:p>
        </p:txBody>
      </p:sp>
      <p:sp>
        <p:nvSpPr>
          <p:cNvPr id="14" name="Rectangle 13">
            <a:hlinkClick r:id="rId3" action="ppaction://hlinksldjump"/>
          </p:cNvPr>
          <p:cNvSpPr/>
          <p:nvPr/>
        </p:nvSpPr>
        <p:spPr>
          <a:xfrm>
            <a:off x="460234" y="3246779"/>
            <a:ext cx="7118214" cy="27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a:hlinkClick r:id="rId4" action="ppaction://hlinksldjump"/>
          </p:cNvPr>
          <p:cNvSpPr/>
          <p:nvPr/>
        </p:nvSpPr>
        <p:spPr>
          <a:xfrm>
            <a:off x="476610" y="3647388"/>
            <a:ext cx="7101838" cy="27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12">
            <a:hlinkClick r:id="rId5" action="ppaction://hlinksldjump"/>
          </p:cNvPr>
          <p:cNvSpPr/>
          <p:nvPr/>
        </p:nvSpPr>
        <p:spPr>
          <a:xfrm>
            <a:off x="539749" y="2882342"/>
            <a:ext cx="7038699" cy="31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hlinkClick r:id="rId6" action="ppaction://hlinksldjump"/>
          </p:cNvPr>
          <p:cNvSpPr/>
          <p:nvPr/>
        </p:nvSpPr>
        <p:spPr>
          <a:xfrm>
            <a:off x="455404" y="1838857"/>
            <a:ext cx="7123044" cy="267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hlinkClick r:id="rId7" action="ppaction://hlinksldjump"/>
          </p:cNvPr>
          <p:cNvSpPr/>
          <p:nvPr/>
        </p:nvSpPr>
        <p:spPr>
          <a:xfrm>
            <a:off x="470452" y="2153479"/>
            <a:ext cx="7123044" cy="331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539751" y="893168"/>
            <a:ext cx="9610724" cy="640465"/>
          </a:xfrm>
        </p:spPr>
        <p:txBody>
          <a:bodyPr/>
          <a:lstStyle/>
          <a:p>
            <a:r>
              <a:rPr lang="en-US" dirty="0">
                <a:solidFill>
                  <a:srgbClr val="6F3570"/>
                </a:solidFill>
              </a:rPr>
              <a:t>Contents</a:t>
            </a:r>
            <a:endParaRPr lang="en-AU" dirty="0">
              <a:solidFill>
                <a:srgbClr val="6F3570"/>
              </a:solidFill>
            </a:endParaRPr>
          </a:p>
        </p:txBody>
      </p:sp>
      <p:sp>
        <p:nvSpPr>
          <p:cNvPr id="4" name="Slide Number Placeholder 3"/>
          <p:cNvSpPr>
            <a:spLocks noGrp="1"/>
          </p:cNvSpPr>
          <p:nvPr>
            <p:ph type="sldNum" sz="quarter" idx="10"/>
          </p:nvPr>
        </p:nvSpPr>
        <p:spPr/>
        <p:txBody>
          <a:bodyPr/>
          <a:lstStyle/>
          <a:p>
            <a:fld id="{1CE37B7D-D2E0-4F77-B3D1-CFEC5BBC1E5D}" type="slidenum">
              <a:rPr lang="en-AU" smtClean="0"/>
              <a:pPr/>
              <a:t>3</a:t>
            </a:fld>
            <a:endParaRPr lang="en-AU" dirty="0"/>
          </a:p>
        </p:txBody>
      </p:sp>
      <p:sp>
        <p:nvSpPr>
          <p:cNvPr id="5" name="Footer Placeholder 4"/>
          <p:cNvSpPr>
            <a:spLocks noGrp="1"/>
          </p:cNvSpPr>
          <p:nvPr>
            <p:ph type="ftr" sz="quarter" idx="11"/>
          </p:nvPr>
        </p:nvSpPr>
        <p:spPr/>
        <p:txBody>
          <a:bodyPr/>
          <a:lstStyle/>
          <a:p>
            <a:r>
              <a:rPr lang="en-AU" dirty="0">
                <a:solidFill>
                  <a:srgbClr val="6F3570"/>
                </a:solidFill>
              </a:rPr>
              <a:t>How do outpatient cancer clinics perform?</a:t>
            </a:r>
          </a:p>
        </p:txBody>
      </p:sp>
      <p:sp>
        <p:nvSpPr>
          <p:cNvPr id="6" name="Rectangle 5"/>
          <p:cNvSpPr/>
          <p:nvPr/>
        </p:nvSpPr>
        <p:spPr>
          <a:xfrm>
            <a:off x="539750" y="5592417"/>
            <a:ext cx="6954354" cy="1103658"/>
          </a:xfrm>
          <a:prstGeom prst="rect">
            <a:avLst/>
          </a:prstGeom>
          <a:solidFill>
            <a:schemeClr val="bg1">
              <a:lumMod val="95000"/>
            </a:schemeClr>
          </a:solidFill>
        </p:spPr>
        <p:txBody>
          <a:bodyPr wrap="square" lIns="144000" tIns="108000" rIns="144000" bIns="108000" anchor="ctr" anchorCtr="0">
            <a:noAutofit/>
          </a:bodyPr>
          <a:lstStyle/>
          <a:p>
            <a:pPr>
              <a:spcBef>
                <a:spcPts val="400"/>
              </a:spcBef>
              <a:tabLst>
                <a:tab pos="1165225" algn="l"/>
              </a:tabLst>
            </a:pPr>
            <a:r>
              <a:rPr lang="en-AU" sz="1000" dirty="0"/>
              <a:t>See </a:t>
            </a:r>
            <a:r>
              <a:rPr lang="en-AU" sz="1000" b="1" dirty="0"/>
              <a:t>bhi.nsw.gov.au</a:t>
            </a:r>
            <a:r>
              <a:rPr lang="en-AU" sz="1000" dirty="0"/>
              <a:t> for supplementary information on methods and data </a:t>
            </a:r>
            <a:r>
              <a:rPr lang="en-AU" sz="1000" dirty="0" smtClean="0"/>
              <a:t>tables.</a:t>
            </a:r>
            <a:endParaRPr lang="en-AU" sz="1000" i="1" dirty="0" smtClean="0"/>
          </a:p>
          <a:p>
            <a:pPr>
              <a:spcBef>
                <a:spcPts val="800"/>
              </a:spcBef>
              <a:tabLst>
                <a:tab pos="1165225" algn="l"/>
              </a:tabLst>
            </a:pPr>
            <a:r>
              <a:rPr lang="en-AU" sz="1000" dirty="0" smtClean="0"/>
              <a:t>For more information:</a:t>
            </a:r>
          </a:p>
          <a:p>
            <a:pPr>
              <a:spcBef>
                <a:spcPts val="400"/>
              </a:spcBef>
              <a:tabLst>
                <a:tab pos="1165225" algn="l"/>
              </a:tabLst>
            </a:pPr>
            <a:r>
              <a:rPr lang="en-AU" sz="1000" dirty="0" smtClean="0"/>
              <a:t>Enquiries</a:t>
            </a:r>
            <a:r>
              <a:rPr lang="en-AU" sz="1000" dirty="0"/>
              <a:t>: 	BHI-enq@health.nsw.gov.au</a:t>
            </a:r>
          </a:p>
          <a:p>
            <a:pPr>
              <a:spcBef>
                <a:spcPts val="400"/>
              </a:spcBef>
              <a:tabLst>
                <a:tab pos="1165225" algn="l"/>
              </a:tabLst>
            </a:pPr>
            <a:r>
              <a:rPr lang="en-AU" sz="1000" dirty="0"/>
              <a:t>Media assistance: 	BHI-bhimedia@health.nsw.gov.au</a:t>
            </a:r>
          </a:p>
        </p:txBody>
      </p:sp>
      <p:sp>
        <p:nvSpPr>
          <p:cNvPr id="3" name="TextBox 2"/>
          <p:cNvSpPr txBox="1"/>
          <p:nvPr/>
        </p:nvSpPr>
        <p:spPr>
          <a:xfrm>
            <a:off x="8302486" y="5779678"/>
            <a:ext cx="2111514" cy="830997"/>
          </a:xfrm>
          <a:prstGeom prst="rect">
            <a:avLst/>
          </a:prstGeom>
          <a:noFill/>
        </p:spPr>
        <p:txBody>
          <a:bodyPr wrap="square" rtlCol="0">
            <a:spAutoFit/>
          </a:bodyPr>
          <a:lstStyle/>
          <a:p>
            <a:r>
              <a:rPr lang="en-AU" sz="1200" dirty="0"/>
              <a:t>Click on this </a:t>
            </a:r>
            <a:r>
              <a:rPr lang="en-AU" sz="1200" dirty="0" smtClean="0"/>
              <a:t>icon where it appears in the </a:t>
            </a:r>
            <a:r>
              <a:rPr lang="en-AU" sz="1200" dirty="0" err="1" smtClean="0"/>
              <a:t>chartpack</a:t>
            </a:r>
            <a:r>
              <a:rPr lang="en-AU" sz="1200" dirty="0" smtClean="0"/>
              <a:t> </a:t>
            </a:r>
            <a:r>
              <a:rPr lang="en-AU" sz="1200" dirty="0"/>
              <a:t>for more detailed information on interpreting that graph.</a:t>
            </a:r>
          </a:p>
        </p:txBody>
      </p:sp>
      <p:sp>
        <p:nvSpPr>
          <p:cNvPr id="20" name="Freeform 5"/>
          <p:cNvSpPr>
            <a:spLocks noEditPoints="1"/>
          </p:cNvSpPr>
          <p:nvPr/>
        </p:nvSpPr>
        <p:spPr bwMode="auto">
          <a:xfrm>
            <a:off x="7757262" y="5834018"/>
            <a:ext cx="527557" cy="528681"/>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
        <p:nvSpPr>
          <p:cNvPr id="19" name="Rectangle 18">
            <a:hlinkClick r:id="rId8" action="ppaction://hlinksldjump"/>
          </p:cNvPr>
          <p:cNvSpPr/>
          <p:nvPr/>
        </p:nvSpPr>
        <p:spPr>
          <a:xfrm>
            <a:off x="470452" y="2509150"/>
            <a:ext cx="7107996" cy="31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a:hlinkClick r:id="rId9" action="ppaction://hlinksldjump"/>
          </p:cNvPr>
          <p:cNvSpPr/>
          <p:nvPr/>
        </p:nvSpPr>
        <p:spPr>
          <a:xfrm>
            <a:off x="466007" y="3994440"/>
            <a:ext cx="7101838" cy="27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1813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sz="3742" dirty="0"/>
              <a:t>Comparisons by cancer type</a:t>
            </a:r>
          </a:p>
        </p:txBody>
      </p:sp>
      <p:sp>
        <p:nvSpPr>
          <p:cNvPr id="2" name="Slide Number Placeholder 1"/>
          <p:cNvSpPr>
            <a:spLocks noGrp="1"/>
          </p:cNvSpPr>
          <p:nvPr>
            <p:ph type="sldNum" sz="quarter" idx="4"/>
          </p:nvPr>
        </p:nvSpPr>
        <p:spPr/>
        <p:txBody>
          <a:bodyPr/>
          <a:lstStyle/>
          <a:p>
            <a:fld id="{1CE37B7D-D2E0-4F77-B3D1-CFEC5BBC1E5D}" type="slidenum">
              <a:rPr lang="en-AU" smtClean="0"/>
              <a:pPr/>
              <a:t>30</a:t>
            </a:fld>
            <a:endParaRPr lang="en-AU" dirty="0"/>
          </a:p>
        </p:txBody>
      </p:sp>
    </p:spTree>
    <p:extLst>
      <p:ext uri="{BB962C8B-B14F-4D97-AF65-F5344CB8AC3E}">
        <p14:creationId xmlns:p14="http://schemas.microsoft.com/office/powerpoint/2010/main" val="23851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539750" y="1880166"/>
            <a:ext cx="9174618" cy="1077218"/>
          </a:xfrm>
          <a:prstGeom prst="rect">
            <a:avLst/>
          </a:prstGeom>
        </p:spPr>
        <p:txBody>
          <a:bodyPr wrap="square" lIns="0" tIns="0" rIns="0" bIns="0" numCol="2" spcCol="360000">
            <a:spAutoFit/>
          </a:bodyPr>
          <a:lstStyle/>
          <a:p>
            <a:r>
              <a:rPr lang="en-AU" sz="1000" dirty="0"/>
              <a:t>Patients’ experiences of care in outpatient cancer clinics varied </a:t>
            </a:r>
            <a:r>
              <a:rPr lang="en-AU" sz="1000" dirty="0" smtClean="0"/>
              <a:t>across </a:t>
            </a:r>
            <a:r>
              <a:rPr lang="en-AU" sz="1000" dirty="0"/>
              <a:t>the </a:t>
            </a:r>
            <a:r>
              <a:rPr lang="en-AU" sz="1000" dirty="0" smtClean="0"/>
              <a:t>10 </a:t>
            </a:r>
            <a:r>
              <a:rPr lang="en-AU" sz="1000" dirty="0"/>
              <a:t>different cancer types in the figure </a:t>
            </a:r>
            <a:r>
              <a:rPr lang="en-AU" sz="1000" dirty="0" smtClean="0"/>
              <a:t>below, as well as </a:t>
            </a:r>
            <a:r>
              <a:rPr lang="en-AU" sz="1000" dirty="0"/>
              <a:t>the group of patients who reported being treated for an ‘other’ type of </a:t>
            </a:r>
            <a:r>
              <a:rPr lang="en-AU" sz="1000" dirty="0" smtClean="0"/>
              <a:t>cancer. </a:t>
            </a:r>
          </a:p>
          <a:p>
            <a:endParaRPr lang="en-AU" sz="1000" dirty="0"/>
          </a:p>
          <a:p>
            <a:endParaRPr lang="en-AU" sz="1000" dirty="0" smtClean="0"/>
          </a:p>
          <a:p>
            <a:endParaRPr lang="en-AU" sz="1000" dirty="0"/>
          </a:p>
          <a:p>
            <a:endParaRPr lang="en-AU" sz="1000" dirty="0" smtClean="0"/>
          </a:p>
          <a:p>
            <a:r>
              <a:rPr lang="en-AU" sz="1000" dirty="0" smtClean="0"/>
              <a:t>Patients </a:t>
            </a:r>
            <a:r>
              <a:rPr lang="en-AU" sz="1000" dirty="0"/>
              <a:t>with skin or prostate cancers rated the care they received significantly more positively than the NSW result for 16 questions each </a:t>
            </a:r>
            <a:r>
              <a:rPr lang="en-AU" sz="1000" dirty="0" smtClean="0"/>
              <a:t>(out </a:t>
            </a:r>
            <a:r>
              <a:rPr lang="en-AU" sz="1000" dirty="0"/>
              <a:t>of </a:t>
            </a:r>
            <a:r>
              <a:rPr lang="en-AU" sz="1000" dirty="0" smtClean="0"/>
              <a:t>47 </a:t>
            </a:r>
            <a:r>
              <a:rPr lang="en-AU" sz="1000" dirty="0"/>
              <a:t>performance </a:t>
            </a:r>
            <a:r>
              <a:rPr lang="en-AU" sz="1000" dirty="0" smtClean="0"/>
              <a:t>questions). However</a:t>
            </a:r>
            <a:r>
              <a:rPr lang="en-AU" sz="1000" dirty="0"/>
              <a:t>, patients with </a:t>
            </a:r>
            <a:r>
              <a:rPr lang="en-AU" sz="1000" dirty="0" smtClean="0"/>
              <a:t>breast cancer </a:t>
            </a:r>
            <a:r>
              <a:rPr lang="en-AU" sz="1000" dirty="0"/>
              <a:t>were significantly less positive than the NSW result </a:t>
            </a:r>
            <a:r>
              <a:rPr lang="en-AU" sz="1000" dirty="0" smtClean="0"/>
              <a:t>for 13 questions.</a:t>
            </a:r>
            <a:endParaRPr lang="en-AU" sz="1000" dirty="0"/>
          </a:p>
        </p:txBody>
      </p:sp>
      <p:sp>
        <p:nvSpPr>
          <p:cNvPr id="9" name="Title 8"/>
          <p:cNvSpPr>
            <a:spLocks noGrp="1"/>
          </p:cNvSpPr>
          <p:nvPr>
            <p:ph type="title"/>
          </p:nvPr>
        </p:nvSpPr>
        <p:spPr>
          <a:xfrm>
            <a:off x="539752" y="906558"/>
            <a:ext cx="9437684" cy="640465"/>
          </a:xfrm>
        </p:spPr>
        <p:txBody>
          <a:bodyPr/>
          <a:lstStyle/>
          <a:p>
            <a:r>
              <a:rPr lang="en-AU" dirty="0" smtClean="0">
                <a:solidFill>
                  <a:srgbClr val="6F3570"/>
                </a:solidFill>
              </a:rPr>
              <a:t>Patients’ experiences of care differed by cancer type </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31</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graphicFrame>
        <p:nvGraphicFramePr>
          <p:cNvPr id="11" name="Chart 10"/>
          <p:cNvGraphicFramePr/>
          <p:nvPr>
            <p:extLst>
              <p:ext uri="{D42A27DB-BD31-4B8C-83A1-F6EECF244321}">
                <p14:modId xmlns:p14="http://schemas.microsoft.com/office/powerpoint/2010/main" val="784983829"/>
              </p:ext>
            </p:extLst>
          </p:nvPr>
        </p:nvGraphicFramePr>
        <p:xfrm>
          <a:off x="539751" y="2615143"/>
          <a:ext cx="9610725" cy="18176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1968954619"/>
              </p:ext>
            </p:extLst>
          </p:nvPr>
        </p:nvGraphicFramePr>
        <p:xfrm>
          <a:off x="539751" y="5067841"/>
          <a:ext cx="9610725" cy="1817688"/>
        </p:xfrm>
        <a:graphic>
          <a:graphicData uri="http://schemas.openxmlformats.org/drawingml/2006/chart">
            <c:chart xmlns:c="http://schemas.openxmlformats.org/drawingml/2006/chart" xmlns:r="http://schemas.openxmlformats.org/officeDocument/2006/relationships" r:id="rId4"/>
          </a:graphicData>
        </a:graphic>
      </p:graphicFrame>
      <p:grpSp>
        <p:nvGrpSpPr>
          <p:cNvPr id="16" name="Group 15"/>
          <p:cNvGrpSpPr/>
          <p:nvPr/>
        </p:nvGrpSpPr>
        <p:grpSpPr>
          <a:xfrm>
            <a:off x="539751" y="4497923"/>
            <a:ext cx="9610723" cy="496890"/>
            <a:chOff x="539751" y="4029075"/>
            <a:chExt cx="8047037" cy="496890"/>
          </a:xfrm>
        </p:grpSpPr>
        <p:cxnSp>
          <p:nvCxnSpPr>
            <p:cNvPr id="28" name="Straight Connector 27"/>
            <p:cNvCxnSpPr/>
            <p:nvPr/>
          </p:nvCxnSpPr>
          <p:spPr>
            <a:xfrm>
              <a:off x="539751" y="4029075"/>
              <a:ext cx="80470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9751" y="4525965"/>
              <a:ext cx="80470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539750" y="4582061"/>
            <a:ext cx="9610726" cy="347660"/>
            <a:chOff x="539750" y="4165602"/>
            <a:chExt cx="8047035" cy="347660"/>
          </a:xfrm>
        </p:grpSpPr>
        <p:sp>
          <p:nvSpPr>
            <p:cNvPr id="17" name="Rectangle 31"/>
            <p:cNvSpPr>
              <a:spLocks noChangeArrowheads="1"/>
            </p:cNvSpPr>
            <p:nvPr/>
          </p:nvSpPr>
          <p:spPr bwMode="auto">
            <a:xfrm>
              <a:off x="539750"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4D4D4F"/>
                  </a:solidFill>
                  <a:effectLst/>
                  <a:latin typeface="Arial" panose="020B0604020202020204" pitchFamily="34" charset="0"/>
                </a:rPr>
                <a:t>Skin</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18" name="Rectangle 31"/>
            <p:cNvSpPr>
              <a:spLocks noChangeArrowheads="1"/>
            </p:cNvSpPr>
            <p:nvPr/>
          </p:nvSpPr>
          <p:spPr bwMode="auto">
            <a:xfrm>
              <a:off x="1271299"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smtClean="0">
                  <a:solidFill>
                    <a:srgbClr val="4D4D4F"/>
                  </a:solidFill>
                </a:rPr>
                <a:t>Prostate</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19" name="Rectangle 31"/>
            <p:cNvSpPr>
              <a:spLocks noChangeArrowheads="1"/>
            </p:cNvSpPr>
            <p:nvPr/>
          </p:nvSpPr>
          <p:spPr bwMode="auto">
            <a:xfrm>
              <a:off x="2002848"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Blood</a:t>
              </a:r>
            </a:p>
          </p:txBody>
        </p:sp>
        <p:sp>
          <p:nvSpPr>
            <p:cNvPr id="20" name="Rectangle 31"/>
            <p:cNvSpPr>
              <a:spLocks noChangeArrowheads="1"/>
            </p:cNvSpPr>
            <p:nvPr/>
          </p:nvSpPr>
          <p:spPr bwMode="auto">
            <a:xfrm>
              <a:off x="2734396"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a:r>
                <a:rPr lang="en-US" altLang="en-US" sz="800" dirty="0">
                  <a:solidFill>
                    <a:srgbClr val="4D4D4F"/>
                  </a:solidFill>
                </a:rPr>
                <a:t>Upper gastrointestinal</a:t>
              </a:r>
              <a:endParaRPr lang="en-US" altLang="en-US" sz="800" dirty="0"/>
            </a:p>
          </p:txBody>
        </p:sp>
        <p:sp>
          <p:nvSpPr>
            <p:cNvPr id="21" name="Rectangle 31"/>
            <p:cNvSpPr>
              <a:spLocks noChangeArrowheads="1"/>
            </p:cNvSpPr>
            <p:nvPr/>
          </p:nvSpPr>
          <p:spPr bwMode="auto">
            <a:xfrm>
              <a:off x="3465945"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a:r>
                <a:rPr lang="en-US" altLang="en-US" sz="800" dirty="0">
                  <a:solidFill>
                    <a:srgbClr val="4D4D4F"/>
                  </a:solidFill>
                </a:rPr>
                <a:t>Lung</a:t>
              </a:r>
              <a:endParaRPr lang="en-US" altLang="en-US" sz="800" dirty="0"/>
            </a:p>
          </p:txBody>
        </p:sp>
        <p:sp>
          <p:nvSpPr>
            <p:cNvPr id="23" name="Rectangle 31"/>
            <p:cNvSpPr>
              <a:spLocks noChangeArrowheads="1"/>
            </p:cNvSpPr>
            <p:nvPr/>
          </p:nvSpPr>
          <p:spPr bwMode="auto">
            <a:xfrm>
              <a:off x="4197494"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a:solidFill>
                    <a:srgbClr val="4D4D4F"/>
                  </a:solidFill>
                </a:rPr>
                <a:t>Head and </a:t>
              </a:r>
              <a:r>
                <a:rPr lang="en-US" altLang="en-US" sz="800" dirty="0" smtClean="0">
                  <a:solidFill>
                    <a:srgbClr val="4D4D4F"/>
                  </a:solidFill>
                </a:rPr>
                <a:t>neck</a:t>
              </a:r>
              <a:endParaRPr lang="en-US" altLang="en-US" sz="800" dirty="0"/>
            </a:p>
          </p:txBody>
        </p:sp>
        <p:sp>
          <p:nvSpPr>
            <p:cNvPr id="24" name="Rectangle 31"/>
            <p:cNvSpPr>
              <a:spLocks noChangeArrowheads="1"/>
            </p:cNvSpPr>
            <p:nvPr/>
          </p:nvSpPr>
          <p:spPr bwMode="auto">
            <a:xfrm>
              <a:off x="4929042"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4D4D4F"/>
                  </a:solidFill>
                  <a:effectLst/>
                  <a:latin typeface="Arial" panose="020B0604020202020204" pitchFamily="34" charset="0"/>
                </a:rPr>
                <a:t>Breast</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25" name="Rectangle 31"/>
            <p:cNvSpPr>
              <a:spLocks noChangeArrowheads="1"/>
            </p:cNvSpPr>
            <p:nvPr/>
          </p:nvSpPr>
          <p:spPr bwMode="auto">
            <a:xfrm>
              <a:off x="5660592"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a:solidFill>
                    <a:srgbClr val="4D4D4F"/>
                  </a:solidFill>
                </a:rPr>
                <a:t>Bowel</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26" name="Rectangle 31"/>
            <p:cNvSpPr>
              <a:spLocks noChangeArrowheads="1"/>
            </p:cNvSpPr>
            <p:nvPr/>
          </p:nvSpPr>
          <p:spPr bwMode="auto">
            <a:xfrm>
              <a:off x="6392140"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a:solidFill>
                    <a:srgbClr val="4D4D4F"/>
                  </a:solidFill>
                </a:rPr>
                <a:t>Other</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27" name="Rectangle 31"/>
            <p:cNvSpPr>
              <a:spLocks noChangeArrowheads="1"/>
            </p:cNvSpPr>
            <p:nvPr/>
          </p:nvSpPr>
          <p:spPr bwMode="auto">
            <a:xfrm>
              <a:off x="7123689"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800" dirty="0" err="1">
                  <a:solidFill>
                    <a:srgbClr val="4D4D4F"/>
                  </a:solidFill>
                </a:rPr>
                <a:t>Gynaecological</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40" name="Rectangle 31"/>
            <p:cNvSpPr>
              <a:spLocks noChangeArrowheads="1"/>
            </p:cNvSpPr>
            <p:nvPr/>
          </p:nvSpPr>
          <p:spPr bwMode="auto">
            <a:xfrm>
              <a:off x="7855236" y="4165602"/>
              <a:ext cx="731549" cy="3476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4D4D4F"/>
                  </a:solidFill>
                  <a:effectLst/>
                  <a:latin typeface="Arial" panose="020B0604020202020204" pitchFamily="34" charset="0"/>
                </a:rPr>
                <a:t>Brain</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grpSp>
      <p:sp>
        <p:nvSpPr>
          <p:cNvPr id="30" name="TextBox 29"/>
          <p:cNvSpPr txBox="1"/>
          <p:nvPr/>
        </p:nvSpPr>
        <p:spPr>
          <a:xfrm>
            <a:off x="539750" y="6574706"/>
            <a:ext cx="9610724" cy="123111"/>
          </a:xfrm>
          <a:prstGeom prst="rect">
            <a:avLst/>
          </a:prstGeom>
          <a:noFill/>
        </p:spPr>
        <p:txBody>
          <a:bodyPr wrap="square" lIns="0" tIns="0" rIns="0" bIns="0" rtlCol="0">
            <a:spAutoFit/>
          </a:bodyPr>
          <a:lstStyle/>
          <a:p>
            <a:r>
              <a:rPr lang="en-AU" sz="800" dirty="0" smtClean="0"/>
              <a:t>Note: </a:t>
            </a:r>
            <a:r>
              <a:rPr lang="en-US" sz="800" dirty="0" smtClean="0"/>
              <a:t>A </a:t>
            </a:r>
            <a:r>
              <a:rPr lang="en-US" sz="800" dirty="0"/>
              <a:t>comparison of all 47 performance questions by cancer type (including significance testing) is available as </a:t>
            </a:r>
            <a:r>
              <a:rPr lang="en-US" sz="800" i="1" dirty="0"/>
              <a:t>D</a:t>
            </a:r>
            <a:r>
              <a:rPr lang="en-US" sz="800" i="1" dirty="0" smtClean="0"/>
              <a:t>ata table C: </a:t>
            </a:r>
            <a:r>
              <a:rPr lang="en-AU" sz="800" i="1" dirty="0"/>
              <a:t>Results for all 47 performance questions by cancer </a:t>
            </a:r>
            <a:r>
              <a:rPr lang="en-AU" sz="800" i="1" dirty="0" smtClean="0"/>
              <a:t>type </a:t>
            </a:r>
            <a:r>
              <a:rPr lang="en-US" sz="800" dirty="0" smtClean="0"/>
              <a:t>at </a:t>
            </a:r>
            <a:r>
              <a:rPr lang="en-US" sz="800" b="1" dirty="0" smtClean="0"/>
              <a:t>bhi.nsw.gov.au</a:t>
            </a:r>
            <a:r>
              <a:rPr lang="en-US" sz="800" dirty="0" smtClean="0"/>
              <a:t> </a:t>
            </a:r>
            <a:endParaRPr lang="en-AU" sz="800" dirty="0"/>
          </a:p>
        </p:txBody>
      </p:sp>
      <p:grpSp>
        <p:nvGrpSpPr>
          <p:cNvPr id="32" name="Group 31"/>
          <p:cNvGrpSpPr/>
          <p:nvPr/>
        </p:nvGrpSpPr>
        <p:grpSpPr>
          <a:xfrm>
            <a:off x="3351664" y="2819453"/>
            <a:ext cx="4118815" cy="180000"/>
            <a:chOff x="-903514" y="3779838"/>
            <a:chExt cx="4118815" cy="180000"/>
          </a:xfrm>
        </p:grpSpPr>
        <p:sp>
          <p:nvSpPr>
            <p:cNvPr id="33" name="TextBox 32"/>
            <p:cNvSpPr txBox="1"/>
            <p:nvPr/>
          </p:nvSpPr>
          <p:spPr>
            <a:xfrm>
              <a:off x="-903514" y="3779838"/>
              <a:ext cx="180000" cy="180000"/>
            </a:xfrm>
            <a:prstGeom prst="rect">
              <a:avLst/>
            </a:prstGeom>
            <a:solidFill>
              <a:schemeClr val="accent4"/>
            </a:solidFill>
          </p:spPr>
          <p:txBody>
            <a:bodyPr wrap="none" lIns="360000" tIns="0" rIns="0" bIns="0" rtlCol="0" anchor="ctr" anchorCtr="0">
              <a:noAutofit/>
            </a:bodyPr>
            <a:lstStyle/>
            <a:p>
              <a:r>
                <a:rPr lang="en-AU" sz="900" b="1" dirty="0" smtClean="0"/>
                <a:t>Number of questions significantly more positive </a:t>
              </a:r>
            </a:p>
            <a:p>
              <a:r>
                <a:rPr lang="en-AU" sz="900" b="1" dirty="0" smtClean="0"/>
                <a:t>than the NSW result, by cancer type</a:t>
              </a:r>
              <a:endParaRPr lang="en-AU" sz="900" b="1" dirty="0"/>
            </a:p>
          </p:txBody>
        </p:sp>
        <p:sp>
          <p:nvSpPr>
            <p:cNvPr id="35" name="TextBox 34"/>
            <p:cNvSpPr txBox="1"/>
            <p:nvPr/>
          </p:nvSpPr>
          <p:spPr>
            <a:xfrm>
              <a:off x="3035301" y="3779838"/>
              <a:ext cx="180000" cy="180000"/>
            </a:xfrm>
            <a:prstGeom prst="rect">
              <a:avLst/>
            </a:prstGeom>
            <a:solidFill>
              <a:schemeClr val="accent5"/>
            </a:solidFill>
          </p:spPr>
          <p:txBody>
            <a:bodyPr wrap="none" lIns="360000" tIns="0" rIns="0" bIns="0" rtlCol="0" anchor="ctr" anchorCtr="0">
              <a:noAutofit/>
            </a:bodyPr>
            <a:lstStyle/>
            <a:p>
              <a:r>
                <a:rPr lang="en-AU" sz="900" b="1" dirty="0"/>
                <a:t>Number of questions </a:t>
              </a:r>
              <a:r>
                <a:rPr lang="en-AU" sz="900" b="1" dirty="0" smtClean="0"/>
                <a:t>significantly </a:t>
              </a:r>
              <a:r>
                <a:rPr lang="en-AU" sz="900" b="1" dirty="0"/>
                <a:t>less </a:t>
              </a:r>
              <a:r>
                <a:rPr lang="en-AU" sz="900" b="1" dirty="0" smtClean="0"/>
                <a:t>positive </a:t>
              </a:r>
            </a:p>
            <a:p>
              <a:r>
                <a:rPr lang="en-AU" sz="900" b="1" dirty="0" smtClean="0"/>
                <a:t>than </a:t>
              </a:r>
              <a:r>
                <a:rPr lang="en-AU" sz="900" b="1" dirty="0"/>
                <a:t>the NSW </a:t>
              </a:r>
              <a:r>
                <a:rPr lang="en-AU" sz="900" b="1" dirty="0" smtClean="0"/>
                <a:t>result, by cancer type</a:t>
              </a:r>
              <a:endParaRPr lang="en-AU" sz="900" b="1" dirty="0"/>
            </a:p>
          </p:txBody>
        </p:sp>
      </p:grpSp>
    </p:spTree>
    <p:extLst>
      <p:ext uri="{BB962C8B-B14F-4D97-AF65-F5344CB8AC3E}">
        <p14:creationId xmlns:p14="http://schemas.microsoft.com/office/powerpoint/2010/main" val="255782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smtClean="0">
                <a:solidFill>
                  <a:srgbClr val="6F3570"/>
                </a:solidFill>
              </a:rPr>
              <a:t>Results by cancer type</a:t>
            </a:r>
            <a:endParaRPr lang="en-AU" dirty="0">
              <a:solidFill>
                <a:srgbClr val="6F3570"/>
              </a:solidFill>
            </a:endParaRPr>
          </a:p>
        </p:txBody>
      </p:sp>
      <p:sp>
        <p:nvSpPr>
          <p:cNvPr id="3" name="Slide Number Placeholder 2"/>
          <p:cNvSpPr>
            <a:spLocks noGrp="1"/>
          </p:cNvSpPr>
          <p:nvPr>
            <p:ph type="sldNum" sz="quarter" idx="10"/>
          </p:nvPr>
        </p:nvSpPr>
        <p:spPr/>
        <p:txBody>
          <a:bodyPr/>
          <a:lstStyle/>
          <a:p>
            <a:fld id="{1CE37B7D-D2E0-4F77-B3D1-CFEC5BBC1E5D}" type="slidenum">
              <a:rPr lang="en-AU" smtClean="0"/>
              <a:pPr/>
              <a:t>32</a:t>
            </a:fld>
            <a:endParaRPr lang="en-AU" dirty="0"/>
          </a:p>
        </p:txBody>
      </p:sp>
      <p:sp>
        <p:nvSpPr>
          <p:cNvPr id="4" name="Footer Placeholder 3"/>
          <p:cNvSpPr>
            <a:spLocks noGrp="1"/>
          </p:cNvSpPr>
          <p:nvPr>
            <p:ph type="ftr" sz="quarter" idx="11"/>
          </p:nvPr>
        </p:nvSpPr>
        <p:spPr/>
        <p:txBody>
          <a:bodyPr/>
          <a:lstStyle/>
          <a:p>
            <a:r>
              <a:rPr lang="en-AU" dirty="0">
                <a:solidFill>
                  <a:srgbClr val="6F3570"/>
                </a:solidFill>
              </a:rPr>
              <a:t>How do outpatient cancer clinics perform?</a:t>
            </a:r>
          </a:p>
        </p:txBody>
      </p:sp>
      <p:graphicFrame>
        <p:nvGraphicFramePr>
          <p:cNvPr id="20" name="Table 19"/>
          <p:cNvGraphicFramePr>
            <a:graphicFrameLocks noGrp="1"/>
          </p:cNvGraphicFramePr>
          <p:nvPr>
            <p:extLst>
              <p:ext uri="{D42A27DB-BD31-4B8C-83A1-F6EECF244321}">
                <p14:modId xmlns:p14="http://schemas.microsoft.com/office/powerpoint/2010/main" val="2886604137"/>
              </p:ext>
            </p:extLst>
          </p:nvPr>
        </p:nvGraphicFramePr>
        <p:xfrm>
          <a:off x="530698" y="2903571"/>
          <a:ext cx="9610726" cy="3708846"/>
        </p:xfrm>
        <a:graphic>
          <a:graphicData uri="http://schemas.openxmlformats.org/drawingml/2006/table">
            <a:tbl>
              <a:tblPr/>
              <a:tblGrid>
                <a:gridCol w="6739235">
                  <a:extLst>
                    <a:ext uri="{9D8B030D-6E8A-4147-A177-3AD203B41FA5}">
                      <a16:colId xmlns:a16="http://schemas.microsoft.com/office/drawing/2014/main" xmlns="" val="20000"/>
                    </a:ext>
                  </a:extLst>
                </a:gridCol>
                <a:gridCol w="1126385">
                  <a:extLst>
                    <a:ext uri="{9D8B030D-6E8A-4147-A177-3AD203B41FA5}">
                      <a16:colId xmlns:a16="http://schemas.microsoft.com/office/drawing/2014/main" xmlns="" val="20001"/>
                    </a:ext>
                  </a:extLst>
                </a:gridCol>
                <a:gridCol w="872553">
                  <a:extLst>
                    <a:ext uri="{9D8B030D-6E8A-4147-A177-3AD203B41FA5}">
                      <a16:colId xmlns:a16="http://schemas.microsoft.com/office/drawing/2014/main" xmlns="" val="20002"/>
                    </a:ext>
                  </a:extLst>
                </a:gridCol>
                <a:gridCol w="872553">
                  <a:extLst>
                    <a:ext uri="{9D8B030D-6E8A-4147-A177-3AD203B41FA5}">
                      <a16:colId xmlns:a16="http://schemas.microsoft.com/office/drawing/2014/main" xmlns="" val="20003"/>
                    </a:ext>
                  </a:extLst>
                </a:gridCol>
              </a:tblGrid>
              <a:tr h="345083">
                <a:tc>
                  <a:txBody>
                    <a:bodyPr/>
                    <a:lstStyle/>
                    <a:p>
                      <a:pPr algn="l" fontAlgn="b"/>
                      <a:r>
                        <a:rPr lang="en-AU" sz="800" b="1" i="0" u="none" strike="noStrike" dirty="0">
                          <a:solidFill>
                            <a:srgbClr val="FFFFFF"/>
                          </a:solidFill>
                          <a:effectLst/>
                          <a:latin typeface="Arial" panose="020B0604020202020204" pitchFamily="34" charset="0"/>
                        </a:rPr>
                        <a:t>Question text</a:t>
                      </a:r>
                    </a:p>
                  </a:txBody>
                  <a:tcPr marL="85358" marR="9484" marT="9484" marB="0" anchor="b">
                    <a:lnL>
                      <a:noFill/>
                    </a:lnL>
                    <a:lnR>
                      <a:noFill/>
                    </a:lnR>
                    <a:lnT>
                      <a:noFill/>
                    </a:lnT>
                    <a:lnB>
                      <a:noFill/>
                    </a:lnB>
                    <a:solidFill>
                      <a:srgbClr val="6F3570"/>
                    </a:solidFill>
                  </a:tcPr>
                </a:tc>
                <a:tc>
                  <a:txBody>
                    <a:bodyPr/>
                    <a:lstStyle/>
                    <a:p>
                      <a:pPr algn="l" fontAlgn="b"/>
                      <a:r>
                        <a:rPr lang="en-AU" sz="800" b="1" i="0" u="none" strike="noStrike" dirty="0">
                          <a:solidFill>
                            <a:srgbClr val="FFFFFF"/>
                          </a:solidFill>
                          <a:effectLst/>
                          <a:latin typeface="Arial" panose="020B0604020202020204" pitchFamily="34" charset="0"/>
                        </a:rPr>
                        <a:t>Response</a:t>
                      </a:r>
                    </a:p>
                  </a:txBody>
                  <a:tcPr marL="36000" marR="9484" marT="9484" marB="0" anchor="b">
                    <a:lnL>
                      <a:noFill/>
                    </a:lnL>
                    <a:lnR>
                      <a:noFill/>
                    </a:lnR>
                    <a:lnT>
                      <a:noFill/>
                    </a:lnT>
                    <a:lnB>
                      <a:noFill/>
                    </a:lnB>
                    <a:solidFill>
                      <a:srgbClr val="6F3570"/>
                    </a:solidFill>
                  </a:tcPr>
                </a:tc>
                <a:tc>
                  <a:txBody>
                    <a:bodyPr/>
                    <a:lstStyle/>
                    <a:p>
                      <a:pPr algn="ctr" fontAlgn="b"/>
                      <a:r>
                        <a:rPr lang="en-AU" sz="800" b="1" i="0" u="none" strike="noStrike">
                          <a:solidFill>
                            <a:srgbClr val="FFFFFF"/>
                          </a:solidFill>
                          <a:effectLst/>
                          <a:latin typeface="Arial" panose="020B0604020202020204" pitchFamily="34" charset="0"/>
                        </a:rPr>
                        <a:t>Breast cancer patients %</a:t>
                      </a:r>
                    </a:p>
                  </a:txBody>
                  <a:tcPr marL="9484" marR="9484" marT="9484" marB="0" anchor="b">
                    <a:lnL>
                      <a:noFill/>
                    </a:lnL>
                    <a:lnR>
                      <a:noFill/>
                    </a:lnR>
                    <a:lnT>
                      <a:noFill/>
                    </a:lnT>
                    <a:lnB>
                      <a:noFill/>
                    </a:lnB>
                    <a:solidFill>
                      <a:srgbClr val="6F3570"/>
                    </a:solidFill>
                  </a:tcPr>
                </a:tc>
                <a:tc>
                  <a:txBody>
                    <a:bodyPr/>
                    <a:lstStyle/>
                    <a:p>
                      <a:pPr algn="ctr" fontAlgn="b"/>
                      <a:r>
                        <a:rPr lang="en-AU" sz="800" b="1" i="0" u="none" strike="noStrike">
                          <a:solidFill>
                            <a:srgbClr val="FFFFFF"/>
                          </a:solidFill>
                          <a:effectLst/>
                          <a:latin typeface="Arial" panose="020B0604020202020204" pitchFamily="34" charset="0"/>
                        </a:rPr>
                        <a:t>NSW</a:t>
                      </a:r>
                      <a:br>
                        <a:rPr lang="en-AU" sz="800" b="1" i="0" u="none" strike="noStrike">
                          <a:solidFill>
                            <a:srgbClr val="FFFFFF"/>
                          </a:solidFill>
                          <a:effectLst/>
                          <a:latin typeface="Arial" panose="020B0604020202020204" pitchFamily="34" charset="0"/>
                        </a:rPr>
                      </a:br>
                      <a:r>
                        <a:rPr lang="en-AU" sz="800" b="1" i="0" u="none" strike="noStrike">
                          <a:solidFill>
                            <a:srgbClr val="FFFFFF"/>
                          </a:solidFill>
                          <a:effectLst/>
                          <a:latin typeface="Arial" panose="020B0604020202020204" pitchFamily="34" charset="0"/>
                        </a:rPr>
                        <a:t>%</a:t>
                      </a:r>
                    </a:p>
                  </a:txBody>
                  <a:tcPr marL="9484" marR="9484" marT="9484" marB="0" anchor="b">
                    <a:lnL>
                      <a:noFill/>
                    </a:lnL>
                    <a:lnR>
                      <a:noFill/>
                    </a:lnR>
                    <a:lnT>
                      <a:noFill/>
                    </a:lnT>
                    <a:lnB>
                      <a:noFill/>
                    </a:lnB>
                    <a:solidFill>
                      <a:srgbClr val="6F3570"/>
                    </a:solidFill>
                  </a:tcPr>
                </a:tc>
                <a:extLst>
                  <a:ext uri="{0D108BD9-81ED-4DB2-BD59-A6C34878D82A}">
                    <a16:rowId xmlns:a16="http://schemas.microsoft.com/office/drawing/2014/main" xmlns="" val="10000"/>
                  </a:ext>
                </a:extLst>
              </a:tr>
              <a:tr h="84843">
                <a:tc>
                  <a:txBody>
                    <a:bodyPr/>
                    <a:lstStyle/>
                    <a:p>
                      <a:pPr algn="l" fontAlgn="b"/>
                      <a:r>
                        <a:rPr lang="en-AU" sz="500" b="1" i="0" u="none" strike="noStrike">
                          <a:solidFill>
                            <a:srgbClr val="FFFFFF"/>
                          </a:solidFill>
                          <a:effectLst/>
                          <a:latin typeface="Arial" panose="020B0604020202020204" pitchFamily="34" charset="0"/>
                        </a:rPr>
                        <a:t> </a:t>
                      </a:r>
                    </a:p>
                  </a:txBody>
                  <a:tcPr marL="85358" marR="9484" marT="9484" marB="0" anchor="b">
                    <a:lnL>
                      <a:noFill/>
                    </a:lnL>
                    <a:lnR>
                      <a:noFill/>
                    </a:lnR>
                    <a:lnT>
                      <a:noFill/>
                    </a:lnT>
                    <a:lnB>
                      <a:noFill/>
                    </a:lnB>
                    <a:solidFill>
                      <a:srgbClr val="6F3570"/>
                    </a:solidFill>
                  </a:tcPr>
                </a:tc>
                <a:tc>
                  <a:txBody>
                    <a:bodyPr/>
                    <a:lstStyle/>
                    <a:p>
                      <a:pPr algn="l" fontAlgn="b"/>
                      <a:r>
                        <a:rPr lang="en-AU" sz="500" b="1" i="0" u="none" strike="noStrike">
                          <a:solidFill>
                            <a:srgbClr val="FFFFFF"/>
                          </a:solidFill>
                          <a:effectLst/>
                          <a:latin typeface="Arial" panose="020B0604020202020204" pitchFamily="34" charset="0"/>
                        </a:rPr>
                        <a:t> </a:t>
                      </a:r>
                    </a:p>
                  </a:txBody>
                  <a:tcPr marL="36000" marR="9484" marT="9484" marB="0" anchor="b">
                    <a:lnL>
                      <a:noFill/>
                    </a:lnL>
                    <a:lnR>
                      <a:noFill/>
                    </a:lnR>
                    <a:lnT>
                      <a:noFill/>
                    </a:lnT>
                    <a:lnB>
                      <a:noFill/>
                    </a:lnB>
                    <a:solidFill>
                      <a:srgbClr val="6F3570"/>
                    </a:solidFill>
                  </a:tcPr>
                </a:tc>
                <a:tc>
                  <a:txBody>
                    <a:bodyPr/>
                    <a:lstStyle/>
                    <a:p>
                      <a:pPr algn="ctr" fontAlgn="b"/>
                      <a:r>
                        <a:rPr lang="en-AU" sz="500" b="1" i="0" u="none" strike="noStrike">
                          <a:solidFill>
                            <a:srgbClr val="FFFFFF"/>
                          </a:solidFill>
                          <a:effectLst/>
                          <a:latin typeface="Arial" panose="020B0604020202020204" pitchFamily="34" charset="0"/>
                        </a:rPr>
                        <a:t> </a:t>
                      </a:r>
                    </a:p>
                  </a:txBody>
                  <a:tcPr marL="9484" marR="9484" marT="9484" marB="0" anchor="b">
                    <a:lnL>
                      <a:noFill/>
                    </a:lnL>
                    <a:lnR>
                      <a:noFill/>
                    </a:lnR>
                    <a:lnT>
                      <a:noFill/>
                    </a:lnT>
                    <a:lnB>
                      <a:noFill/>
                    </a:lnB>
                    <a:solidFill>
                      <a:srgbClr val="6F3570"/>
                    </a:solidFill>
                  </a:tcPr>
                </a:tc>
                <a:tc>
                  <a:txBody>
                    <a:bodyPr/>
                    <a:lstStyle/>
                    <a:p>
                      <a:pPr algn="ctr" fontAlgn="b"/>
                      <a:r>
                        <a:rPr lang="en-AU" sz="500" b="1" i="0" u="none" strike="noStrike">
                          <a:solidFill>
                            <a:srgbClr val="FFFFFF"/>
                          </a:solidFill>
                          <a:effectLst/>
                          <a:latin typeface="Arial" panose="020B0604020202020204" pitchFamily="34" charset="0"/>
                        </a:rPr>
                        <a:t> </a:t>
                      </a:r>
                    </a:p>
                  </a:txBody>
                  <a:tcPr marL="9484" marR="9484" marT="9484" marB="0" anchor="b">
                    <a:lnL>
                      <a:noFill/>
                    </a:lnL>
                    <a:lnR>
                      <a:noFill/>
                    </a:lnR>
                    <a:lnT>
                      <a:noFill/>
                    </a:lnT>
                    <a:lnB>
                      <a:noFill/>
                    </a:lnB>
                    <a:solidFill>
                      <a:srgbClr val="6F3570"/>
                    </a:solidFill>
                  </a:tcPr>
                </a:tc>
                <a:extLst>
                  <a:ext uri="{0D108BD9-81ED-4DB2-BD59-A6C34878D82A}">
                    <a16:rowId xmlns:a16="http://schemas.microsoft.com/office/drawing/2014/main" xmlns="" val="10001"/>
                  </a:ext>
                </a:extLst>
              </a:tr>
              <a:tr h="247753">
                <a:tc>
                  <a:txBody>
                    <a:bodyPr/>
                    <a:lstStyle/>
                    <a:p>
                      <a:pPr algn="l" rtl="0" fontAlgn="ctr"/>
                      <a:r>
                        <a:rPr lang="en-AU" sz="800" b="0" i="0" u="none" strike="noStrike" dirty="0">
                          <a:solidFill>
                            <a:srgbClr val="000000"/>
                          </a:solidFill>
                          <a:effectLst/>
                          <a:latin typeface="Arial" panose="020B0604020202020204" pitchFamily="34" charset="0"/>
                        </a:rPr>
                        <a:t>Were you treated with respect and dignity while you were at the clinic?</a:t>
                      </a:r>
                    </a:p>
                  </a:txBody>
                  <a:tcPr marL="85725" marR="9525" marT="9525" marB="0" anchor="ctr">
                    <a:lnL>
                      <a:noFill/>
                    </a:lnL>
                    <a:lnR>
                      <a:noFill/>
                    </a:lnR>
                    <a:lnT>
                      <a:noFill/>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Yes, always</a:t>
                      </a:r>
                    </a:p>
                  </a:txBody>
                  <a:tcPr marL="36000" marR="9525" marT="9525" marB="0" anchor="ctr">
                    <a:lnL>
                      <a:noFill/>
                    </a:lnL>
                    <a:lnR>
                      <a:noFill/>
                    </a:lnR>
                    <a:lnT>
                      <a:noFill/>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dirty="0">
                          <a:solidFill>
                            <a:srgbClr val="000000"/>
                          </a:solidFill>
                          <a:effectLst/>
                          <a:latin typeface="Arial" panose="020B0604020202020204" pitchFamily="34" charset="0"/>
                        </a:rPr>
                        <a:t>94</a:t>
                      </a:r>
                    </a:p>
                  </a:txBody>
                  <a:tcPr marL="9525" marR="9525" marT="9525" marB="0" anchor="ctr">
                    <a:lnL>
                      <a:noFill/>
                    </a:lnL>
                    <a:lnR>
                      <a:noFill/>
                    </a:lnR>
                    <a:lnT>
                      <a:noFill/>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dirty="0">
                          <a:solidFill>
                            <a:srgbClr val="000000"/>
                          </a:solidFill>
                          <a:effectLst/>
                          <a:latin typeface="Arial" panose="020B0604020202020204" pitchFamily="34" charset="0"/>
                        </a:rPr>
                        <a:t>96</a:t>
                      </a:r>
                    </a:p>
                  </a:txBody>
                  <a:tcPr marL="9525" marR="9525" marT="9525" marB="0" anchor="ctr">
                    <a:lnL>
                      <a:noFill/>
                    </a:lnL>
                    <a:lnR>
                      <a:noFill/>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2"/>
                  </a:ext>
                </a:extLst>
              </a:tr>
              <a:tr h="247753">
                <a:tc>
                  <a:txBody>
                    <a:bodyPr/>
                    <a:lstStyle/>
                    <a:p>
                      <a:pPr algn="l" rtl="0" fontAlgn="ctr"/>
                      <a:r>
                        <a:rPr lang="en-AU" sz="800" b="0" i="0" u="none" strike="noStrike" dirty="0">
                          <a:solidFill>
                            <a:srgbClr val="000000"/>
                          </a:solidFill>
                          <a:effectLst/>
                          <a:latin typeface="Arial" panose="020B0604020202020204" pitchFamily="34" charset="0"/>
                        </a:rPr>
                        <a:t>Were the health professionals kind and caring towards you?</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Yes, always</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91</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95</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3"/>
                  </a:ext>
                </a:extLst>
              </a:tr>
              <a:tr h="247753">
                <a:tc>
                  <a:txBody>
                    <a:bodyPr/>
                    <a:lstStyle/>
                    <a:p>
                      <a:pPr algn="l" rtl="0" fontAlgn="ctr"/>
                      <a:r>
                        <a:rPr lang="en-AU" sz="800" b="0" i="0" u="none" strike="noStrike" dirty="0">
                          <a:solidFill>
                            <a:srgbClr val="000000"/>
                          </a:solidFill>
                          <a:effectLst/>
                          <a:latin typeface="Arial" panose="020B0604020202020204" pitchFamily="34" charset="0"/>
                        </a:rPr>
                        <a:t>Were the reception staff polite and courteous?</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Yes, definitely</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93</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95</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4"/>
                  </a:ext>
                </a:extLst>
              </a:tr>
              <a:tr h="247753">
                <a:tc>
                  <a:txBody>
                    <a:bodyPr/>
                    <a:lstStyle/>
                    <a:p>
                      <a:pPr algn="l" rtl="0" fontAlgn="ctr"/>
                      <a:r>
                        <a:rPr lang="en-AU" sz="800" b="0" i="0" u="none" strike="noStrike" dirty="0">
                          <a:solidFill>
                            <a:srgbClr val="000000"/>
                          </a:solidFill>
                          <a:effectLst/>
                          <a:latin typeface="Arial" panose="020B0604020202020204" pitchFamily="34" charset="0"/>
                        </a:rPr>
                        <a:t>How clean was the treatment area?</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Very clean</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84</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dirty="0">
                          <a:solidFill>
                            <a:srgbClr val="000000"/>
                          </a:solidFill>
                          <a:effectLst/>
                          <a:latin typeface="Arial" panose="020B0604020202020204" pitchFamily="34" charset="0"/>
                        </a:rPr>
                        <a:t>88</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5"/>
                  </a:ext>
                </a:extLst>
              </a:tr>
              <a:tr h="247753">
                <a:tc>
                  <a:txBody>
                    <a:bodyPr/>
                    <a:lstStyle/>
                    <a:p>
                      <a:pPr algn="l" rtl="0" fontAlgn="ctr"/>
                      <a:r>
                        <a:rPr lang="en-AU" sz="800" b="0" i="0" u="none" strike="noStrike" dirty="0">
                          <a:solidFill>
                            <a:srgbClr val="000000"/>
                          </a:solidFill>
                          <a:effectLst/>
                          <a:latin typeface="Arial" panose="020B0604020202020204" pitchFamily="34" charset="0"/>
                        </a:rPr>
                        <a:t>Did you have confidence and trust in the health professionals?</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Yes, definitely</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84</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87</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6"/>
                  </a:ext>
                </a:extLst>
              </a:tr>
              <a:tr h="205281">
                <a:tc>
                  <a:txBody>
                    <a:bodyPr/>
                    <a:lstStyle/>
                    <a:p>
                      <a:pPr algn="l" rtl="0" fontAlgn="ctr"/>
                      <a:r>
                        <a:rPr lang="en-AU" sz="800" b="0" i="0" u="none" strike="noStrike" dirty="0">
                          <a:solidFill>
                            <a:srgbClr val="000000"/>
                          </a:solidFill>
                          <a:effectLst/>
                          <a:latin typeface="Arial" panose="020B0604020202020204" pitchFamily="34" charset="0"/>
                        </a:rPr>
                        <a:t>Overall, how would you rate the health professionals who treated you?</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Very good</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83</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86</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7"/>
                  </a:ext>
                </a:extLst>
              </a:tr>
              <a:tr h="247753">
                <a:tc>
                  <a:txBody>
                    <a:bodyPr/>
                    <a:lstStyle/>
                    <a:p>
                      <a:pPr algn="l" rtl="0" fontAlgn="ctr"/>
                      <a:r>
                        <a:rPr lang="en-AU" sz="800" b="0" i="0" u="none" strike="noStrike" dirty="0">
                          <a:solidFill>
                            <a:srgbClr val="000000"/>
                          </a:solidFill>
                          <a:effectLst/>
                          <a:latin typeface="Arial" panose="020B0604020202020204" pitchFamily="34" charset="0"/>
                        </a:rPr>
                        <a:t>Overall, how would you rate the care you received in the clinic?</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Very good</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82</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85</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8"/>
                  </a:ext>
                </a:extLst>
              </a:tr>
              <a:tr h="247753">
                <a:tc>
                  <a:txBody>
                    <a:bodyPr/>
                    <a:lstStyle/>
                    <a:p>
                      <a:pPr algn="l" rtl="0" fontAlgn="ctr"/>
                      <a:r>
                        <a:rPr lang="en-AU" sz="800" b="0" i="0" u="none" strike="noStrike" dirty="0">
                          <a:solidFill>
                            <a:srgbClr val="000000"/>
                          </a:solidFill>
                          <a:effectLst/>
                          <a:latin typeface="Arial" panose="020B0604020202020204" pitchFamily="34" charset="0"/>
                        </a:rPr>
                        <a:t>How well organised was the care you received in the clinic?</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Very well organised</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79</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83</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09"/>
                  </a:ext>
                </a:extLst>
              </a:tr>
              <a:tr h="247753">
                <a:tc>
                  <a:txBody>
                    <a:bodyPr/>
                    <a:lstStyle/>
                    <a:p>
                      <a:pPr algn="l" rtl="0" fontAlgn="ctr"/>
                      <a:r>
                        <a:rPr lang="en-AU" sz="800" b="0" i="0" u="none" strike="noStrike" dirty="0">
                          <a:solidFill>
                            <a:srgbClr val="000000"/>
                          </a:solidFill>
                          <a:effectLst/>
                          <a:latin typeface="Arial" panose="020B0604020202020204" pitchFamily="34" charset="0"/>
                        </a:rPr>
                        <a:t>During this visit, did the health professionals know enough about your medical history?</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Yes, definitely</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79</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82</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10"/>
                  </a:ext>
                </a:extLst>
              </a:tr>
              <a:tr h="247753">
                <a:tc>
                  <a:txBody>
                    <a:bodyPr/>
                    <a:lstStyle/>
                    <a:p>
                      <a:pPr algn="l" rtl="0" fontAlgn="ctr"/>
                      <a:r>
                        <a:rPr lang="en-AU" sz="800" b="0" i="0" u="none" strike="noStrike" dirty="0">
                          <a:solidFill>
                            <a:srgbClr val="000000"/>
                          </a:solidFill>
                          <a:effectLst/>
                          <a:latin typeface="Arial" panose="020B0604020202020204" pitchFamily="34" charset="0"/>
                        </a:rPr>
                        <a:t>How long after the scheduled appointment time did your appointment actually start?</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Within 30 mins</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76</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81</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11"/>
                  </a:ext>
                </a:extLst>
              </a:tr>
              <a:tr h="247753">
                <a:tc>
                  <a:txBody>
                    <a:bodyPr/>
                    <a:lstStyle/>
                    <a:p>
                      <a:pPr algn="l" rtl="0" fontAlgn="ctr"/>
                      <a:r>
                        <a:rPr lang="en-AU" sz="800" b="0" i="0" u="none" strike="noStrike" dirty="0">
                          <a:solidFill>
                            <a:srgbClr val="000000"/>
                          </a:solidFill>
                          <a:effectLst/>
                          <a:latin typeface="Arial" panose="020B0604020202020204" pitchFamily="34" charset="0"/>
                        </a:rPr>
                        <a:t>How would you rate how well the health professionals worked together?</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Very good</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dirty="0">
                          <a:solidFill>
                            <a:srgbClr val="000000"/>
                          </a:solidFill>
                          <a:effectLst/>
                          <a:latin typeface="Arial" panose="020B0604020202020204" pitchFamily="34" charset="0"/>
                        </a:rPr>
                        <a:t>70</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a:solidFill>
                            <a:srgbClr val="000000"/>
                          </a:solidFill>
                          <a:effectLst/>
                          <a:latin typeface="Arial" panose="020B0604020202020204" pitchFamily="34" charset="0"/>
                        </a:rPr>
                        <a:t>75</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12"/>
                  </a:ext>
                </a:extLst>
              </a:tr>
              <a:tr h="247753">
                <a:tc>
                  <a:txBody>
                    <a:bodyPr/>
                    <a:lstStyle/>
                    <a:p>
                      <a:pPr algn="l" rtl="0" fontAlgn="ctr"/>
                      <a:r>
                        <a:rPr lang="en-AU" sz="800" b="0" i="0" u="none" strike="noStrike" dirty="0">
                          <a:solidFill>
                            <a:srgbClr val="000000"/>
                          </a:solidFill>
                          <a:effectLst/>
                          <a:latin typeface="Arial" panose="020B0604020202020204" pitchFamily="34" charset="0"/>
                        </a:rPr>
                        <a:t>Did a health professional at the clinic give your family or someone close to you enough information to help care for you at home?</a:t>
                      </a:r>
                    </a:p>
                  </a:txBody>
                  <a:tcPr marL="857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rtl="0" fontAlgn="ctr"/>
                      <a:r>
                        <a:rPr lang="en-AU" sz="800" b="1" i="0" u="none" strike="noStrike" dirty="0">
                          <a:solidFill>
                            <a:srgbClr val="000000"/>
                          </a:solidFill>
                          <a:effectLst/>
                          <a:latin typeface="Arial" panose="020B0604020202020204" pitchFamily="34" charset="0"/>
                        </a:rPr>
                        <a:t>Yes, completely</a:t>
                      </a:r>
                    </a:p>
                  </a:txBody>
                  <a:tcPr marL="36000"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dirty="0">
                          <a:solidFill>
                            <a:srgbClr val="000000"/>
                          </a:solidFill>
                          <a:effectLst/>
                          <a:latin typeface="Arial" panose="020B0604020202020204" pitchFamily="34" charset="0"/>
                        </a:rPr>
                        <a:t>60</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AU" sz="800" b="0" i="0" u="none" strike="noStrike" dirty="0">
                          <a:solidFill>
                            <a:srgbClr val="000000"/>
                          </a:solidFill>
                          <a:effectLst/>
                          <a:latin typeface="Arial" panose="020B0604020202020204" pitchFamily="34" charset="0"/>
                        </a:rPr>
                        <a:t>67</a:t>
                      </a:r>
                    </a:p>
                  </a:txBody>
                  <a:tcPr marL="9525" marR="9525" marT="9525" marB="0" anchor="ctr">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xmlns="" val="10013"/>
                  </a:ext>
                </a:extLst>
              </a:tr>
              <a:tr h="347515">
                <a:tc>
                  <a:txBody>
                    <a:bodyPr/>
                    <a:lstStyle/>
                    <a:p>
                      <a:pPr algn="l" rtl="0" fontAlgn="ctr"/>
                      <a:r>
                        <a:rPr lang="en-AU" sz="800" b="0" i="0" u="none" strike="noStrike" dirty="0" smtClean="0">
                          <a:solidFill>
                            <a:srgbClr val="000000"/>
                          </a:solidFill>
                          <a:effectLst/>
                          <a:latin typeface="Arial" panose="020B0604020202020204" pitchFamily="34" charset="0"/>
                        </a:rPr>
                        <a:t>How much were your out-of-pocket expenses for consultations, tests, surgery or treatment related to [visits to this clinic over the past six months] (excluding medication)?</a:t>
                      </a:r>
                      <a:endParaRPr lang="en-AU" sz="800" b="0" i="0" u="none" strike="noStrike" dirty="0">
                        <a:solidFill>
                          <a:srgbClr val="000000"/>
                        </a:solidFill>
                        <a:effectLst/>
                        <a:latin typeface="Arial" panose="020B0604020202020204" pitchFamily="34" charset="0"/>
                      </a:endParaRPr>
                    </a:p>
                  </a:txBody>
                  <a:tcPr marL="85725" marR="9525" marT="9525" marB="0" anchor="ctr">
                    <a:lnL>
                      <a:noFill/>
                    </a:lnL>
                    <a:lnR>
                      <a:noFill/>
                    </a:lnR>
                    <a:lnT w="6350" cap="flat" cmpd="sng" algn="ctr">
                      <a:solidFill>
                        <a:srgbClr val="D9D9D9"/>
                      </a:solidFill>
                      <a:prstDash val="solid"/>
                      <a:round/>
                      <a:headEnd type="none" w="med" len="med"/>
                      <a:tailEnd type="none" w="med" len="med"/>
                    </a:lnT>
                    <a:lnB>
                      <a:noFill/>
                    </a:lnB>
                  </a:tcPr>
                </a:tc>
                <a:tc>
                  <a:txBody>
                    <a:bodyPr/>
                    <a:lstStyle/>
                    <a:p>
                      <a:pPr algn="l" rtl="0" fontAlgn="ctr"/>
                      <a:r>
                        <a:rPr lang="en-AU" sz="800" b="1" i="0" u="none" strike="noStrike" dirty="0">
                          <a:solidFill>
                            <a:srgbClr val="000000"/>
                          </a:solidFill>
                          <a:effectLst/>
                          <a:latin typeface="Arial" panose="020B0604020202020204" pitchFamily="34" charset="0"/>
                        </a:rPr>
                        <a:t>$500 or more</a:t>
                      </a:r>
                    </a:p>
                  </a:txBody>
                  <a:tcPr marL="36000" marR="9525" marT="9525" marB="0" anchor="ctr">
                    <a:lnL>
                      <a:noFill/>
                    </a:lnL>
                    <a:lnR>
                      <a:noFill/>
                    </a:lnR>
                    <a:lnT w="6350" cap="flat" cmpd="sng" algn="ctr">
                      <a:solidFill>
                        <a:srgbClr val="D9D9D9"/>
                      </a:solidFill>
                      <a:prstDash val="solid"/>
                      <a:round/>
                      <a:headEnd type="none" w="med" len="med"/>
                      <a:tailEnd type="none" w="med" len="med"/>
                    </a:lnT>
                    <a:lnB>
                      <a:noFill/>
                    </a:lnB>
                  </a:tcPr>
                </a:tc>
                <a:tc>
                  <a:txBody>
                    <a:bodyPr/>
                    <a:lstStyle/>
                    <a:p>
                      <a:pPr algn="ctr" rtl="0" fontAlgn="ctr"/>
                      <a:r>
                        <a:rPr lang="en-AU" sz="800" b="0" i="0" u="none" strike="noStrike" dirty="0">
                          <a:solidFill>
                            <a:srgbClr val="000000"/>
                          </a:solidFill>
                          <a:effectLst/>
                          <a:latin typeface="Arial" panose="020B0604020202020204" pitchFamily="34" charset="0"/>
                        </a:rPr>
                        <a:t>13</a:t>
                      </a:r>
                    </a:p>
                  </a:txBody>
                  <a:tcPr marL="9525" marR="9525" marT="9525" marB="0" anchor="ctr">
                    <a:lnL>
                      <a:noFill/>
                    </a:lnL>
                    <a:lnR>
                      <a:noFill/>
                    </a:lnR>
                    <a:lnT w="6350" cap="flat" cmpd="sng" algn="ctr">
                      <a:solidFill>
                        <a:srgbClr val="D9D9D9"/>
                      </a:solidFill>
                      <a:prstDash val="solid"/>
                      <a:round/>
                      <a:headEnd type="none" w="med" len="med"/>
                      <a:tailEnd type="none" w="med" len="med"/>
                    </a:lnT>
                    <a:lnB>
                      <a:noFill/>
                    </a:lnB>
                  </a:tcPr>
                </a:tc>
                <a:tc>
                  <a:txBody>
                    <a:bodyPr/>
                    <a:lstStyle/>
                    <a:p>
                      <a:pPr algn="ctr" rtl="0" fontAlgn="ctr"/>
                      <a:r>
                        <a:rPr lang="en-AU" sz="800" b="0" i="0" u="none" strike="noStrike" dirty="0">
                          <a:solidFill>
                            <a:srgbClr val="000000"/>
                          </a:solidFill>
                          <a:effectLst/>
                          <a:latin typeface="Arial" panose="020B0604020202020204" pitchFamily="34" charset="0"/>
                        </a:rPr>
                        <a:t>8</a:t>
                      </a:r>
                    </a:p>
                  </a:txBody>
                  <a:tcPr marL="9525" marR="9525" marT="9525" marB="0" anchor="ctr">
                    <a:lnL>
                      <a:noFill/>
                    </a:lnL>
                    <a:lnR>
                      <a:noFill/>
                    </a:lnR>
                    <a:lnT w="6350" cap="flat" cmpd="sng" algn="ctr">
                      <a:solidFill>
                        <a:srgbClr val="D9D9D9"/>
                      </a:solidFill>
                      <a:prstDash val="solid"/>
                      <a:round/>
                      <a:headEnd type="none" w="med" len="med"/>
                      <a:tailEnd type="none" w="med" len="med"/>
                    </a:lnT>
                    <a:lnB>
                      <a:noFill/>
                    </a:lnB>
                  </a:tcPr>
                </a:tc>
                <a:extLst>
                  <a:ext uri="{0D108BD9-81ED-4DB2-BD59-A6C34878D82A}">
                    <a16:rowId xmlns:a16="http://schemas.microsoft.com/office/drawing/2014/main" xmlns="" val="10014"/>
                  </a:ext>
                </a:extLst>
              </a:tr>
            </a:tbl>
          </a:graphicData>
        </a:graphic>
      </p:graphicFrame>
      <p:sp>
        <p:nvSpPr>
          <p:cNvPr id="8" name="Rectangle 7"/>
          <p:cNvSpPr/>
          <p:nvPr/>
        </p:nvSpPr>
        <p:spPr>
          <a:xfrm>
            <a:off x="539750" y="1649541"/>
            <a:ext cx="9537700" cy="941500"/>
          </a:xfrm>
          <a:prstGeom prst="rect">
            <a:avLst/>
          </a:prstGeom>
        </p:spPr>
        <p:txBody>
          <a:bodyPr wrap="square" lIns="0" tIns="0" rIns="0" bIns="0" numCol="2" spcCol="18000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0000"/>
              </a:lnSpc>
              <a:spcBef>
                <a:spcPts val="600"/>
              </a:spcBef>
            </a:pPr>
            <a:r>
              <a:rPr lang="en-AU" sz="1000" dirty="0"/>
              <a:t>Results by cancer type for all 47 performance questions are available in a supplementary data table (</a:t>
            </a:r>
            <a:r>
              <a:rPr lang="en-AU" sz="1000" i="1" dirty="0"/>
              <a:t>Data table C: Results for all 47 performance questions by cancer type</a:t>
            </a:r>
            <a:r>
              <a:rPr lang="en-AU" sz="1000" dirty="0"/>
              <a:t>), including significance testing against all cancer types. These data can be used to identify which questions were significantly more or less positive than the NSW result for each cancer type. </a:t>
            </a:r>
          </a:p>
          <a:p>
            <a:pPr>
              <a:lnSpc>
                <a:spcPct val="110000"/>
              </a:lnSpc>
              <a:spcBef>
                <a:spcPts val="600"/>
              </a:spcBef>
            </a:pPr>
            <a:r>
              <a:rPr lang="en-AU" sz="1000" dirty="0"/>
              <a:t>Of the survey respondents receiving treatment for cancer, more than one-quarter (28%) said they had breast cancer – the most commonly-reported cancer type. There were 13 questions for which patients with breast cancer responded significantly less positively than </a:t>
            </a:r>
            <a:r>
              <a:rPr lang="en-AU" sz="1000" dirty="0" smtClean="0"/>
              <a:t>NSW, which are shown in the table below.</a:t>
            </a:r>
            <a:endParaRPr lang="en-AU" sz="1000" dirty="0"/>
          </a:p>
        </p:txBody>
      </p:sp>
      <p:sp>
        <p:nvSpPr>
          <p:cNvPr id="9" name="Rectangle 8"/>
          <p:cNvSpPr/>
          <p:nvPr/>
        </p:nvSpPr>
        <p:spPr>
          <a:xfrm>
            <a:off x="539751" y="2651731"/>
            <a:ext cx="9537700" cy="275367"/>
          </a:xfrm>
          <a:prstGeom prst="rect">
            <a:avLst/>
          </a:prstGeom>
        </p:spPr>
        <p:txBody>
          <a:bodyPr wrap="square" lIns="0" tIns="0" rIns="0" bIns="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58216">
              <a:lnSpc>
                <a:spcPct val="110000"/>
              </a:lnSpc>
              <a:spcAft>
                <a:spcPts val="600"/>
              </a:spcAft>
            </a:pPr>
            <a:r>
              <a:rPr lang="en-AU" b="1" dirty="0" smtClean="0"/>
              <a:t>Breast cancer: Questions with results that were significantly less positive than NSW </a:t>
            </a:r>
            <a:endParaRPr lang="en-AU" b="1" dirty="0"/>
          </a:p>
        </p:txBody>
      </p:sp>
    </p:spTree>
    <p:extLst>
      <p:ext uri="{BB962C8B-B14F-4D97-AF65-F5344CB8AC3E}">
        <p14:creationId xmlns:p14="http://schemas.microsoft.com/office/powerpoint/2010/main" val="11287118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4259089162"/>
              </p:ext>
            </p:extLst>
          </p:nvPr>
        </p:nvGraphicFramePr>
        <p:xfrm>
          <a:off x="0" y="1801057"/>
          <a:ext cx="10691813" cy="5241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46315537"/>
              </p:ext>
            </p:extLst>
          </p:nvPr>
        </p:nvGraphicFramePr>
        <p:xfrm>
          <a:off x="539750" y="2421394"/>
          <a:ext cx="9610723" cy="3779997"/>
        </p:xfrm>
        <a:graphic>
          <a:graphicData uri="http://schemas.openxmlformats.org/drawingml/2006/table">
            <a:tbl>
              <a:tblPr/>
              <a:tblGrid>
                <a:gridCol w="4140892">
                  <a:extLst>
                    <a:ext uri="{9D8B030D-6E8A-4147-A177-3AD203B41FA5}">
                      <a16:colId xmlns:a16="http://schemas.microsoft.com/office/drawing/2014/main" xmlns="" val="20000"/>
                    </a:ext>
                  </a:extLst>
                </a:gridCol>
                <a:gridCol w="923453">
                  <a:extLst>
                    <a:ext uri="{9D8B030D-6E8A-4147-A177-3AD203B41FA5}">
                      <a16:colId xmlns:a16="http://schemas.microsoft.com/office/drawing/2014/main" xmlns="" val="20001"/>
                    </a:ext>
                  </a:extLst>
                </a:gridCol>
                <a:gridCol w="4546378">
                  <a:extLst>
                    <a:ext uri="{9D8B030D-6E8A-4147-A177-3AD203B41FA5}">
                      <a16:colId xmlns:a16="http://schemas.microsoft.com/office/drawing/2014/main" xmlns="" val="20002"/>
                    </a:ext>
                  </a:extLst>
                </a:gridCol>
              </a:tblGrid>
              <a:tr h="290769">
                <a:tc>
                  <a:txBody>
                    <a:bodyPr/>
                    <a:lstStyle/>
                    <a:p>
                      <a:pPr algn="l" fontAlgn="b"/>
                      <a:r>
                        <a:rPr lang="en-AU" sz="800" b="0" i="0" u="none" strike="noStrike" dirty="0">
                          <a:solidFill>
                            <a:srgbClr val="262626"/>
                          </a:solidFill>
                          <a:effectLst/>
                          <a:latin typeface="Arial" panose="020B0604020202020204" pitchFamily="34" charset="0"/>
                        </a:rPr>
                        <a:t>Overall, how would you rate the care you received in the clinic?</a:t>
                      </a:r>
                    </a:p>
                  </a:txBody>
                  <a:tcPr marL="0" marR="72000" marT="0" marB="0" anchor="ctr">
                    <a:lnL>
                      <a:noFill/>
                    </a:lnL>
                    <a:lnR>
                      <a:noFill/>
                    </a:lnR>
                    <a:lnT w="6350" cap="flat" cmpd="sng" algn="ctr">
                      <a:solidFill>
                        <a:schemeClr val="tx2"/>
                      </a:solidFill>
                      <a:prstDash val="solid"/>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Very good</a:t>
                      </a:r>
                    </a:p>
                  </a:txBody>
                  <a:tcPr marL="0" marR="72000" marT="0" marB="0" anchor="ctr">
                    <a:lnL>
                      <a:noFill/>
                    </a:lnL>
                    <a:lnR>
                      <a:noFill/>
                    </a:lnR>
                    <a:lnT w="6350" cap="flat" cmpd="sng" algn="ctr">
                      <a:solidFill>
                        <a:schemeClr val="tx2"/>
                      </a:solidFill>
                      <a:prstDash val="solid"/>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solid"/>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0"/>
                  </a:ext>
                </a:extLst>
              </a:tr>
              <a:tr h="290769">
                <a:tc>
                  <a:txBody>
                    <a:bodyPr/>
                    <a:lstStyle/>
                    <a:p>
                      <a:pPr algn="l" fontAlgn="b"/>
                      <a:r>
                        <a:rPr lang="en-AU" sz="800" b="0" i="0" u="none" strike="noStrike" dirty="0">
                          <a:solidFill>
                            <a:srgbClr val="262626"/>
                          </a:solidFill>
                          <a:effectLst/>
                          <a:latin typeface="Arial" panose="020B0604020202020204" pitchFamily="34" charset="0"/>
                        </a:rPr>
                        <a:t>If asked about your clinic experience by friends and family,</a:t>
                      </a:r>
                      <a:r>
                        <a:rPr lang="en-AU" sz="800" b="0" i="0" u="none" strike="noStrike" baseline="0" dirty="0">
                          <a:solidFill>
                            <a:srgbClr val="262626"/>
                          </a:solidFill>
                          <a:effectLst/>
                          <a:latin typeface="Arial" panose="020B0604020202020204" pitchFamily="34" charset="0"/>
                        </a:rPr>
                        <a:t> </a:t>
                      </a:r>
                      <a:r>
                        <a:rPr lang="en-AU" sz="800" b="0" i="0" u="none" strike="noStrike" dirty="0">
                          <a:solidFill>
                            <a:srgbClr val="262626"/>
                          </a:solidFill>
                          <a:effectLst/>
                          <a:latin typeface="Arial" panose="020B0604020202020204" pitchFamily="34" charset="0"/>
                        </a:rPr>
                        <a:t>how would you respond?</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Would speak highly</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1"/>
                  </a:ext>
                </a:extLst>
              </a:tr>
              <a:tr h="290769">
                <a:tc>
                  <a:txBody>
                    <a:bodyPr/>
                    <a:lstStyle/>
                    <a:p>
                      <a:pPr algn="l" fontAlgn="b"/>
                      <a:r>
                        <a:rPr lang="en-AU" sz="800" b="0" i="0" u="none" strike="noStrike" dirty="0" smtClean="0">
                          <a:solidFill>
                            <a:srgbClr val="262626"/>
                          </a:solidFill>
                          <a:effectLst/>
                          <a:latin typeface="Arial" panose="020B0604020202020204" pitchFamily="34" charset="0"/>
                        </a:rPr>
                        <a:t>How much were your out-of-pocket expenses for consultations, tests, surgery or treatment related to [visits to this clinic over the past six months] (excluding medication)?</a:t>
                      </a:r>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$500 or more</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2"/>
                  </a:ext>
                </a:extLst>
              </a:tr>
              <a:tr h="290769">
                <a:tc>
                  <a:txBody>
                    <a:bodyPr/>
                    <a:lstStyle/>
                    <a:p>
                      <a:pPr algn="l" fontAlgn="b"/>
                      <a:r>
                        <a:rPr lang="en-AU" sz="800" b="0" i="0" u="none" strike="noStrike" dirty="0">
                          <a:solidFill>
                            <a:srgbClr val="262626"/>
                          </a:solidFill>
                          <a:effectLst/>
                          <a:latin typeface="Arial" panose="020B0604020202020204" pitchFamily="34" charset="0"/>
                        </a:rPr>
                        <a:t>Did you have any of the following issues with parking during this visit?</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Didn't have issues</a:t>
                      </a:r>
                      <a:br>
                        <a:rPr lang="en-AU" sz="800" b="0" i="0" u="none" strike="noStrike" dirty="0">
                          <a:solidFill>
                            <a:srgbClr val="262626"/>
                          </a:solidFill>
                          <a:effectLst/>
                          <a:latin typeface="Arial" panose="020B0604020202020204" pitchFamily="34" charset="0"/>
                        </a:rPr>
                      </a:br>
                      <a:r>
                        <a:rPr lang="en-AU" sz="800" b="0" i="0" u="none" strike="noStrike" dirty="0">
                          <a:solidFill>
                            <a:srgbClr val="262626"/>
                          </a:solidFill>
                          <a:effectLst/>
                          <a:latin typeface="Arial" panose="020B0604020202020204" pitchFamily="34" charset="0"/>
                        </a:rPr>
                        <a:t>with parking</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3"/>
                  </a:ext>
                </a:extLst>
              </a:tr>
              <a:tr h="290769">
                <a:tc>
                  <a:txBody>
                    <a:bodyPr/>
                    <a:lstStyle/>
                    <a:p>
                      <a:pPr algn="l" fontAlgn="b"/>
                      <a:r>
                        <a:rPr lang="en-AU" sz="800" b="0" i="0" u="none" strike="noStrike" dirty="0">
                          <a:solidFill>
                            <a:srgbClr val="262626"/>
                          </a:solidFill>
                          <a:effectLst/>
                          <a:latin typeface="Arial" panose="020B0604020202020204" pitchFamily="34" charset="0"/>
                        </a:rPr>
                        <a:t>Do you have a written care plan for your treatment?</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4"/>
                  </a:ext>
                </a:extLst>
              </a:tr>
              <a:tr h="290769">
                <a:tc>
                  <a:txBody>
                    <a:bodyPr/>
                    <a:lstStyle/>
                    <a:p>
                      <a:pPr algn="l" fontAlgn="b"/>
                      <a:r>
                        <a:rPr lang="en-AU" sz="800" b="0" i="0" u="none" strike="noStrike" dirty="0">
                          <a:solidFill>
                            <a:srgbClr val="262626"/>
                          </a:solidFill>
                          <a:effectLst/>
                          <a:latin typeface="Arial" panose="020B0604020202020204" pitchFamily="34" charset="0"/>
                        </a:rPr>
                        <a:t>Did you ever receive conflicting information about your condition</a:t>
                      </a:r>
                      <a:r>
                        <a:rPr lang="en-AU" sz="800" b="0" i="0" u="none" strike="noStrike" baseline="0" dirty="0">
                          <a:solidFill>
                            <a:srgbClr val="262626"/>
                          </a:solidFill>
                          <a:effectLst/>
                          <a:latin typeface="Arial" panose="020B0604020202020204" pitchFamily="34" charset="0"/>
                        </a:rPr>
                        <a:t> </a:t>
                      </a:r>
                      <a:r>
                        <a:rPr lang="en-AU" sz="800" b="0" i="0" u="none" strike="noStrike" dirty="0">
                          <a:solidFill>
                            <a:srgbClr val="262626"/>
                          </a:solidFill>
                          <a:effectLst/>
                          <a:latin typeface="Arial" panose="020B0604020202020204" pitchFamily="34" charset="0"/>
                        </a:rPr>
                        <a:t>or treatment from the health professionals?</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No</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5"/>
                  </a:ext>
                </a:extLst>
              </a:tr>
              <a:tr h="290769">
                <a:tc>
                  <a:txBody>
                    <a:bodyPr/>
                    <a:lstStyle/>
                    <a:p>
                      <a:pPr algn="l" fontAlgn="b"/>
                      <a:r>
                        <a:rPr lang="en-AU" sz="800" b="0" i="0" u="none" strike="noStrike" dirty="0">
                          <a:solidFill>
                            <a:srgbClr val="262626"/>
                          </a:solidFill>
                          <a:effectLst/>
                          <a:latin typeface="Arial" panose="020B0604020202020204" pitchFamily="34" charset="0"/>
                        </a:rPr>
                        <a:t>Were you given enough information about how to manage the side effects of your treatment?</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 completely</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6"/>
                  </a:ext>
                </a:extLst>
              </a:tr>
              <a:tr h="290769">
                <a:tc>
                  <a:txBody>
                    <a:bodyPr/>
                    <a:lstStyle/>
                    <a:p>
                      <a:pPr algn="l" fontAlgn="b"/>
                      <a:r>
                        <a:rPr lang="en-AU" sz="800" b="0" i="0" u="none" strike="noStrike" dirty="0">
                          <a:solidFill>
                            <a:srgbClr val="262626"/>
                          </a:solidFill>
                          <a:effectLst/>
                          <a:latin typeface="Arial" panose="020B0604020202020204" pitchFamily="34" charset="0"/>
                        </a:rPr>
                        <a:t>Were you involved, as much as you wanted to be, in decisions</a:t>
                      </a:r>
                      <a:r>
                        <a:rPr lang="en-AU" sz="800" b="0" i="0" u="none" strike="noStrike" baseline="0" dirty="0">
                          <a:solidFill>
                            <a:srgbClr val="262626"/>
                          </a:solidFill>
                          <a:effectLst/>
                          <a:latin typeface="Arial" panose="020B0604020202020204" pitchFamily="34" charset="0"/>
                        </a:rPr>
                        <a:t> </a:t>
                      </a:r>
                      <a:r>
                        <a:rPr lang="en-AU" sz="800" b="0" i="0" u="none" strike="noStrike" dirty="0">
                          <a:solidFill>
                            <a:srgbClr val="262626"/>
                          </a:solidFill>
                          <a:effectLst/>
                          <a:latin typeface="Arial" panose="020B0604020202020204" pitchFamily="34" charset="0"/>
                        </a:rPr>
                        <a:t>about your care and treatment?</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 definitely</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7"/>
                  </a:ext>
                </a:extLst>
              </a:tr>
              <a:tr h="290769">
                <a:tc>
                  <a:txBody>
                    <a:bodyPr/>
                    <a:lstStyle/>
                    <a:p>
                      <a:pPr algn="l" fontAlgn="b"/>
                      <a:r>
                        <a:rPr lang="en-AU" sz="800" b="0" i="0" u="none" strike="noStrike" dirty="0">
                          <a:solidFill>
                            <a:srgbClr val="262626"/>
                          </a:solidFill>
                          <a:effectLst/>
                          <a:latin typeface="Arial" panose="020B0604020202020204" pitchFamily="34" charset="0"/>
                        </a:rPr>
                        <a:t>Did a health professional discuss your worries or fears with you?</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 completely</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8"/>
                  </a:ext>
                </a:extLst>
              </a:tr>
              <a:tr h="290769">
                <a:tc>
                  <a:txBody>
                    <a:bodyPr/>
                    <a:lstStyle/>
                    <a:p>
                      <a:pPr algn="l" fontAlgn="b"/>
                      <a:r>
                        <a:rPr lang="en-AU" sz="800" b="0" i="0" u="none" strike="noStrike" dirty="0">
                          <a:solidFill>
                            <a:srgbClr val="262626"/>
                          </a:solidFill>
                          <a:effectLst/>
                          <a:latin typeface="Arial" panose="020B0604020202020204" pitchFamily="34" charset="0"/>
                        </a:rPr>
                        <a:t>Did you see health professionals wash their hands, or use hand gel to clean their hands, before touching you?</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 always</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09"/>
                  </a:ext>
                </a:extLst>
              </a:tr>
              <a:tr h="290769">
                <a:tc>
                  <a:txBody>
                    <a:bodyPr/>
                    <a:lstStyle/>
                    <a:p>
                      <a:pPr algn="l" fontAlgn="b"/>
                      <a:r>
                        <a:rPr lang="en-AU" sz="800" b="0" i="0" u="none" strike="noStrike" dirty="0">
                          <a:solidFill>
                            <a:srgbClr val="262626"/>
                          </a:solidFill>
                          <a:effectLst/>
                          <a:latin typeface="Arial" panose="020B0604020202020204" pitchFamily="34" charset="0"/>
                        </a:rPr>
                        <a:t>Were you treated with respect and dignity while you were at the clinic?</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 always</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10"/>
                  </a:ext>
                </a:extLst>
              </a:tr>
              <a:tr h="290769">
                <a:tc>
                  <a:txBody>
                    <a:bodyPr/>
                    <a:lstStyle/>
                    <a:p>
                      <a:pPr algn="l" fontAlgn="b"/>
                      <a:r>
                        <a:rPr lang="en-AU" sz="800" b="0" i="0" u="none" strike="noStrike" dirty="0">
                          <a:solidFill>
                            <a:srgbClr val="262626"/>
                          </a:solidFill>
                          <a:effectLst/>
                          <a:latin typeface="Arial" panose="020B0604020202020204" pitchFamily="34" charset="0"/>
                        </a:rPr>
                        <a:t>Did you have confidence and trust in the health professionals?</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Yes, definitely</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dot"/>
                      <a:round/>
                      <a:headEnd type="none" w="med" len="med"/>
                      <a:tailEnd type="none" w="med" len="med"/>
                    </a:lnB>
                  </a:tcPr>
                </a:tc>
                <a:extLst>
                  <a:ext uri="{0D108BD9-81ED-4DB2-BD59-A6C34878D82A}">
                    <a16:rowId xmlns:a16="http://schemas.microsoft.com/office/drawing/2014/main" xmlns="" val="10011"/>
                  </a:ext>
                </a:extLst>
              </a:tr>
              <a:tr h="290769">
                <a:tc>
                  <a:txBody>
                    <a:bodyPr/>
                    <a:lstStyle/>
                    <a:p>
                      <a:pPr algn="l" fontAlgn="b"/>
                      <a:r>
                        <a:rPr lang="en-AU" sz="800" b="0" i="0" u="none" strike="noStrike" dirty="0">
                          <a:solidFill>
                            <a:srgbClr val="262626"/>
                          </a:solidFill>
                          <a:effectLst/>
                          <a:latin typeface="Arial" panose="020B0604020202020204" pitchFamily="34" charset="0"/>
                        </a:rPr>
                        <a:t>During your visit or soon afterwards, did you experience any of the following complications or problems? (other than common side effects from treatment)</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l" fontAlgn="b"/>
                      <a:r>
                        <a:rPr lang="en-AU" sz="800" b="0" i="0" u="none" strike="noStrike" dirty="0">
                          <a:solidFill>
                            <a:srgbClr val="262626"/>
                          </a:solidFill>
                          <a:effectLst/>
                          <a:latin typeface="Arial" panose="020B0604020202020204" pitchFamily="34" charset="0"/>
                        </a:rPr>
                        <a:t>Had complication</a:t>
                      </a: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l" fontAlgn="b"/>
                      <a:endParaRPr lang="en-AU" sz="800" b="0" i="0" u="none" strike="noStrike" dirty="0">
                        <a:solidFill>
                          <a:srgbClr val="262626"/>
                        </a:solidFill>
                        <a:effectLst/>
                        <a:latin typeface="Arial" panose="020B0604020202020204" pitchFamily="34" charset="0"/>
                      </a:endParaRPr>
                    </a:p>
                  </a:txBody>
                  <a:tcPr marL="0" marR="72000" marT="0" marB="0" anchor="ctr">
                    <a:lnL>
                      <a:noFill/>
                    </a:lnL>
                    <a:lnR>
                      <a:noFill/>
                    </a:lnR>
                    <a:lnT w="6350" cap="flat" cmpd="sng" algn="ctr">
                      <a:solidFill>
                        <a:schemeClr val="tx2"/>
                      </a:solidFill>
                      <a:prstDash val="dot"/>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9" name="Title 8"/>
          <p:cNvSpPr>
            <a:spLocks noGrp="1"/>
          </p:cNvSpPr>
          <p:nvPr>
            <p:ph type="title"/>
          </p:nvPr>
        </p:nvSpPr>
        <p:spPr>
          <a:xfrm>
            <a:off x="539750" y="895349"/>
            <a:ext cx="9785350" cy="640465"/>
          </a:xfrm>
        </p:spPr>
        <p:txBody>
          <a:bodyPr/>
          <a:lstStyle/>
          <a:p>
            <a:r>
              <a:rPr lang="en-AU" dirty="0" smtClean="0">
                <a:solidFill>
                  <a:srgbClr val="6F3570"/>
                </a:solidFill>
              </a:rPr>
              <a:t>Differences in experiences </a:t>
            </a:r>
            <a:r>
              <a:rPr lang="en-AU" dirty="0">
                <a:solidFill>
                  <a:srgbClr val="6F3570"/>
                </a:solidFill>
              </a:rPr>
              <a:t>of care </a:t>
            </a:r>
            <a:r>
              <a:rPr lang="en-AU" dirty="0" smtClean="0">
                <a:solidFill>
                  <a:srgbClr val="6F3570"/>
                </a:solidFill>
              </a:rPr>
              <a:t>across </a:t>
            </a:r>
            <a:r>
              <a:rPr lang="en-AU" dirty="0">
                <a:solidFill>
                  <a:srgbClr val="6F3570"/>
                </a:solidFill>
              </a:rPr>
              <a:t>cancer </a:t>
            </a:r>
            <a:r>
              <a:rPr lang="en-AU" dirty="0" smtClean="0">
                <a:solidFill>
                  <a:srgbClr val="6F3570"/>
                </a:solidFill>
              </a:rPr>
              <a:t>types </a:t>
            </a:r>
            <a:r>
              <a:rPr lang="en-AU" dirty="0">
                <a:solidFill>
                  <a:srgbClr val="6F3570"/>
                </a:solidFill>
              </a:rPr>
              <a:t>(bowel, breast, lung, prostate</a:t>
            </a:r>
            <a:r>
              <a:rPr lang="en-AU" dirty="0" smtClean="0">
                <a:solidFill>
                  <a:srgbClr val="6F3570"/>
                </a:solidFill>
              </a:rPr>
              <a:t>)*</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33</a:t>
            </a:fld>
            <a:endParaRPr lang="en-AU" dirty="0"/>
          </a:p>
        </p:txBody>
      </p:sp>
      <p:sp>
        <p:nvSpPr>
          <p:cNvPr id="3" name="Footer Placeholder 2"/>
          <p:cNvSpPr>
            <a:spLocks noGrp="1"/>
          </p:cNvSpPr>
          <p:nvPr>
            <p:ph type="ftr" sz="quarter" idx="11"/>
          </p:nvPr>
        </p:nvSpPr>
        <p:spPr/>
        <p:txBody>
          <a:bodyPr/>
          <a:lstStyle/>
          <a:p>
            <a:r>
              <a:rPr lang="en-AU" dirty="0">
                <a:solidFill>
                  <a:srgbClr val="6F3570"/>
                </a:solidFill>
              </a:rPr>
              <a:t>How do outpatient cancer clinics perform?</a:t>
            </a:r>
          </a:p>
        </p:txBody>
      </p:sp>
      <p:sp>
        <p:nvSpPr>
          <p:cNvPr id="6" name="Text Placeholder 5"/>
          <p:cNvSpPr>
            <a:spLocks noGrp="1"/>
          </p:cNvSpPr>
          <p:nvPr>
            <p:ph type="body" sz="quarter" idx="13"/>
          </p:nvPr>
        </p:nvSpPr>
        <p:spPr/>
        <p:txBody>
          <a:bodyPr/>
          <a:lstStyle/>
          <a:p>
            <a:r>
              <a:rPr lang="en-AU" sz="1050" dirty="0"/>
              <a:t>Variation in the percentage of patients who chose the most positive response </a:t>
            </a:r>
            <a:r>
              <a:rPr lang="en-AU" sz="1050" dirty="0" smtClean="0"/>
              <a:t>option for 13 out of 47 performance questions, </a:t>
            </a:r>
            <a:r>
              <a:rPr lang="en-AU" sz="1050" dirty="0"/>
              <a:t>by selected cancer types*</a:t>
            </a:r>
          </a:p>
        </p:txBody>
      </p:sp>
      <p:sp>
        <p:nvSpPr>
          <p:cNvPr id="5" name="TextBox 4"/>
          <p:cNvSpPr txBox="1"/>
          <p:nvPr/>
        </p:nvSpPr>
        <p:spPr>
          <a:xfrm>
            <a:off x="529389" y="2168848"/>
            <a:ext cx="885525" cy="264560"/>
          </a:xfrm>
          <a:prstGeom prst="rect">
            <a:avLst/>
          </a:prstGeom>
          <a:noFill/>
        </p:spPr>
        <p:txBody>
          <a:bodyPr wrap="square" lIns="0" tIns="0" rIns="0" bIns="0" rtlCol="0" anchor="ctr">
            <a:noAutofit/>
          </a:bodyPr>
          <a:lstStyle/>
          <a:p>
            <a:r>
              <a:rPr lang="en-AU" sz="1000" b="1" dirty="0"/>
              <a:t>Question</a:t>
            </a:r>
          </a:p>
        </p:txBody>
      </p:sp>
      <p:sp>
        <p:nvSpPr>
          <p:cNvPr id="10" name="TextBox 9"/>
          <p:cNvSpPr txBox="1"/>
          <p:nvPr/>
        </p:nvSpPr>
        <p:spPr>
          <a:xfrm>
            <a:off x="4552749" y="2168848"/>
            <a:ext cx="885525" cy="264560"/>
          </a:xfrm>
          <a:prstGeom prst="rect">
            <a:avLst/>
          </a:prstGeom>
          <a:noFill/>
        </p:spPr>
        <p:txBody>
          <a:bodyPr wrap="square" lIns="0" tIns="0" rIns="0" bIns="0" rtlCol="0" anchor="ctr">
            <a:noAutofit/>
          </a:bodyPr>
          <a:lstStyle/>
          <a:p>
            <a:r>
              <a:rPr lang="en-AU" sz="1000" b="1" dirty="0"/>
              <a:t>Response</a:t>
            </a:r>
          </a:p>
        </p:txBody>
      </p:sp>
      <p:sp>
        <p:nvSpPr>
          <p:cNvPr id="11" name="Rectangle 10"/>
          <p:cNvSpPr/>
          <p:nvPr/>
        </p:nvSpPr>
        <p:spPr>
          <a:xfrm>
            <a:off x="2673350" y="3562565"/>
            <a:ext cx="5343525" cy="0"/>
          </a:xfrm>
          <a:prstGeom prst="rect">
            <a:avLst/>
          </a:prstGeom>
        </p:spPr>
        <p:txBody>
          <a:bodyPr/>
          <a:lstStyle/>
          <a:p>
            <a:endParaRPr lang="en-AU" dirty="0"/>
          </a:p>
        </p:txBody>
      </p:sp>
    </p:spTree>
    <p:extLst>
      <p:ext uri="{BB962C8B-B14F-4D97-AF65-F5344CB8AC3E}">
        <p14:creationId xmlns:p14="http://schemas.microsoft.com/office/powerpoint/2010/main" val="397118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solidFill>
                  <a:srgbClr val="6F3570"/>
                </a:solidFill>
              </a:rPr>
              <a:t>Differences in symptom severity for </a:t>
            </a:r>
            <a:r>
              <a:rPr lang="en-US" dirty="0">
                <a:solidFill>
                  <a:srgbClr val="6F3570"/>
                </a:solidFill>
              </a:rPr>
              <a:t>patients in active </a:t>
            </a:r>
            <a:r>
              <a:rPr lang="en-US" dirty="0" smtClean="0">
                <a:solidFill>
                  <a:srgbClr val="6F3570"/>
                </a:solidFill>
              </a:rPr>
              <a:t>treatment, </a:t>
            </a:r>
            <a:r>
              <a:rPr lang="en-US" dirty="0">
                <a:solidFill>
                  <a:srgbClr val="6F3570"/>
                </a:solidFill>
              </a:rPr>
              <a:t>by selected cancer type (bowel, breast, lung, prostate</a:t>
            </a:r>
            <a:r>
              <a:rPr lang="en-US" dirty="0" smtClean="0">
                <a:solidFill>
                  <a:srgbClr val="6F3570"/>
                </a:solidFill>
              </a:rPr>
              <a:t>)*</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34</a:t>
            </a:fld>
            <a:endParaRPr lang="en-AU" dirty="0"/>
          </a:p>
        </p:txBody>
      </p:sp>
      <p:sp>
        <p:nvSpPr>
          <p:cNvPr id="5" name="Footer Placeholder 4"/>
          <p:cNvSpPr>
            <a:spLocks noGrp="1"/>
          </p:cNvSpPr>
          <p:nvPr>
            <p:ph type="ftr" sz="quarter" idx="11"/>
          </p:nvPr>
        </p:nvSpPr>
        <p:spPr/>
        <p:txBody>
          <a:bodyPr/>
          <a:lstStyle/>
          <a:p>
            <a:r>
              <a:rPr lang="en-AU" dirty="0">
                <a:solidFill>
                  <a:srgbClr val="6F3570"/>
                </a:solidFill>
              </a:rPr>
              <a:t>How do outpatient cancer clinics perform?</a:t>
            </a:r>
          </a:p>
        </p:txBody>
      </p:sp>
      <p:sp>
        <p:nvSpPr>
          <p:cNvPr id="33" name="Content Placeholder 32"/>
          <p:cNvSpPr>
            <a:spLocks noGrp="1"/>
          </p:cNvSpPr>
          <p:nvPr>
            <p:ph sz="quarter" idx="12"/>
          </p:nvPr>
        </p:nvSpPr>
        <p:spPr>
          <a:xfrm>
            <a:off x="542927" y="1875656"/>
            <a:ext cx="9162388" cy="1328133"/>
          </a:xfrm>
        </p:spPr>
        <p:txBody>
          <a:bodyPr numCol="2"/>
          <a:lstStyle/>
          <a:p>
            <a:r>
              <a:rPr lang="en-AU" sz="1000" dirty="0" smtClean="0"/>
              <a:t>Different cancers </a:t>
            </a:r>
            <a:r>
              <a:rPr lang="en-AU" sz="1000" dirty="0"/>
              <a:t>and their </a:t>
            </a:r>
            <a:r>
              <a:rPr lang="en-AU" sz="1000" dirty="0" smtClean="0"/>
              <a:t>treatments </a:t>
            </a:r>
            <a:r>
              <a:rPr lang="en-AU" sz="1000" dirty="0"/>
              <a:t>differ in their impact on patients. </a:t>
            </a:r>
            <a:br>
              <a:rPr lang="en-AU" sz="1000" dirty="0"/>
            </a:br>
            <a:r>
              <a:rPr lang="en-AU" sz="1000" dirty="0"/>
              <a:t>This analysis is based on ESAS, or patient-reported symptom severity </a:t>
            </a:r>
            <a:br>
              <a:rPr lang="en-AU" sz="1000" dirty="0"/>
            </a:br>
            <a:r>
              <a:rPr lang="en-AU" sz="1000" dirty="0"/>
              <a:t>at the time of survey </a:t>
            </a:r>
            <a:r>
              <a:rPr lang="en-AU" sz="1000" dirty="0" smtClean="0"/>
              <a:t>completion.</a:t>
            </a:r>
            <a:r>
              <a:rPr lang="en-AU" sz="1000" dirty="0"/>
              <a:t> </a:t>
            </a:r>
            <a:endParaRPr lang="en-AU" sz="1000" dirty="0" smtClean="0"/>
          </a:p>
          <a:p>
            <a:r>
              <a:rPr lang="en-AU" sz="1000" dirty="0" smtClean="0">
                <a:solidFill>
                  <a:srgbClr val="4D4D4F"/>
                </a:solidFill>
              </a:rPr>
              <a:t>Patients</a:t>
            </a:r>
            <a:r>
              <a:rPr lang="en-AU" sz="1000" dirty="0">
                <a:solidFill>
                  <a:srgbClr val="4D4D4F"/>
                </a:solidFill>
              </a:rPr>
              <a:t>’ ratings of symptom severity can be influenced by a number of factors and so ratings may be influenced by external factors that </a:t>
            </a:r>
            <a:r>
              <a:rPr lang="en-AU" sz="1000" dirty="0" smtClean="0">
                <a:solidFill>
                  <a:srgbClr val="4D4D4F"/>
                </a:solidFill>
              </a:rPr>
              <a:t>occurred </a:t>
            </a:r>
            <a:r>
              <a:rPr lang="en-AU" sz="1000" dirty="0">
                <a:solidFill>
                  <a:srgbClr val="4D4D4F"/>
                </a:solidFill>
              </a:rPr>
              <a:t>subsequent to attending the clinic – for example, a deterioration or improvement in the patient’s health unrelated to their clinic visit. </a:t>
            </a:r>
            <a:endParaRPr lang="en-AU" sz="1000" dirty="0" smtClean="0">
              <a:solidFill>
                <a:srgbClr val="4D4D4F"/>
              </a:solidFill>
            </a:endParaRPr>
          </a:p>
          <a:p>
            <a:r>
              <a:rPr lang="en-AU" sz="1000" dirty="0" smtClean="0"/>
              <a:t>The table below shows that patients </a:t>
            </a:r>
            <a:r>
              <a:rPr lang="en-AU" sz="1000" dirty="0"/>
              <a:t>in active treatment for prostate cancer had significantly lower symptom severity for eight of the nine symptoms. </a:t>
            </a:r>
          </a:p>
          <a:p>
            <a:r>
              <a:rPr lang="en-AU" sz="1000" dirty="0"/>
              <a:t>Patients in active treatment for lung cancer had significantly higher symptom severity for two symptoms: shortness of breath and loss of appetite. </a:t>
            </a:r>
          </a:p>
          <a:p>
            <a:endParaRPr lang="en-AU" sz="1000" dirty="0"/>
          </a:p>
        </p:txBody>
      </p:sp>
      <p:sp>
        <p:nvSpPr>
          <p:cNvPr id="34" name="Text Placeholder 33"/>
          <p:cNvSpPr>
            <a:spLocks noGrp="1"/>
          </p:cNvSpPr>
          <p:nvPr>
            <p:ph type="body" sz="quarter" idx="13"/>
          </p:nvPr>
        </p:nvSpPr>
        <p:spPr>
          <a:xfrm>
            <a:off x="542926" y="3312219"/>
            <a:ext cx="7653543" cy="395287"/>
          </a:xfrm>
        </p:spPr>
        <p:txBody>
          <a:bodyPr/>
          <a:lstStyle/>
          <a:p>
            <a:r>
              <a:rPr lang="en-AU" dirty="0"/>
              <a:t>Symptom severity </a:t>
            </a:r>
            <a:r>
              <a:rPr lang="en-AU" dirty="0" smtClean="0"/>
              <a:t>scores (out of 10) </a:t>
            </a:r>
            <a:r>
              <a:rPr lang="en-AU" dirty="0"/>
              <a:t>by patients with a specific cancer type, compared with NSW</a:t>
            </a:r>
          </a:p>
        </p:txBody>
      </p:sp>
      <p:grpSp>
        <p:nvGrpSpPr>
          <p:cNvPr id="15" name="Group 14"/>
          <p:cNvGrpSpPr/>
          <p:nvPr/>
        </p:nvGrpSpPr>
        <p:grpSpPr>
          <a:xfrm>
            <a:off x="539751" y="6061429"/>
            <a:ext cx="4116732" cy="180000"/>
            <a:chOff x="1360344" y="3420461"/>
            <a:chExt cx="4116732" cy="180000"/>
          </a:xfrm>
        </p:grpSpPr>
        <p:sp>
          <p:nvSpPr>
            <p:cNvPr id="16" name="TextBox 15"/>
            <p:cNvSpPr txBox="1"/>
            <p:nvPr/>
          </p:nvSpPr>
          <p:spPr>
            <a:xfrm>
              <a:off x="1360344" y="3420461"/>
              <a:ext cx="180000" cy="180000"/>
            </a:xfrm>
            <a:prstGeom prst="rect">
              <a:avLst/>
            </a:prstGeom>
            <a:solidFill>
              <a:schemeClr val="accent5"/>
            </a:solidFill>
          </p:spPr>
          <p:txBody>
            <a:bodyPr wrap="none" lIns="360000" tIns="0" rIns="0" bIns="0" rtlCol="0" anchor="ctr" anchorCtr="0">
              <a:noAutofit/>
            </a:bodyPr>
            <a:lstStyle/>
            <a:p>
              <a:r>
                <a:rPr lang="en-AU" sz="900" dirty="0"/>
                <a:t>Significantly more severe than NSW</a:t>
              </a:r>
            </a:p>
          </p:txBody>
        </p:sp>
        <p:sp>
          <p:nvSpPr>
            <p:cNvPr id="17" name="TextBox 16"/>
            <p:cNvSpPr txBox="1"/>
            <p:nvPr/>
          </p:nvSpPr>
          <p:spPr>
            <a:xfrm>
              <a:off x="3641531" y="3420461"/>
              <a:ext cx="180000" cy="180000"/>
            </a:xfrm>
            <a:prstGeom prst="rect">
              <a:avLst/>
            </a:prstGeom>
            <a:solidFill>
              <a:schemeClr val="bg2"/>
            </a:solidFill>
          </p:spPr>
          <p:txBody>
            <a:bodyPr wrap="none" lIns="360000" tIns="0" rIns="0" bIns="0" rtlCol="0" anchor="ctr" anchorCtr="0">
              <a:noAutofit/>
            </a:bodyPr>
            <a:lstStyle/>
            <a:p>
              <a:r>
                <a:rPr lang="en-AU" sz="900" dirty="0"/>
                <a:t>No significant difference</a:t>
              </a:r>
            </a:p>
          </p:txBody>
        </p:sp>
        <p:sp>
          <p:nvSpPr>
            <p:cNvPr id="18" name="TextBox 17"/>
            <p:cNvSpPr txBox="1"/>
            <p:nvPr/>
          </p:nvSpPr>
          <p:spPr>
            <a:xfrm>
              <a:off x="5297076" y="3420461"/>
              <a:ext cx="180000" cy="180000"/>
            </a:xfrm>
            <a:prstGeom prst="rect">
              <a:avLst/>
            </a:prstGeom>
            <a:solidFill>
              <a:schemeClr val="accent4"/>
            </a:solidFill>
          </p:spPr>
          <p:txBody>
            <a:bodyPr wrap="none" lIns="360000" tIns="0" rIns="0" bIns="0" rtlCol="0" anchor="ctr" anchorCtr="0">
              <a:noAutofit/>
            </a:bodyPr>
            <a:lstStyle/>
            <a:p>
              <a:r>
                <a:rPr lang="en-AU" sz="900" dirty="0"/>
                <a:t>Significantly less severe than NSW</a:t>
              </a:r>
            </a:p>
          </p:txBody>
        </p:sp>
      </p:grpSp>
      <p:graphicFrame>
        <p:nvGraphicFramePr>
          <p:cNvPr id="8" name="Table 7"/>
          <p:cNvGraphicFramePr>
            <a:graphicFrameLocks noGrp="1"/>
          </p:cNvGraphicFramePr>
          <p:nvPr>
            <p:extLst>
              <p:ext uri="{D42A27DB-BD31-4B8C-83A1-F6EECF244321}">
                <p14:modId xmlns:p14="http://schemas.microsoft.com/office/powerpoint/2010/main" val="359449511"/>
              </p:ext>
            </p:extLst>
          </p:nvPr>
        </p:nvGraphicFramePr>
        <p:xfrm>
          <a:off x="539749" y="3570669"/>
          <a:ext cx="5927311" cy="2356719"/>
        </p:xfrm>
        <a:graphic>
          <a:graphicData uri="http://schemas.openxmlformats.org/drawingml/2006/table">
            <a:tbl>
              <a:tblPr/>
              <a:tblGrid>
                <a:gridCol w="3197364">
                  <a:extLst>
                    <a:ext uri="{9D8B030D-6E8A-4147-A177-3AD203B41FA5}">
                      <a16:colId xmlns:a16="http://schemas.microsoft.com/office/drawing/2014/main" xmlns="" val="20000"/>
                    </a:ext>
                  </a:extLst>
                </a:gridCol>
                <a:gridCol w="543339">
                  <a:extLst>
                    <a:ext uri="{9D8B030D-6E8A-4147-A177-3AD203B41FA5}">
                      <a16:colId xmlns:a16="http://schemas.microsoft.com/office/drawing/2014/main" xmlns="" val="20001"/>
                    </a:ext>
                  </a:extLst>
                </a:gridCol>
                <a:gridCol w="490331">
                  <a:extLst>
                    <a:ext uri="{9D8B030D-6E8A-4147-A177-3AD203B41FA5}">
                      <a16:colId xmlns:a16="http://schemas.microsoft.com/office/drawing/2014/main" xmlns="" val="20002"/>
                    </a:ext>
                  </a:extLst>
                </a:gridCol>
                <a:gridCol w="543339">
                  <a:extLst>
                    <a:ext uri="{9D8B030D-6E8A-4147-A177-3AD203B41FA5}">
                      <a16:colId xmlns:a16="http://schemas.microsoft.com/office/drawing/2014/main" xmlns="" val="20003"/>
                    </a:ext>
                  </a:extLst>
                </a:gridCol>
                <a:gridCol w="589721">
                  <a:extLst>
                    <a:ext uri="{9D8B030D-6E8A-4147-A177-3AD203B41FA5}">
                      <a16:colId xmlns:a16="http://schemas.microsoft.com/office/drawing/2014/main" xmlns="" val="20004"/>
                    </a:ext>
                  </a:extLst>
                </a:gridCol>
                <a:gridCol w="563217">
                  <a:extLst>
                    <a:ext uri="{9D8B030D-6E8A-4147-A177-3AD203B41FA5}">
                      <a16:colId xmlns:a16="http://schemas.microsoft.com/office/drawing/2014/main" xmlns="" val="20005"/>
                    </a:ext>
                  </a:extLst>
                </a:gridCol>
              </a:tblGrid>
              <a:tr h="311298">
                <a:tc>
                  <a:txBody>
                    <a:bodyPr/>
                    <a:lstStyle/>
                    <a:p>
                      <a:pPr algn="l" fontAlgn="ctr"/>
                      <a:r>
                        <a:rPr lang="en-AU"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rtl="0" fontAlgn="ctr"/>
                      <a:r>
                        <a:rPr lang="en-AU" sz="1000" b="1" i="0" u="none" strike="noStrike" dirty="0">
                          <a:solidFill>
                            <a:srgbClr val="2074B8"/>
                          </a:solidFill>
                          <a:effectLst/>
                          <a:latin typeface="Arial" panose="020B0604020202020204" pitchFamily="34" charset="0"/>
                        </a:rPr>
                        <a:t>NSW</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rtl="0" fontAlgn="ctr"/>
                      <a:r>
                        <a:rPr lang="en-AU" sz="1000" b="0" i="0" u="none" strike="noStrike">
                          <a:solidFill>
                            <a:srgbClr val="4D4D4F"/>
                          </a:solidFill>
                          <a:effectLst/>
                          <a:latin typeface="Arial" panose="020B0604020202020204" pitchFamily="34" charset="0"/>
                        </a:rPr>
                        <a:t>Bowel</a:t>
                      </a:r>
                    </a:p>
                  </a:txBody>
                  <a:tcPr marL="9525" marR="9525" marT="9525"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rtl="0" fontAlgn="ctr"/>
                      <a:r>
                        <a:rPr lang="en-AU" sz="1000" b="0" i="0" u="none" strike="noStrike">
                          <a:solidFill>
                            <a:srgbClr val="4D4D4F"/>
                          </a:solidFill>
                          <a:effectLst/>
                          <a:latin typeface="Arial" panose="020B0604020202020204" pitchFamily="34" charset="0"/>
                        </a:rPr>
                        <a:t>Breast</a:t>
                      </a:r>
                    </a:p>
                  </a:txBody>
                  <a:tcPr marL="9525" marR="9525" marT="9525"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rtl="0" fontAlgn="ctr"/>
                      <a:r>
                        <a:rPr lang="en-AU" sz="1000" b="0" i="0" u="none" strike="noStrike">
                          <a:solidFill>
                            <a:srgbClr val="4D4D4F"/>
                          </a:solidFill>
                          <a:effectLst/>
                          <a:latin typeface="Arial" panose="020B0604020202020204" pitchFamily="34" charset="0"/>
                        </a:rPr>
                        <a:t>Lung</a:t>
                      </a:r>
                    </a:p>
                  </a:txBody>
                  <a:tcPr marL="9525" marR="9525" marT="9525"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rtl="0" fontAlgn="ctr"/>
                      <a:r>
                        <a:rPr lang="en-AU" sz="1000" b="0" i="0" u="none" strike="noStrike" dirty="0">
                          <a:solidFill>
                            <a:srgbClr val="4D4D4F"/>
                          </a:solidFill>
                          <a:effectLst/>
                          <a:latin typeface="Arial" panose="020B0604020202020204" pitchFamily="34" charset="0"/>
                        </a:rPr>
                        <a:t>Prostate</a:t>
                      </a:r>
                    </a:p>
                  </a:txBody>
                  <a:tcPr marL="9525" marR="9525" marT="9525" marB="0" anchor="ctr">
                    <a:lnL>
                      <a:noFill/>
                    </a:lnL>
                    <a:lnR>
                      <a:noFill/>
                    </a:lnR>
                    <a:lnT>
                      <a:noFill/>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0"/>
                  </a:ext>
                </a:extLst>
              </a:tr>
              <a:tr h="227269">
                <a:tc>
                  <a:txBody>
                    <a:bodyPr/>
                    <a:lstStyle/>
                    <a:p>
                      <a:pPr algn="l" rtl="0" fontAlgn="ctr"/>
                      <a:r>
                        <a:rPr lang="en-AU" sz="1000" b="0" i="0" u="none" strike="noStrike" dirty="0" smtClean="0">
                          <a:solidFill>
                            <a:srgbClr val="4D4D4F"/>
                          </a:solidFill>
                          <a:effectLst/>
                          <a:latin typeface="Arial" panose="020B0604020202020204" pitchFamily="34" charset="0"/>
                        </a:rPr>
                        <a:t>Tiredness</a:t>
                      </a:r>
                      <a:endParaRPr lang="en-AU" sz="1000" b="0" i="0" u="none" strike="noStrike" dirty="0">
                        <a:solidFill>
                          <a:srgbClr val="4D4D4F"/>
                        </a:solidFill>
                        <a:effectLst/>
                        <a:latin typeface="Arial" panose="020B0604020202020204" pitchFamily="34" charset="0"/>
                      </a:endParaRP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2074B8"/>
                          </a:solidFill>
                          <a:effectLst/>
                          <a:latin typeface="Arial Narrow" panose="020B0606020202030204" pitchFamily="34" charset="0"/>
                        </a:rPr>
                        <a:t>4.4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4D4D4F"/>
                          </a:solidFill>
                          <a:effectLst/>
                          <a:latin typeface="Arial Narrow" panose="020B0606020202030204" pitchFamily="34" charset="0"/>
                        </a:rPr>
                        <a:t>4.5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4.3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4.6</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FFFFFF"/>
                          </a:solidFill>
                          <a:effectLst/>
                          <a:latin typeface="Arial Narrow" panose="020B0606020202030204" pitchFamily="34" charset="0"/>
                        </a:rPr>
                        <a:t>3.8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1"/>
                  </a:ext>
                </a:extLst>
              </a:tr>
              <a:tr h="227269">
                <a:tc>
                  <a:txBody>
                    <a:bodyPr/>
                    <a:lstStyle/>
                    <a:p>
                      <a:pPr algn="l" rtl="0" fontAlgn="ctr"/>
                      <a:r>
                        <a:rPr lang="en-AU" sz="1000" b="0" i="0" u="none" strike="noStrike">
                          <a:solidFill>
                            <a:srgbClr val="4D4D4F"/>
                          </a:solidFill>
                          <a:effectLst/>
                          <a:latin typeface="Arial" panose="020B0604020202020204" pitchFamily="34" charset="0"/>
                        </a:rPr>
                        <a:t>Wellbeing</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2074B8"/>
                          </a:solidFill>
                          <a:effectLst/>
                          <a:latin typeface="Arial Narrow" panose="020B0606020202030204" pitchFamily="34" charset="0"/>
                        </a:rPr>
                        <a:t>3.8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4D4D4F"/>
                          </a:solidFill>
                          <a:effectLst/>
                          <a:latin typeface="Arial Narrow" panose="020B0606020202030204" pitchFamily="34" charset="0"/>
                        </a:rPr>
                        <a:t>3.8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3.8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3.9</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FFFFFF"/>
                          </a:solidFill>
                          <a:effectLst/>
                          <a:latin typeface="Arial Narrow" panose="020B0606020202030204" pitchFamily="34" charset="0"/>
                        </a:rPr>
                        <a:t>3.3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2"/>
                  </a:ext>
                </a:extLst>
              </a:tr>
              <a:tr h="227269">
                <a:tc>
                  <a:txBody>
                    <a:bodyPr/>
                    <a:lstStyle/>
                    <a:p>
                      <a:pPr algn="l" rtl="0" fontAlgn="ctr"/>
                      <a:r>
                        <a:rPr lang="en-AU" sz="1000" b="0" i="0" u="none" strike="noStrike" dirty="0">
                          <a:solidFill>
                            <a:srgbClr val="4D4D4F"/>
                          </a:solidFill>
                          <a:effectLst/>
                          <a:latin typeface="Arial" panose="020B0604020202020204" pitchFamily="34" charset="0"/>
                        </a:rPr>
                        <a:t>Loss of appetite</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2074B8"/>
                          </a:solidFill>
                          <a:effectLst/>
                          <a:latin typeface="Arial Narrow" panose="020B0606020202030204" pitchFamily="34" charset="0"/>
                        </a:rPr>
                        <a:t>3.1</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4D4D4F"/>
                          </a:solidFill>
                          <a:effectLst/>
                          <a:latin typeface="Arial Narrow" panose="020B0606020202030204" pitchFamily="34" charset="0"/>
                        </a:rPr>
                        <a:t>3.1</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3.1</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FFFFFF"/>
                          </a:solidFill>
                          <a:effectLst/>
                          <a:latin typeface="Arial Narrow" panose="020B0606020202030204" pitchFamily="34" charset="0"/>
                        </a:rPr>
                        <a:t>3.8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rtl="0" fontAlgn="ctr"/>
                      <a:r>
                        <a:rPr lang="en-AU" sz="1000" b="0" i="0" u="none" strike="noStrike">
                          <a:solidFill>
                            <a:srgbClr val="FFFFFF"/>
                          </a:solidFill>
                          <a:effectLst/>
                          <a:latin typeface="Arial Narrow" panose="020B0606020202030204" pitchFamily="34" charset="0"/>
                        </a:rPr>
                        <a:t>2.4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3"/>
                  </a:ext>
                </a:extLst>
              </a:tr>
              <a:tr h="227269">
                <a:tc>
                  <a:txBody>
                    <a:bodyPr/>
                    <a:lstStyle/>
                    <a:p>
                      <a:pPr algn="l" rtl="0" fontAlgn="ctr"/>
                      <a:r>
                        <a:rPr lang="en-AU" sz="1000" b="0" i="0" u="none" strike="noStrike" dirty="0">
                          <a:solidFill>
                            <a:srgbClr val="4D4D4F"/>
                          </a:solidFill>
                          <a:effectLst/>
                          <a:latin typeface="Arial" panose="020B0604020202020204" pitchFamily="34" charset="0"/>
                        </a:rPr>
                        <a:t>Shortness of breath</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2074B8"/>
                          </a:solidFill>
                          <a:effectLst/>
                          <a:latin typeface="Arial Narrow" panose="020B0606020202030204" pitchFamily="34" charset="0"/>
                        </a:rPr>
                        <a:t>2.8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dirty="0">
                          <a:solidFill>
                            <a:srgbClr val="4D4D4F"/>
                          </a:solidFill>
                          <a:effectLst/>
                          <a:latin typeface="Arial Narrow" panose="020B0606020202030204" pitchFamily="34" charset="0"/>
                        </a:rPr>
                        <a:t>2.6</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2.5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FFFFFF"/>
                          </a:solidFill>
                          <a:effectLst/>
                          <a:latin typeface="Arial Narrow" panose="020B0606020202030204" pitchFamily="34" charset="0"/>
                        </a:rPr>
                        <a:t>3.9</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rtl="0" fontAlgn="ctr"/>
                      <a:r>
                        <a:rPr lang="en-AU" sz="1000" b="0" i="0" u="none" strike="noStrike" dirty="0">
                          <a:solidFill>
                            <a:srgbClr val="FFFFFF"/>
                          </a:solidFill>
                          <a:effectLst/>
                          <a:latin typeface="Arial Narrow" panose="020B0606020202030204" pitchFamily="34" charset="0"/>
                        </a:rPr>
                        <a:t>2.3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4"/>
                  </a:ext>
                </a:extLst>
              </a:tr>
              <a:tr h="227269">
                <a:tc>
                  <a:txBody>
                    <a:bodyPr/>
                    <a:lstStyle/>
                    <a:p>
                      <a:pPr algn="l" rtl="0" fontAlgn="ctr"/>
                      <a:r>
                        <a:rPr lang="en-AU" sz="1000" b="0" i="0" u="none" strike="noStrike">
                          <a:solidFill>
                            <a:srgbClr val="4D4D4F"/>
                          </a:solidFill>
                          <a:effectLst/>
                          <a:latin typeface="Arial" panose="020B0604020202020204" pitchFamily="34" charset="0"/>
                        </a:rPr>
                        <a:t>Drowsiness</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2074B8"/>
                          </a:solidFill>
                          <a:effectLst/>
                          <a:latin typeface="Arial Narrow" panose="020B0606020202030204" pitchFamily="34" charset="0"/>
                        </a:rPr>
                        <a:t>2.7</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4D4D4F"/>
                          </a:solidFill>
                          <a:effectLst/>
                          <a:latin typeface="Arial Narrow" panose="020B0606020202030204" pitchFamily="34" charset="0"/>
                        </a:rPr>
                        <a:t>2.9</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FFFFFF"/>
                          </a:solidFill>
                          <a:effectLst/>
                          <a:latin typeface="Arial Narrow" panose="020B0606020202030204" pitchFamily="34" charset="0"/>
                        </a:rPr>
                        <a:t>2.3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tc>
                  <a:txBody>
                    <a:bodyPr/>
                    <a:lstStyle/>
                    <a:p>
                      <a:pPr algn="ctr" rtl="0" fontAlgn="ctr"/>
                      <a:r>
                        <a:rPr lang="en-AU" sz="1000" b="0" i="0" u="none" strike="noStrike">
                          <a:solidFill>
                            <a:srgbClr val="4D4D4F"/>
                          </a:solidFill>
                          <a:effectLst/>
                          <a:latin typeface="Arial Narrow" panose="020B0606020202030204" pitchFamily="34" charset="0"/>
                        </a:rPr>
                        <a:t>2.7</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2.4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xmlns="" val="10005"/>
                  </a:ext>
                </a:extLst>
              </a:tr>
              <a:tr h="227269">
                <a:tc>
                  <a:txBody>
                    <a:bodyPr/>
                    <a:lstStyle/>
                    <a:p>
                      <a:pPr algn="l" rtl="0" fontAlgn="ctr"/>
                      <a:r>
                        <a:rPr lang="en-AU" sz="1000" b="0" i="0" u="none" strike="noStrike">
                          <a:solidFill>
                            <a:srgbClr val="4D4D4F"/>
                          </a:solidFill>
                          <a:effectLst/>
                          <a:latin typeface="Arial" panose="020B0604020202020204" pitchFamily="34" charset="0"/>
                        </a:rPr>
                        <a:t>Anxiety</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2074B8"/>
                          </a:solidFill>
                          <a:effectLst/>
                          <a:latin typeface="Arial Narrow" panose="020B0606020202030204" pitchFamily="34" charset="0"/>
                        </a:rPr>
                        <a:t>2.4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4D4D4F"/>
                          </a:solidFill>
                          <a:effectLst/>
                          <a:latin typeface="Arial Narrow" panose="020B0606020202030204" pitchFamily="34" charset="0"/>
                        </a:rPr>
                        <a:t>2.5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2.5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2.4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FFFFFF"/>
                          </a:solidFill>
                          <a:effectLst/>
                          <a:latin typeface="Arial Narrow" panose="020B0606020202030204" pitchFamily="34" charset="0"/>
                        </a:rPr>
                        <a:t>1.8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6"/>
                  </a:ext>
                </a:extLst>
              </a:tr>
              <a:tr h="227269">
                <a:tc>
                  <a:txBody>
                    <a:bodyPr/>
                    <a:lstStyle/>
                    <a:p>
                      <a:pPr algn="l" rtl="0" fontAlgn="ctr"/>
                      <a:r>
                        <a:rPr lang="en-AU" sz="1000" b="0" i="0" u="none" strike="noStrike">
                          <a:solidFill>
                            <a:srgbClr val="4D4D4F"/>
                          </a:solidFill>
                          <a:effectLst/>
                          <a:latin typeface="Arial" panose="020B0604020202020204" pitchFamily="34" charset="0"/>
                        </a:rPr>
                        <a:t>Depression</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2074B8"/>
                          </a:solidFill>
                          <a:effectLst/>
                          <a:latin typeface="Arial Narrow" panose="020B0606020202030204" pitchFamily="34" charset="0"/>
                        </a:rPr>
                        <a:t>2.2</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4D4D4F"/>
                          </a:solidFill>
                          <a:effectLst/>
                          <a:latin typeface="Arial Narrow" panose="020B0606020202030204" pitchFamily="34" charset="0"/>
                        </a:rPr>
                        <a:t>2.2</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2.3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2.2</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FFFFFF"/>
                          </a:solidFill>
                          <a:effectLst/>
                          <a:latin typeface="Arial Narrow" panose="020B0606020202030204" pitchFamily="34" charset="0"/>
                        </a:rPr>
                        <a:t>1.8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7"/>
                  </a:ext>
                </a:extLst>
              </a:tr>
              <a:tr h="227269">
                <a:tc>
                  <a:txBody>
                    <a:bodyPr/>
                    <a:lstStyle/>
                    <a:p>
                      <a:pPr algn="l" rtl="0" fontAlgn="ctr"/>
                      <a:r>
                        <a:rPr lang="en-AU" sz="1000" b="0" i="0" u="none" strike="noStrike">
                          <a:solidFill>
                            <a:srgbClr val="4D4D4F"/>
                          </a:solidFill>
                          <a:effectLst/>
                          <a:latin typeface="Arial" panose="020B0604020202020204" pitchFamily="34" charset="0"/>
                        </a:rPr>
                        <a:t>Pain</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2074B8"/>
                          </a:solidFill>
                          <a:effectLst/>
                          <a:latin typeface="Arial Narrow" panose="020B0606020202030204" pitchFamily="34" charset="0"/>
                        </a:rPr>
                        <a:t>2.1</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tcPr>
                </a:tc>
                <a:tc>
                  <a:txBody>
                    <a:bodyPr/>
                    <a:lstStyle/>
                    <a:p>
                      <a:pPr algn="ctr" rtl="0" fontAlgn="ctr"/>
                      <a:r>
                        <a:rPr lang="en-AU" sz="1000" b="0" i="0" u="none" strike="noStrike">
                          <a:solidFill>
                            <a:srgbClr val="4D4D4F"/>
                          </a:solidFill>
                          <a:effectLst/>
                          <a:latin typeface="Arial Narrow" panose="020B0606020202030204" pitchFamily="34" charset="0"/>
                        </a:rPr>
                        <a:t>1.8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a:solidFill>
                            <a:srgbClr val="4D4D4F"/>
                          </a:solidFill>
                          <a:effectLst/>
                          <a:latin typeface="Arial Narrow" panose="020B0606020202030204" pitchFamily="34" charset="0"/>
                        </a:rPr>
                        <a:t>2.2</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2.2</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FFFFFF"/>
                          </a:solidFill>
                          <a:effectLst/>
                          <a:latin typeface="Arial Narrow" panose="020B0606020202030204" pitchFamily="34" charset="0"/>
                        </a:rPr>
                        <a:t>1.5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8"/>
                  </a:ext>
                </a:extLst>
              </a:tr>
              <a:tr h="227269">
                <a:tc>
                  <a:txBody>
                    <a:bodyPr/>
                    <a:lstStyle/>
                    <a:p>
                      <a:pPr algn="l" rtl="0" fontAlgn="ctr"/>
                      <a:r>
                        <a:rPr lang="en-AU" sz="1000" b="0" i="0" u="none" strike="noStrike" dirty="0">
                          <a:solidFill>
                            <a:srgbClr val="4D4D4F"/>
                          </a:solidFill>
                          <a:effectLst/>
                          <a:latin typeface="Arial" panose="020B0604020202020204" pitchFamily="34" charset="0"/>
                        </a:rPr>
                        <a:t>Nausea</a:t>
                      </a:r>
                    </a:p>
                  </a:txBody>
                  <a:tcPr marL="9525" marR="9525" marT="9525" marB="0" anchor="ctr">
                    <a:lnL>
                      <a:noFill/>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AU" sz="1000" b="0" i="0" u="none" strike="noStrike">
                          <a:solidFill>
                            <a:srgbClr val="2074B8"/>
                          </a:solidFill>
                          <a:effectLst/>
                          <a:latin typeface="Arial Narrow" panose="020B0606020202030204" pitchFamily="34" charset="0"/>
                        </a:rPr>
                        <a:t>1.4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n-AU" sz="1000" b="0" i="0" u="none" strike="noStrike" dirty="0">
                          <a:solidFill>
                            <a:srgbClr val="4D4D4F"/>
                          </a:solidFill>
                          <a:effectLst/>
                          <a:latin typeface="Arial Narrow" panose="020B0606020202030204" pitchFamily="34" charset="0"/>
                        </a:rPr>
                        <a:t>1.7</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1.2</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4D4D4F"/>
                          </a:solidFill>
                          <a:effectLst/>
                          <a:latin typeface="Arial Narrow" panose="020B0606020202030204" pitchFamily="34" charset="0"/>
                        </a:rPr>
                        <a:t>1.4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CCCC"/>
                    </a:solidFill>
                  </a:tcPr>
                </a:tc>
                <a:tc>
                  <a:txBody>
                    <a:bodyPr/>
                    <a:lstStyle/>
                    <a:p>
                      <a:pPr algn="ctr" rtl="0" fontAlgn="ctr"/>
                      <a:r>
                        <a:rPr lang="en-AU" sz="1000" b="0" i="0" u="none" strike="noStrike" dirty="0">
                          <a:solidFill>
                            <a:srgbClr val="FFFFFF"/>
                          </a:solidFill>
                          <a:effectLst/>
                          <a:latin typeface="Arial Narrow" panose="020B0606020202030204" pitchFamily="34" charset="0"/>
                        </a:rPr>
                        <a:t>0.8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6AA44"/>
                    </a:solidFill>
                  </a:tcPr>
                </a:tc>
                <a:extLst>
                  <a:ext uri="{0D108BD9-81ED-4DB2-BD59-A6C34878D82A}">
                    <a16:rowId xmlns:a16="http://schemas.microsoft.com/office/drawing/2014/main" xmlns="" val="10009"/>
                  </a:ext>
                </a:extLst>
              </a:tr>
            </a:tbl>
          </a:graphicData>
        </a:graphic>
      </p:graphicFrame>
      <p:sp>
        <p:nvSpPr>
          <p:cNvPr id="13" name="TextBox 9"/>
          <p:cNvSpPr txBox="1"/>
          <p:nvPr/>
        </p:nvSpPr>
        <p:spPr>
          <a:xfrm>
            <a:off x="542925" y="6421490"/>
            <a:ext cx="7653543" cy="369332"/>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AU" sz="800" dirty="0" smtClean="0"/>
              <a:t>*Cancer </a:t>
            </a:r>
            <a:r>
              <a:rPr lang="en-AU" sz="800" dirty="0"/>
              <a:t>types selected due to high prevalence in NSW and priority cancers identified by the Cancer Institute </a:t>
            </a:r>
            <a:r>
              <a:rPr lang="en-AU" sz="800" dirty="0" smtClean="0"/>
              <a:t>NSW.</a:t>
            </a:r>
          </a:p>
          <a:p>
            <a:r>
              <a:rPr lang="en-AU" sz="800" dirty="0" smtClean="0"/>
              <a:t>Note: </a:t>
            </a:r>
            <a:r>
              <a:rPr lang="en-AU" sz="800" dirty="0">
                <a:solidFill>
                  <a:srgbClr val="4D4D4F"/>
                </a:solidFill>
              </a:rPr>
              <a:t>For patient symptom severity assessment, statistical significance does not necessarily infer clinical significance.</a:t>
            </a:r>
          </a:p>
          <a:p>
            <a:endParaRPr lang="en-AU" sz="800" dirty="0"/>
          </a:p>
        </p:txBody>
      </p:sp>
      <p:sp>
        <p:nvSpPr>
          <p:cNvPr id="20" name="Freeform 5">
            <a:hlinkClick r:id="rId3" action="ppaction://hlinksldjump"/>
          </p:cNvPr>
          <p:cNvSpPr>
            <a:spLocks noEditPoints="1"/>
          </p:cNvSpPr>
          <p:nvPr/>
        </p:nvSpPr>
        <p:spPr bwMode="auto">
          <a:xfrm>
            <a:off x="9807338" y="3254662"/>
            <a:ext cx="343137" cy="343868"/>
          </a:xfrm>
          <a:custGeom>
            <a:avLst/>
            <a:gdLst>
              <a:gd name="T0" fmla="*/ 84 w 196"/>
              <a:gd name="T1" fmla="*/ 116 h 196"/>
              <a:gd name="T2" fmla="*/ 84 w 196"/>
              <a:gd name="T3" fmla="*/ 110 h 196"/>
              <a:gd name="T4" fmla="*/ 87 w 196"/>
              <a:gd name="T5" fmla="*/ 98 h 196"/>
              <a:gd name="T6" fmla="*/ 98 w 196"/>
              <a:gd name="T7" fmla="*/ 87 h 196"/>
              <a:gd name="T8" fmla="*/ 108 w 196"/>
              <a:gd name="T9" fmla="*/ 78 h 196"/>
              <a:gd name="T10" fmla="*/ 110 w 196"/>
              <a:gd name="T11" fmla="*/ 71 h 196"/>
              <a:gd name="T12" fmla="*/ 107 w 196"/>
              <a:gd name="T13" fmla="*/ 64 h 196"/>
              <a:gd name="T14" fmla="*/ 97 w 196"/>
              <a:gd name="T15" fmla="*/ 61 h 196"/>
              <a:gd name="T16" fmla="*/ 73 w 196"/>
              <a:gd name="T17" fmla="*/ 68 h 196"/>
              <a:gd name="T18" fmla="*/ 65 w 196"/>
              <a:gd name="T19" fmla="*/ 53 h 196"/>
              <a:gd name="T20" fmla="*/ 99 w 196"/>
              <a:gd name="T21" fmla="*/ 44 h 196"/>
              <a:gd name="T22" fmla="*/ 122 w 196"/>
              <a:gd name="T23" fmla="*/ 51 h 196"/>
              <a:gd name="T24" fmla="*/ 131 w 196"/>
              <a:gd name="T25" fmla="*/ 70 h 196"/>
              <a:gd name="T26" fmla="*/ 128 w 196"/>
              <a:gd name="T27" fmla="*/ 84 h 196"/>
              <a:gd name="T28" fmla="*/ 114 w 196"/>
              <a:gd name="T29" fmla="*/ 96 h 196"/>
              <a:gd name="T30" fmla="*/ 105 w 196"/>
              <a:gd name="T31" fmla="*/ 104 h 196"/>
              <a:gd name="T32" fmla="*/ 103 w 196"/>
              <a:gd name="T33" fmla="*/ 111 h 196"/>
              <a:gd name="T34" fmla="*/ 103 w 196"/>
              <a:gd name="T35" fmla="*/ 115 h 196"/>
              <a:gd name="T36" fmla="*/ 84 w 196"/>
              <a:gd name="T37" fmla="*/ 115 h 196"/>
              <a:gd name="T38" fmla="*/ 84 w 196"/>
              <a:gd name="T39" fmla="*/ 116 h 196"/>
              <a:gd name="T40" fmla="*/ 82 w 196"/>
              <a:gd name="T41" fmla="*/ 140 h 196"/>
              <a:gd name="T42" fmla="*/ 85 w 196"/>
              <a:gd name="T43" fmla="*/ 131 h 196"/>
              <a:gd name="T44" fmla="*/ 95 w 196"/>
              <a:gd name="T45" fmla="*/ 128 h 196"/>
              <a:gd name="T46" fmla="*/ 104 w 196"/>
              <a:gd name="T47" fmla="*/ 131 h 196"/>
              <a:gd name="T48" fmla="*/ 107 w 196"/>
              <a:gd name="T49" fmla="*/ 140 h 196"/>
              <a:gd name="T50" fmla="*/ 104 w 196"/>
              <a:gd name="T51" fmla="*/ 149 h 196"/>
              <a:gd name="T52" fmla="*/ 95 w 196"/>
              <a:gd name="T53" fmla="*/ 152 h 196"/>
              <a:gd name="T54" fmla="*/ 86 w 196"/>
              <a:gd name="T55" fmla="*/ 149 h 196"/>
              <a:gd name="T56" fmla="*/ 82 w 196"/>
              <a:gd name="T57" fmla="*/ 140 h 196"/>
              <a:gd name="T58" fmla="*/ 98 w 196"/>
              <a:gd name="T59" fmla="*/ 196 h 196"/>
              <a:gd name="T60" fmla="*/ 0 w 196"/>
              <a:gd name="T61" fmla="*/ 98 h 196"/>
              <a:gd name="T62" fmla="*/ 98 w 196"/>
              <a:gd name="T63" fmla="*/ 0 h 196"/>
              <a:gd name="T64" fmla="*/ 196 w 196"/>
              <a:gd name="T65" fmla="*/ 98 h 196"/>
              <a:gd name="T66" fmla="*/ 98 w 196"/>
              <a:gd name="T67" fmla="*/ 196 h 196"/>
              <a:gd name="T68" fmla="*/ 98 w 196"/>
              <a:gd name="T69" fmla="*/ 12 h 196"/>
              <a:gd name="T70" fmla="*/ 12 w 196"/>
              <a:gd name="T71" fmla="*/ 98 h 196"/>
              <a:gd name="T72" fmla="*/ 98 w 196"/>
              <a:gd name="T73" fmla="*/ 184 h 196"/>
              <a:gd name="T74" fmla="*/ 184 w 196"/>
              <a:gd name="T75" fmla="*/ 98 h 196"/>
              <a:gd name="T76" fmla="*/ 98 w 196"/>
              <a:gd name="T77" fmla="*/ 1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96">
                <a:moveTo>
                  <a:pt x="84" y="116"/>
                </a:moveTo>
                <a:cubicBezTo>
                  <a:pt x="84" y="110"/>
                  <a:pt x="84" y="110"/>
                  <a:pt x="84" y="110"/>
                </a:cubicBezTo>
                <a:cubicBezTo>
                  <a:pt x="84" y="106"/>
                  <a:pt x="85" y="102"/>
                  <a:pt x="87" y="98"/>
                </a:cubicBezTo>
                <a:cubicBezTo>
                  <a:pt x="89" y="95"/>
                  <a:pt x="93" y="91"/>
                  <a:pt x="98" y="87"/>
                </a:cubicBezTo>
                <a:cubicBezTo>
                  <a:pt x="103" y="84"/>
                  <a:pt x="106" y="81"/>
                  <a:pt x="108" y="78"/>
                </a:cubicBezTo>
                <a:cubicBezTo>
                  <a:pt x="110" y="76"/>
                  <a:pt x="110" y="74"/>
                  <a:pt x="110" y="71"/>
                </a:cubicBezTo>
                <a:cubicBezTo>
                  <a:pt x="110" y="68"/>
                  <a:pt x="109" y="65"/>
                  <a:pt x="107" y="64"/>
                </a:cubicBezTo>
                <a:cubicBezTo>
                  <a:pt x="104" y="62"/>
                  <a:pt x="101" y="61"/>
                  <a:pt x="97" y="61"/>
                </a:cubicBezTo>
                <a:cubicBezTo>
                  <a:pt x="90" y="61"/>
                  <a:pt x="82" y="64"/>
                  <a:pt x="73" y="68"/>
                </a:cubicBezTo>
                <a:cubicBezTo>
                  <a:pt x="65" y="53"/>
                  <a:pt x="65" y="53"/>
                  <a:pt x="65" y="53"/>
                </a:cubicBezTo>
                <a:cubicBezTo>
                  <a:pt x="76" y="47"/>
                  <a:pt x="87" y="44"/>
                  <a:pt x="99" y="44"/>
                </a:cubicBezTo>
                <a:cubicBezTo>
                  <a:pt x="109" y="44"/>
                  <a:pt x="116" y="46"/>
                  <a:pt x="122" y="51"/>
                </a:cubicBezTo>
                <a:cubicBezTo>
                  <a:pt x="128" y="56"/>
                  <a:pt x="131" y="62"/>
                  <a:pt x="131" y="70"/>
                </a:cubicBezTo>
                <a:cubicBezTo>
                  <a:pt x="131" y="75"/>
                  <a:pt x="130" y="80"/>
                  <a:pt x="128" y="84"/>
                </a:cubicBezTo>
                <a:cubicBezTo>
                  <a:pt x="125" y="88"/>
                  <a:pt x="121" y="92"/>
                  <a:pt x="114" y="96"/>
                </a:cubicBezTo>
                <a:cubicBezTo>
                  <a:pt x="110" y="100"/>
                  <a:pt x="106" y="102"/>
                  <a:pt x="105" y="104"/>
                </a:cubicBezTo>
                <a:cubicBezTo>
                  <a:pt x="104" y="106"/>
                  <a:pt x="103" y="108"/>
                  <a:pt x="103" y="111"/>
                </a:cubicBezTo>
                <a:cubicBezTo>
                  <a:pt x="103" y="115"/>
                  <a:pt x="103" y="115"/>
                  <a:pt x="103" y="115"/>
                </a:cubicBezTo>
                <a:cubicBezTo>
                  <a:pt x="84" y="115"/>
                  <a:pt x="84" y="115"/>
                  <a:pt x="84" y="115"/>
                </a:cubicBezTo>
                <a:lnTo>
                  <a:pt x="84" y="116"/>
                </a:lnTo>
                <a:close/>
                <a:moveTo>
                  <a:pt x="82" y="140"/>
                </a:moveTo>
                <a:cubicBezTo>
                  <a:pt x="82" y="136"/>
                  <a:pt x="83" y="133"/>
                  <a:pt x="85" y="131"/>
                </a:cubicBezTo>
                <a:cubicBezTo>
                  <a:pt x="87" y="129"/>
                  <a:pt x="90" y="128"/>
                  <a:pt x="95" y="128"/>
                </a:cubicBezTo>
                <a:cubicBezTo>
                  <a:pt x="99" y="128"/>
                  <a:pt x="102" y="129"/>
                  <a:pt x="104" y="131"/>
                </a:cubicBezTo>
                <a:cubicBezTo>
                  <a:pt x="106" y="133"/>
                  <a:pt x="107" y="136"/>
                  <a:pt x="107" y="140"/>
                </a:cubicBezTo>
                <a:cubicBezTo>
                  <a:pt x="107" y="144"/>
                  <a:pt x="106" y="147"/>
                  <a:pt x="104" y="149"/>
                </a:cubicBezTo>
                <a:cubicBezTo>
                  <a:pt x="102" y="151"/>
                  <a:pt x="99" y="152"/>
                  <a:pt x="95" y="152"/>
                </a:cubicBezTo>
                <a:cubicBezTo>
                  <a:pt x="91" y="152"/>
                  <a:pt x="88" y="151"/>
                  <a:pt x="86" y="149"/>
                </a:cubicBezTo>
                <a:cubicBezTo>
                  <a:pt x="84" y="147"/>
                  <a:pt x="82" y="144"/>
                  <a:pt x="82" y="140"/>
                </a:cubicBezTo>
                <a:close/>
                <a:moveTo>
                  <a:pt x="98" y="196"/>
                </a:moveTo>
                <a:cubicBezTo>
                  <a:pt x="44" y="196"/>
                  <a:pt x="0" y="152"/>
                  <a:pt x="0" y="98"/>
                </a:cubicBezTo>
                <a:cubicBezTo>
                  <a:pt x="0" y="44"/>
                  <a:pt x="44" y="0"/>
                  <a:pt x="98" y="0"/>
                </a:cubicBezTo>
                <a:cubicBezTo>
                  <a:pt x="152" y="0"/>
                  <a:pt x="196" y="44"/>
                  <a:pt x="196" y="98"/>
                </a:cubicBezTo>
                <a:cubicBezTo>
                  <a:pt x="196" y="152"/>
                  <a:pt x="152" y="196"/>
                  <a:pt x="98" y="196"/>
                </a:cubicBezTo>
                <a:close/>
                <a:moveTo>
                  <a:pt x="98" y="12"/>
                </a:moveTo>
                <a:cubicBezTo>
                  <a:pt x="50" y="12"/>
                  <a:pt x="12" y="50"/>
                  <a:pt x="12" y="98"/>
                </a:cubicBezTo>
                <a:cubicBezTo>
                  <a:pt x="12" y="146"/>
                  <a:pt x="50" y="184"/>
                  <a:pt x="98" y="184"/>
                </a:cubicBezTo>
                <a:cubicBezTo>
                  <a:pt x="146" y="184"/>
                  <a:pt x="184" y="146"/>
                  <a:pt x="184" y="98"/>
                </a:cubicBezTo>
                <a:cubicBezTo>
                  <a:pt x="184" y="50"/>
                  <a:pt x="146" y="12"/>
                  <a:pt x="98"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AU" dirty="0"/>
          </a:p>
        </p:txBody>
      </p:sp>
    </p:spTree>
    <p:extLst>
      <p:ext uri="{BB962C8B-B14F-4D97-AF65-F5344CB8AC3E}">
        <p14:creationId xmlns:p14="http://schemas.microsoft.com/office/powerpoint/2010/main" val="55930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F3570"/>
                </a:solidFill>
              </a:rPr>
              <a:t>Acknowledgements</a:t>
            </a:r>
            <a:endParaRPr lang="en-AU" dirty="0">
              <a:solidFill>
                <a:srgbClr val="6F3570"/>
              </a:solidFill>
            </a:endParaRPr>
          </a:p>
        </p:txBody>
      </p:sp>
      <p:sp>
        <p:nvSpPr>
          <p:cNvPr id="3" name="Slide Number Placeholder 2"/>
          <p:cNvSpPr>
            <a:spLocks noGrp="1"/>
          </p:cNvSpPr>
          <p:nvPr>
            <p:ph type="sldNum" sz="quarter" idx="10"/>
          </p:nvPr>
        </p:nvSpPr>
        <p:spPr/>
        <p:txBody>
          <a:bodyPr/>
          <a:lstStyle/>
          <a:p>
            <a:fld id="{1CE37B7D-D2E0-4F77-B3D1-CFEC5BBC1E5D}" type="slidenum">
              <a:rPr lang="en-AU" smtClean="0"/>
              <a:pPr/>
              <a:t>35</a:t>
            </a:fld>
            <a:endParaRPr lang="en-AU" dirty="0"/>
          </a:p>
        </p:txBody>
      </p:sp>
      <p:sp>
        <p:nvSpPr>
          <p:cNvPr id="4" name="Footer Placeholder 3"/>
          <p:cNvSpPr>
            <a:spLocks noGrp="1"/>
          </p:cNvSpPr>
          <p:nvPr>
            <p:ph type="ftr" sz="quarter" idx="11"/>
          </p:nvPr>
        </p:nvSpPr>
        <p:spPr/>
        <p:txBody>
          <a:bodyPr/>
          <a:lstStyle/>
          <a:p>
            <a:r>
              <a:rPr lang="en-AU" dirty="0">
                <a:solidFill>
                  <a:srgbClr val="6F3570"/>
                </a:solidFill>
              </a:rPr>
              <a:t>How do outpatient cancer clinics perform?</a:t>
            </a:r>
          </a:p>
        </p:txBody>
      </p:sp>
      <p:sp>
        <p:nvSpPr>
          <p:cNvPr id="5" name="Content Placeholder 4"/>
          <p:cNvSpPr>
            <a:spLocks noGrp="1"/>
          </p:cNvSpPr>
          <p:nvPr>
            <p:ph sz="quarter" idx="12"/>
          </p:nvPr>
        </p:nvSpPr>
        <p:spPr>
          <a:xfrm>
            <a:off x="539751" y="1871663"/>
            <a:ext cx="8151576" cy="4824412"/>
          </a:xfrm>
        </p:spPr>
        <p:txBody>
          <a:bodyPr numCol="1"/>
          <a:lstStyle/>
          <a:p>
            <a:pPr>
              <a:spcAft>
                <a:spcPts val="1200"/>
              </a:spcAft>
            </a:pPr>
            <a:r>
              <a:rPr lang="en-AU" sz="1400" dirty="0" smtClean="0"/>
              <a:t>BHI would like to thank the following people and organisations for their expertise and guidance in the development of this </a:t>
            </a:r>
            <a:r>
              <a:rPr lang="en-AU" sz="1400" dirty="0" err="1"/>
              <a:t>c</a:t>
            </a:r>
            <a:r>
              <a:rPr lang="en-AU" sz="1400" dirty="0" err="1" smtClean="0"/>
              <a:t>hartpack</a:t>
            </a:r>
            <a:r>
              <a:rPr lang="en-AU" sz="1400" dirty="0" smtClean="0"/>
              <a:t>:</a:t>
            </a:r>
          </a:p>
          <a:p>
            <a:pPr marL="285750" indent="-285750">
              <a:spcAft>
                <a:spcPts val="1200"/>
              </a:spcAft>
              <a:buFont typeface="Arial" panose="020B0604020202020204" pitchFamily="34" charset="0"/>
              <a:buChar char="•"/>
            </a:pPr>
            <a:r>
              <a:rPr lang="en-AU" sz="1400" dirty="0"/>
              <a:t>Anonymous, Consumer Representative, Cancer </a:t>
            </a:r>
            <a:r>
              <a:rPr lang="en-AU" sz="1400" dirty="0" smtClean="0"/>
              <a:t>Voices</a:t>
            </a:r>
          </a:p>
          <a:p>
            <a:pPr marL="285750" indent="-285750">
              <a:spcAft>
                <a:spcPts val="1200"/>
              </a:spcAft>
              <a:buFont typeface="Arial" panose="020B0604020202020204" pitchFamily="34" charset="0"/>
              <a:buChar char="•"/>
            </a:pPr>
            <a:r>
              <a:rPr lang="en-AU" sz="1400" dirty="0" smtClean="0"/>
              <a:t>Ms </a:t>
            </a:r>
            <a:r>
              <a:rPr lang="en-AU" sz="1400" dirty="0"/>
              <a:t>Denise </a:t>
            </a:r>
            <a:r>
              <a:rPr lang="en-US" sz="1400" dirty="0"/>
              <a:t>Kaminski</a:t>
            </a:r>
            <a:r>
              <a:rPr lang="en-AU" sz="1400" dirty="0"/>
              <a:t>, Service Development Officer, </a:t>
            </a:r>
            <a:r>
              <a:rPr lang="en-US" sz="1400" dirty="0"/>
              <a:t>Hunter New England LHD</a:t>
            </a:r>
            <a:endParaRPr lang="en-AU" sz="1400" dirty="0"/>
          </a:p>
          <a:p>
            <a:pPr marL="285750" indent="-285750">
              <a:spcAft>
                <a:spcPts val="1200"/>
              </a:spcAft>
              <a:buFont typeface="Arial" panose="020B0604020202020204" pitchFamily="34" charset="0"/>
              <a:buChar char="•"/>
            </a:pPr>
            <a:r>
              <a:rPr lang="en-AU" sz="1400" dirty="0"/>
              <a:t>Dr </a:t>
            </a:r>
            <a:r>
              <a:rPr lang="en-AU" sz="1400" dirty="0" err="1"/>
              <a:t>Sundus</a:t>
            </a:r>
            <a:r>
              <a:rPr lang="en-AU" sz="1400" dirty="0"/>
              <a:t> Khan, Consumer Representative, Cancer Voices</a:t>
            </a:r>
          </a:p>
          <a:p>
            <a:pPr marL="285750" indent="-285750">
              <a:spcAft>
                <a:spcPts val="1200"/>
              </a:spcAft>
              <a:buFont typeface="Arial" panose="020B0604020202020204" pitchFamily="34" charset="0"/>
              <a:buChar char="•"/>
            </a:pPr>
            <a:r>
              <a:rPr lang="en-AU" sz="1400" dirty="0"/>
              <a:t>Ms Jill Lack, Cancer Network Innovation Manager, Hunter New England </a:t>
            </a:r>
            <a:r>
              <a:rPr lang="en-AU" sz="1400" dirty="0" smtClean="0"/>
              <a:t>LHD</a:t>
            </a:r>
          </a:p>
          <a:p>
            <a:pPr marL="285750" indent="-285750">
              <a:spcAft>
                <a:spcPts val="1200"/>
              </a:spcAft>
              <a:buFont typeface="Arial" panose="020B0604020202020204" pitchFamily="34" charset="0"/>
              <a:buChar char="•"/>
            </a:pPr>
            <a:r>
              <a:rPr lang="en-AU" sz="1400" dirty="0" smtClean="0"/>
              <a:t>Mr </a:t>
            </a:r>
            <a:r>
              <a:rPr lang="en-AU" sz="1400" dirty="0"/>
              <a:t>Nick Wilcox, Cancer Services Manager, Southern NSW </a:t>
            </a:r>
            <a:r>
              <a:rPr lang="en-AU" sz="1400" dirty="0" smtClean="0"/>
              <a:t>LHD</a:t>
            </a:r>
          </a:p>
          <a:p>
            <a:pPr marL="285750" indent="-285750">
              <a:spcAft>
                <a:spcPts val="1200"/>
              </a:spcAft>
              <a:buFont typeface="Arial" panose="020B0604020202020204" pitchFamily="34" charset="0"/>
              <a:buChar char="•"/>
            </a:pPr>
            <a:r>
              <a:rPr lang="en-AU" sz="1400" dirty="0"/>
              <a:t>Cancer Institute </a:t>
            </a:r>
            <a:r>
              <a:rPr lang="en-AU" sz="1400" dirty="0" smtClean="0"/>
              <a:t>NSW</a:t>
            </a:r>
          </a:p>
          <a:p>
            <a:pPr marL="285750" indent="-285750">
              <a:spcAft>
                <a:spcPts val="1200"/>
              </a:spcAft>
              <a:buFont typeface="Arial" panose="020B0604020202020204" pitchFamily="34" charset="0"/>
              <a:buChar char="•"/>
            </a:pPr>
            <a:r>
              <a:rPr lang="en-AU" sz="1400" dirty="0"/>
              <a:t>NSW Ministry of </a:t>
            </a:r>
            <a:r>
              <a:rPr lang="en-AU" sz="1400" dirty="0" smtClean="0"/>
              <a:t>Health</a:t>
            </a:r>
            <a:endParaRPr lang="en-AU" sz="1400" dirty="0"/>
          </a:p>
          <a:p>
            <a:pPr marL="285750" indent="-285750">
              <a:spcAft>
                <a:spcPts val="1200"/>
              </a:spcAft>
              <a:buFont typeface="Arial" panose="020B0604020202020204" pitchFamily="34" charset="0"/>
              <a:buChar char="•"/>
            </a:pPr>
            <a:endParaRPr lang="en-AU" sz="1400" dirty="0"/>
          </a:p>
        </p:txBody>
      </p:sp>
    </p:spTree>
    <p:extLst>
      <p:ext uri="{BB962C8B-B14F-4D97-AF65-F5344CB8AC3E}">
        <p14:creationId xmlns:p14="http://schemas.microsoft.com/office/powerpoint/2010/main" val="2992628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0345738" y="7119938"/>
            <a:ext cx="346075" cy="220662"/>
          </a:xfrm>
        </p:spPr>
        <p:txBody>
          <a:bodyPr/>
          <a:lstStyle/>
          <a:p>
            <a:fld id="{1CE37B7D-D2E0-4F77-B3D1-CFEC5BBC1E5D}" type="slidenum">
              <a:rPr lang="en-AU" smtClean="0"/>
              <a:pPr/>
              <a:t>36</a:t>
            </a:fld>
            <a:endParaRPr lang="en-AU" dirty="0"/>
          </a:p>
        </p:txBody>
      </p:sp>
    </p:spTree>
    <p:extLst>
      <p:ext uri="{BB962C8B-B14F-4D97-AF65-F5344CB8AC3E}">
        <p14:creationId xmlns:p14="http://schemas.microsoft.com/office/powerpoint/2010/main" val="4104039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solidFill>
                  <a:srgbClr val="6F3570"/>
                </a:solidFill>
              </a:rPr>
              <a:t>Key findings  </a:t>
            </a:r>
          </a:p>
        </p:txBody>
      </p:sp>
      <p:sp>
        <p:nvSpPr>
          <p:cNvPr id="3" name="Slide Number Placeholder 2"/>
          <p:cNvSpPr>
            <a:spLocks noGrp="1"/>
          </p:cNvSpPr>
          <p:nvPr>
            <p:ph type="sldNum" sz="quarter" idx="10"/>
          </p:nvPr>
        </p:nvSpPr>
        <p:spPr/>
        <p:txBody>
          <a:bodyPr/>
          <a:lstStyle/>
          <a:p>
            <a:fld id="{1CE37B7D-D2E0-4F77-B3D1-CFEC5BBC1E5D}" type="slidenum">
              <a:rPr lang="en-AU" smtClean="0"/>
              <a:pPr/>
              <a:t>4</a:t>
            </a:fld>
            <a:endParaRPr lang="en-AU" dirty="0"/>
          </a:p>
        </p:txBody>
      </p:sp>
      <p:sp>
        <p:nvSpPr>
          <p:cNvPr id="4" name="Footer Placeholder 3"/>
          <p:cNvSpPr>
            <a:spLocks noGrp="1"/>
          </p:cNvSpPr>
          <p:nvPr>
            <p:ph type="ftr" sz="quarter" idx="11"/>
          </p:nvPr>
        </p:nvSpPr>
        <p:spPr/>
        <p:txBody>
          <a:bodyPr/>
          <a:lstStyle/>
          <a:p>
            <a:r>
              <a:rPr lang="en-AU" dirty="0">
                <a:solidFill>
                  <a:srgbClr val="6F3570"/>
                </a:solidFill>
              </a:rPr>
              <a:t>How do outpatient cancer clinics perform?</a:t>
            </a:r>
          </a:p>
        </p:txBody>
      </p:sp>
      <p:sp>
        <p:nvSpPr>
          <p:cNvPr id="2" name="Text Placeholder 1"/>
          <p:cNvSpPr>
            <a:spLocks noGrp="1"/>
          </p:cNvSpPr>
          <p:nvPr>
            <p:ph sz="quarter" idx="12"/>
          </p:nvPr>
        </p:nvSpPr>
        <p:spPr>
          <a:xfrm>
            <a:off x="539750" y="1750423"/>
            <a:ext cx="9610724" cy="2387011"/>
          </a:xfrm>
        </p:spPr>
        <p:txBody>
          <a:bodyPr numCol="2" spcCol="360000"/>
          <a:lstStyle/>
          <a:p>
            <a:r>
              <a:rPr lang="en-AU" sz="1000" dirty="0"/>
              <a:t>More than 12,000 patients told us about their experiences in outpatient cancer clinics in NSW and the findings in this </a:t>
            </a:r>
            <a:r>
              <a:rPr lang="en-AU" sz="1000" dirty="0" err="1"/>
              <a:t>chartpack</a:t>
            </a:r>
            <a:r>
              <a:rPr lang="en-AU" sz="1000" dirty="0"/>
              <a:t> reflect those experiences.</a:t>
            </a:r>
          </a:p>
          <a:p>
            <a:pPr marL="171450" indent="-171450">
              <a:buFont typeface="Arial" panose="020B0604020202020204" pitchFamily="34" charset="0"/>
              <a:buChar char="•"/>
            </a:pPr>
            <a:r>
              <a:rPr lang="en-AU" sz="1000" dirty="0"/>
              <a:t>Almost all patients rated the care they received as either ‘very good’ (85%) </a:t>
            </a:r>
            <a:r>
              <a:rPr lang="en-AU" sz="1000" dirty="0" smtClean="0"/>
              <a:t/>
            </a:r>
            <a:br>
              <a:rPr lang="en-AU" sz="1000" dirty="0" smtClean="0"/>
            </a:br>
            <a:r>
              <a:rPr lang="en-AU" sz="1000" dirty="0" smtClean="0"/>
              <a:t>or </a:t>
            </a:r>
            <a:r>
              <a:rPr lang="en-AU" sz="1000" dirty="0"/>
              <a:t>‘good’ (13%). Overall, 92% of patients said they would 'speak highly' of </a:t>
            </a:r>
            <a:r>
              <a:rPr lang="en-AU" sz="1000" dirty="0" smtClean="0"/>
              <a:t/>
            </a:r>
            <a:br>
              <a:rPr lang="en-AU" sz="1000" dirty="0" smtClean="0"/>
            </a:br>
            <a:r>
              <a:rPr lang="en-AU" sz="1000" dirty="0" smtClean="0"/>
              <a:t>the clinic</a:t>
            </a:r>
            <a:r>
              <a:rPr lang="en-AU" sz="1000" dirty="0"/>
              <a:t>.</a:t>
            </a:r>
          </a:p>
          <a:p>
            <a:pPr marL="171450" indent="-171450">
              <a:buFont typeface="Arial" panose="020B0604020202020204" pitchFamily="34" charset="0"/>
              <a:buChar char="•"/>
            </a:pPr>
            <a:r>
              <a:rPr lang="en-AU" sz="1000" dirty="0"/>
              <a:t>In general, patients were positive about interpersonal aspects of care. For example, almost all patients (96%) said they were ‘always’ treated with respect and dignity. </a:t>
            </a:r>
          </a:p>
          <a:p>
            <a:pPr marL="171450" indent="-171450">
              <a:buFont typeface="Arial" panose="020B0604020202020204" pitchFamily="34" charset="0"/>
              <a:buChar char="•"/>
            </a:pPr>
            <a:r>
              <a:rPr lang="en-AU" sz="1000" dirty="0"/>
              <a:t>Patients responded less positively to questions regarding the ability of </a:t>
            </a:r>
            <a:r>
              <a:rPr lang="en-AU" sz="1000" dirty="0" smtClean="0"/>
              <a:t>health professionals to </a:t>
            </a:r>
            <a:r>
              <a:rPr lang="en-AU" sz="1000" dirty="0"/>
              <a:t>be responsive to their physical and emotional needs. For example, two-thirds (65%) of patients said health professionals ‘completely’ discussed their worries and fears with them.</a:t>
            </a:r>
          </a:p>
          <a:p>
            <a:pPr marL="171450" indent="-171450">
              <a:buFont typeface="Arial" panose="020B0604020202020204" pitchFamily="34" charset="0"/>
              <a:buChar char="•"/>
            </a:pPr>
            <a:r>
              <a:rPr lang="en-AU" sz="1000" dirty="0"/>
              <a:t>Almost three-quarters (74%) of patients said they did not have any out-of-pocket expenses for consultations, treatment or tests in the previous six months, while 8% said they had out-of-pocket expenses in excess of $</a:t>
            </a:r>
            <a:r>
              <a:rPr lang="en-AU" sz="1000" dirty="0" smtClean="0"/>
              <a:t>500.*</a:t>
            </a:r>
            <a:endParaRPr lang="en-AU" sz="1000" dirty="0"/>
          </a:p>
          <a:p>
            <a:pPr marL="171450" indent="-171450">
              <a:buFont typeface="Arial" panose="020B0604020202020204" pitchFamily="34" charset="0"/>
              <a:buChar char="•"/>
            </a:pPr>
            <a:r>
              <a:rPr lang="en-AU" sz="1000" dirty="0"/>
              <a:t>Results varied across hospital clinics. Patients who attended Campbelltown Hospital and Orange Health Service responded significantly more positively than the NSW result for 19 and 17 questions (out of 47 questions), respectively. Patients who attended Westmead and Bankstown–Lidcombe hospitals responded significantly less positively than the NSW result for 17 and 13 questions respectively.</a:t>
            </a:r>
          </a:p>
          <a:p>
            <a:pPr marL="171450" indent="-171450">
              <a:buFont typeface="Arial" panose="020B0604020202020204" pitchFamily="34" charset="0"/>
              <a:buChar char="•"/>
            </a:pPr>
            <a:r>
              <a:rPr lang="en-AU" sz="1000" dirty="0"/>
              <a:t>Patients were treated for many types of cancer. Patients with skin or prostate cancers were significantly more positive about their experiences of care for 16 questions, while patients with breast cancer were significantly less positive for 13 questions.</a:t>
            </a:r>
          </a:p>
        </p:txBody>
      </p:sp>
      <p:sp>
        <p:nvSpPr>
          <p:cNvPr id="6" name="TextBox 5"/>
          <p:cNvSpPr txBox="1"/>
          <p:nvPr/>
        </p:nvSpPr>
        <p:spPr>
          <a:xfrm>
            <a:off x="539751" y="6350801"/>
            <a:ext cx="9610724" cy="346249"/>
          </a:xfrm>
          <a:prstGeom prst="rect">
            <a:avLst/>
          </a:prstGeom>
          <a:noFill/>
        </p:spPr>
        <p:txBody>
          <a:bodyPr wrap="square" lIns="0" tIns="0" rIns="0" bIns="0" rtlCol="0">
            <a:spAutoFit/>
          </a:bodyPr>
          <a:lstStyle/>
          <a:p>
            <a:pPr>
              <a:lnSpc>
                <a:spcPts val="920"/>
              </a:lnSpc>
              <a:spcAft>
                <a:spcPts val="200"/>
              </a:spcAft>
            </a:pPr>
            <a:r>
              <a:rPr lang="en-AU" sz="800" dirty="0" smtClean="0"/>
              <a:t>* </a:t>
            </a:r>
            <a:r>
              <a:rPr lang="en-AU" sz="800" dirty="0"/>
              <a:t>The survey sampled all outpatients attending cancer clinics, regardless of funding sources. Therefore, out-of-pocket costs may vary across facilities depending on their mix of patients’ funding sources </a:t>
            </a:r>
            <a:r>
              <a:rPr lang="en-AU" sz="800" dirty="0" smtClean="0"/>
              <a:t/>
            </a:r>
            <a:br>
              <a:rPr lang="en-AU" sz="800" dirty="0" smtClean="0"/>
            </a:br>
            <a:r>
              <a:rPr lang="en-AU" sz="800" dirty="0" smtClean="0"/>
              <a:t>(</a:t>
            </a:r>
            <a:r>
              <a:rPr lang="en-AU" sz="800" dirty="0"/>
              <a:t>e.g. </a:t>
            </a:r>
            <a:r>
              <a:rPr lang="en-AU" sz="800" dirty="0" smtClean="0"/>
              <a:t>bulk-billed </a:t>
            </a:r>
            <a:r>
              <a:rPr lang="en-AU" sz="800" dirty="0"/>
              <a:t>and </a:t>
            </a:r>
            <a:r>
              <a:rPr lang="en-AU" sz="800" dirty="0" smtClean="0"/>
              <a:t>fee-for-service</a:t>
            </a:r>
            <a:r>
              <a:rPr lang="en-AU" sz="800" dirty="0"/>
              <a:t>). </a:t>
            </a:r>
            <a:r>
              <a:rPr lang="en-AU" sz="800" dirty="0" smtClean="0"/>
              <a:t>For </a:t>
            </a:r>
            <a:r>
              <a:rPr lang="en-AU" sz="800" dirty="0"/>
              <a:t>this question, patients may have included expenses for medical services, </a:t>
            </a:r>
            <a:r>
              <a:rPr lang="en-AU" sz="800" dirty="0" smtClean="0"/>
              <a:t>such as those </a:t>
            </a:r>
            <a:r>
              <a:rPr lang="en-AU" sz="800" dirty="0"/>
              <a:t>co-located in the same hospital or campus, which were not provided by the outpatient clinic they attended</a:t>
            </a:r>
            <a:r>
              <a:rPr lang="en-AU" sz="800" dirty="0" smtClean="0"/>
              <a:t>.</a:t>
            </a:r>
          </a:p>
        </p:txBody>
      </p:sp>
    </p:spTree>
    <p:extLst>
      <p:ext uri="{BB962C8B-B14F-4D97-AF65-F5344CB8AC3E}">
        <p14:creationId xmlns:p14="http://schemas.microsoft.com/office/powerpoint/2010/main" val="899003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solidFill>
                  <a:srgbClr val="6F3570"/>
                </a:solidFill>
              </a:rPr>
              <a:t>About this </a:t>
            </a:r>
            <a:r>
              <a:rPr lang="en-AU" dirty="0" err="1">
                <a:solidFill>
                  <a:srgbClr val="6F3570"/>
                </a:solidFill>
              </a:rPr>
              <a:t>chartpack</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5</a:t>
            </a:fld>
            <a:endParaRPr lang="en-AU" dirty="0"/>
          </a:p>
        </p:txBody>
      </p:sp>
      <p:sp>
        <p:nvSpPr>
          <p:cNvPr id="6" name="Footer Placeholder 5"/>
          <p:cNvSpPr>
            <a:spLocks noGrp="1"/>
          </p:cNvSpPr>
          <p:nvPr>
            <p:ph type="ftr" sz="quarter" idx="11"/>
          </p:nvPr>
        </p:nvSpPr>
        <p:spPr/>
        <p:txBody>
          <a:bodyPr/>
          <a:lstStyle/>
          <a:p>
            <a:r>
              <a:rPr lang="en-AU" dirty="0">
                <a:solidFill>
                  <a:srgbClr val="6F3570"/>
                </a:solidFill>
              </a:rPr>
              <a:t>How do outpatient cancer clinics perform?</a:t>
            </a:r>
          </a:p>
        </p:txBody>
      </p:sp>
      <p:sp>
        <p:nvSpPr>
          <p:cNvPr id="4" name="Content Placeholder 3"/>
          <p:cNvSpPr>
            <a:spLocks noGrp="1"/>
          </p:cNvSpPr>
          <p:nvPr>
            <p:ph sz="quarter" idx="12"/>
          </p:nvPr>
        </p:nvSpPr>
        <p:spPr>
          <a:xfrm>
            <a:off x="539751" y="1662990"/>
            <a:ext cx="9610724" cy="1889751"/>
          </a:xfrm>
        </p:spPr>
        <p:txBody>
          <a:bodyPr/>
          <a:lstStyle/>
          <a:p>
            <a:pPr lvl="1">
              <a:spcAft>
                <a:spcPts val="600"/>
              </a:spcAft>
            </a:pPr>
            <a:r>
              <a:rPr lang="en-AU" sz="1200" b="1" dirty="0">
                <a:solidFill>
                  <a:schemeClr val="bg2">
                    <a:lumMod val="25000"/>
                  </a:schemeClr>
                </a:solidFill>
              </a:rPr>
              <a:t>Background</a:t>
            </a:r>
          </a:p>
          <a:p>
            <a:r>
              <a:rPr lang="en-AU" sz="1000" dirty="0"/>
              <a:t>Each year almost 40,000 people in NSW are diagnosed with cancer. </a:t>
            </a:r>
            <a:br>
              <a:rPr lang="en-AU" sz="1000" dirty="0"/>
            </a:br>
            <a:r>
              <a:rPr lang="en-AU" sz="1000" dirty="0"/>
              <a:t>There are around 100 different types of cancer – the most common </a:t>
            </a:r>
            <a:r>
              <a:rPr lang="en-AU" sz="1000" dirty="0" smtClean="0"/>
              <a:t>being prostate</a:t>
            </a:r>
            <a:r>
              <a:rPr lang="en-AU" sz="1000" dirty="0"/>
              <a:t>, breast and skin (melanoma) cancers. </a:t>
            </a:r>
            <a:r>
              <a:rPr lang="en-AU" sz="1000" dirty="0" smtClean="0"/>
              <a:t>Patients attend </a:t>
            </a:r>
            <a:r>
              <a:rPr lang="en-AU" sz="1000" dirty="0"/>
              <a:t>outpatient cancer clinics for a range of diagnostic, therapeutic and consultation services, including some patients (11% of respondents) treated for conditions other than </a:t>
            </a:r>
            <a:r>
              <a:rPr lang="en-AU" sz="1000" dirty="0" smtClean="0"/>
              <a:t>cancer, such as rheumatoid arthritis and lupus. The </a:t>
            </a:r>
            <a:r>
              <a:rPr lang="en-AU" sz="1000" dirty="0"/>
              <a:t>type of cancer reported by the 87% of respondents who </a:t>
            </a:r>
            <a:r>
              <a:rPr lang="en-AU" sz="1000" dirty="0" smtClean="0"/>
              <a:t>said </a:t>
            </a:r>
            <a:r>
              <a:rPr lang="en-AU" sz="1000" dirty="0"/>
              <a:t>they had cancer is shown at the bottom of this </a:t>
            </a:r>
            <a:r>
              <a:rPr lang="en-AU" sz="1000" dirty="0" smtClean="0"/>
              <a:t>page. The results in this </a:t>
            </a:r>
            <a:r>
              <a:rPr lang="en-AU" sz="1000" dirty="0" err="1"/>
              <a:t>c</a:t>
            </a:r>
            <a:r>
              <a:rPr lang="en-AU" sz="1000" dirty="0" err="1" smtClean="0"/>
              <a:t>hartpack</a:t>
            </a:r>
            <a:r>
              <a:rPr lang="en-AU" sz="1000" dirty="0" smtClean="0"/>
              <a:t> reflect the experiences of patients receiving treatment for cancer as well as those being treated for other conditions.</a:t>
            </a:r>
            <a:endParaRPr lang="en-AU" sz="1000" dirty="0"/>
          </a:p>
          <a:p>
            <a:pPr>
              <a:spcBef>
                <a:spcPts val="1200"/>
              </a:spcBef>
            </a:pPr>
            <a:endParaRPr lang="en-AU" sz="1000" dirty="0" smtClean="0"/>
          </a:p>
          <a:p>
            <a:pPr>
              <a:spcBef>
                <a:spcPts val="1200"/>
              </a:spcBef>
            </a:pPr>
            <a:endParaRPr lang="en-AU" sz="1000" dirty="0"/>
          </a:p>
          <a:p>
            <a:pPr>
              <a:spcBef>
                <a:spcPts val="300"/>
              </a:spcBef>
            </a:pPr>
            <a:r>
              <a:rPr lang="en-AU" sz="1000" dirty="0" smtClean="0"/>
              <a:t>The </a:t>
            </a:r>
            <a:r>
              <a:rPr lang="en-AU" sz="1000" dirty="0"/>
              <a:t>Outpatient Cancer Clinics Survey 2016 </a:t>
            </a:r>
            <a:r>
              <a:rPr lang="en-AU" sz="1000" dirty="0" smtClean="0"/>
              <a:t>included 78 questions </a:t>
            </a:r>
            <a:r>
              <a:rPr lang="en-AU" sz="1000" dirty="0"/>
              <a:t>about access to services, the clinic environment, interaction with healthcare professionals, care planning and coordination, complications, out-of-pocket costs and outcomes. Although the survey was first run in 2015, substantial changes were subsequently made to the questionnaire and sampling methods –  therefore comparisons between 2015 and 2016 results are not reported. </a:t>
            </a:r>
          </a:p>
          <a:p>
            <a:endParaRPr lang="en-AU" sz="1200" b="1" dirty="0" smtClean="0">
              <a:solidFill>
                <a:schemeClr val="bg2">
                  <a:lumMod val="25000"/>
                </a:schemeClr>
              </a:solidFill>
            </a:endParaRPr>
          </a:p>
          <a:p>
            <a:endParaRPr lang="en-AU" sz="1200" b="1" dirty="0">
              <a:solidFill>
                <a:schemeClr val="bg2">
                  <a:lumMod val="25000"/>
                </a:schemeClr>
              </a:solidFill>
            </a:endParaRPr>
          </a:p>
          <a:p>
            <a:endParaRPr lang="en-AU" sz="1200" b="1" dirty="0" smtClean="0">
              <a:solidFill>
                <a:schemeClr val="bg2">
                  <a:lumMod val="25000"/>
                </a:schemeClr>
              </a:solidFill>
            </a:endParaRPr>
          </a:p>
        </p:txBody>
      </p:sp>
      <p:grpSp>
        <p:nvGrpSpPr>
          <p:cNvPr id="10" name="Group 9"/>
          <p:cNvGrpSpPr/>
          <p:nvPr/>
        </p:nvGrpSpPr>
        <p:grpSpPr>
          <a:xfrm>
            <a:off x="468080" y="4579258"/>
            <a:ext cx="840338" cy="1730042"/>
            <a:chOff x="468080" y="4140700"/>
            <a:chExt cx="840338" cy="1730042"/>
          </a:xfrm>
        </p:grpSpPr>
        <p:sp>
          <p:nvSpPr>
            <p:cNvPr id="80" name="TextBox 79"/>
            <p:cNvSpPr txBox="1"/>
            <p:nvPr/>
          </p:nvSpPr>
          <p:spPr>
            <a:xfrm>
              <a:off x="468080"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F05979"/>
                  </a:solidFill>
                </a:rPr>
                <a:t>of respondents</a:t>
              </a:r>
              <a:endParaRPr lang="en-AU" sz="800" dirty="0">
                <a:solidFill>
                  <a:srgbClr val="F05979"/>
                </a:solidFill>
              </a:endParaRPr>
            </a:p>
          </p:txBody>
        </p:sp>
        <p:sp>
          <p:nvSpPr>
            <p:cNvPr id="81" name="TextBox 80"/>
            <p:cNvSpPr txBox="1"/>
            <p:nvPr/>
          </p:nvSpPr>
          <p:spPr>
            <a:xfrm>
              <a:off x="654136"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F05979"/>
                  </a:solidFill>
                </a:rPr>
                <a:t>28%</a:t>
              </a:r>
              <a:endParaRPr lang="en-AU" sz="1400" dirty="0">
                <a:solidFill>
                  <a:srgbClr val="F05979"/>
                </a:solidFill>
              </a:endParaRPr>
            </a:p>
          </p:txBody>
        </p:sp>
        <p:sp>
          <p:nvSpPr>
            <p:cNvPr id="82" name="TextBox 81"/>
            <p:cNvSpPr txBox="1"/>
            <p:nvPr/>
          </p:nvSpPr>
          <p:spPr>
            <a:xfrm>
              <a:off x="603334" y="4140700"/>
              <a:ext cx="569830" cy="362502"/>
            </a:xfrm>
            <a:prstGeom prst="rect">
              <a:avLst/>
            </a:prstGeom>
            <a:noFill/>
          </p:spPr>
          <p:txBody>
            <a:bodyPr wrap="square" lIns="0" tIns="0" rIns="0" bIns="0" rtlCol="0" anchor="t">
              <a:noAutofit/>
            </a:bodyPr>
            <a:lstStyle/>
            <a:p>
              <a:pPr algn="ctr">
                <a:lnSpc>
                  <a:spcPct val="90000"/>
                </a:lnSpc>
              </a:pPr>
              <a:r>
                <a:rPr lang="en-US" sz="1000" b="1" dirty="0">
                  <a:solidFill>
                    <a:srgbClr val="F05979"/>
                  </a:solidFill>
                  <a:latin typeface="Arial Narrow" panose="020B0606020202030204" pitchFamily="34" charset="0"/>
                </a:rPr>
                <a:t>Breast</a:t>
              </a:r>
              <a:endParaRPr lang="en-AU" sz="1000" b="1" dirty="0">
                <a:solidFill>
                  <a:srgbClr val="F05979"/>
                </a:solidFill>
                <a:latin typeface="Arial Narrow" panose="020B0606020202030204" pitchFamily="34" charset="0"/>
              </a:endParaRPr>
            </a:p>
          </p:txBody>
        </p:sp>
        <p:grpSp>
          <p:nvGrpSpPr>
            <p:cNvPr id="7" name="Group 6"/>
            <p:cNvGrpSpPr/>
            <p:nvPr/>
          </p:nvGrpSpPr>
          <p:grpSpPr>
            <a:xfrm>
              <a:off x="686658" y="4358934"/>
              <a:ext cx="403180" cy="1040717"/>
              <a:chOff x="804133" y="5075317"/>
              <a:chExt cx="403180" cy="1040717"/>
            </a:xfrm>
          </p:grpSpPr>
          <p:sp>
            <p:nvSpPr>
              <p:cNvPr id="87" name="Freeform 49"/>
              <p:cNvSpPr>
                <a:spLocks/>
              </p:cNvSpPr>
              <p:nvPr/>
            </p:nvSpPr>
            <p:spPr bwMode="auto">
              <a:xfrm>
                <a:off x="895312" y="5075317"/>
                <a:ext cx="220823" cy="212988"/>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F05979"/>
              </a:solidFill>
              <a:ln>
                <a:noFill/>
              </a:ln>
            </p:spPr>
            <p:txBody>
              <a:bodyPr vert="horz" wrap="square" lIns="91440" tIns="45720" rIns="91440" bIns="45720" numCol="1" anchor="t" anchorCtr="0" compatLnSpc="1">
                <a:prstTxWarp prst="textNoShape">
                  <a:avLst/>
                </a:prstTxWarp>
              </a:bodyPr>
              <a:lstStyle/>
              <a:p>
                <a:endParaRPr lang="en-AU">
                  <a:solidFill>
                    <a:srgbClr val="F05979"/>
                  </a:solidFill>
                </a:endParaRPr>
              </a:p>
            </p:txBody>
          </p:sp>
          <p:sp>
            <p:nvSpPr>
              <p:cNvPr id="88" name="Freeform 50"/>
              <p:cNvSpPr>
                <a:spLocks/>
              </p:cNvSpPr>
              <p:nvPr/>
            </p:nvSpPr>
            <p:spPr bwMode="auto">
              <a:xfrm>
                <a:off x="804133" y="5301126"/>
                <a:ext cx="403180" cy="814908"/>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3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146 w 239"/>
                  <a:gd name="T67" fmla="*/ 4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1" y="181"/>
                      <a:pt x="1" y="182"/>
                      <a:pt x="1" y="183"/>
                    </a:cubicBezTo>
                    <a:cubicBezTo>
                      <a:pt x="1" y="187"/>
                      <a:pt x="1" y="191"/>
                      <a:pt x="1" y="195"/>
                    </a:cubicBezTo>
                    <a:cubicBezTo>
                      <a:pt x="2"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3" y="233"/>
                      <a:pt x="23" y="233"/>
                      <a:pt x="23"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9"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6" y="141"/>
                      <a:pt x="236" y="140"/>
                      <a:pt x="236" y="140"/>
                    </a:cubicBezTo>
                    <a:cubicBezTo>
                      <a:pt x="236" y="140"/>
                      <a:pt x="237" y="141"/>
                      <a:pt x="237" y="143"/>
                    </a:cubicBezTo>
                    <a:cubicBezTo>
                      <a:pt x="234" y="113"/>
                      <a:pt x="227" y="83"/>
                      <a:pt x="211" y="57"/>
                    </a:cubicBezTo>
                    <a:cubicBezTo>
                      <a:pt x="196" y="33"/>
                      <a:pt x="173" y="13"/>
                      <a:pt x="146" y="4"/>
                    </a:cubicBezTo>
                    <a:cubicBezTo>
                      <a:pt x="136" y="1"/>
                      <a:pt x="127" y="0"/>
                      <a:pt x="118" y="0"/>
                    </a:cubicBezTo>
                  </a:path>
                </a:pathLst>
              </a:custGeom>
              <a:solidFill>
                <a:srgbClr val="F05979"/>
              </a:solidFill>
              <a:ln>
                <a:noFill/>
              </a:ln>
            </p:spPr>
            <p:txBody>
              <a:bodyPr vert="horz" wrap="square" lIns="91440" tIns="45720" rIns="91440" bIns="45720" numCol="1" anchor="t" anchorCtr="0" compatLnSpc="1">
                <a:prstTxWarp prst="textNoShape">
                  <a:avLst/>
                </a:prstTxWarp>
              </a:bodyPr>
              <a:lstStyle/>
              <a:p>
                <a:endParaRPr lang="en-AU">
                  <a:solidFill>
                    <a:srgbClr val="F05979"/>
                  </a:solidFill>
                </a:endParaRPr>
              </a:p>
            </p:txBody>
          </p:sp>
          <p:sp>
            <p:nvSpPr>
              <p:cNvPr id="89" name="Oval 51"/>
              <p:cNvSpPr>
                <a:spLocks noChangeArrowheads="1"/>
              </p:cNvSpPr>
              <p:nvPr/>
            </p:nvSpPr>
            <p:spPr bwMode="auto">
              <a:xfrm>
                <a:off x="903860" y="5394442"/>
                <a:ext cx="94740" cy="940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rgbClr val="F05979"/>
                  </a:solidFill>
                </a:endParaRPr>
              </a:p>
            </p:txBody>
          </p:sp>
          <p:sp>
            <p:nvSpPr>
              <p:cNvPr id="90" name="Oval 52"/>
              <p:cNvSpPr>
                <a:spLocks noChangeArrowheads="1"/>
              </p:cNvSpPr>
              <p:nvPr/>
            </p:nvSpPr>
            <p:spPr bwMode="auto">
              <a:xfrm>
                <a:off x="1008573" y="5394442"/>
                <a:ext cx="96165" cy="940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rgbClr val="F05979"/>
                  </a:solidFill>
                </a:endParaRPr>
              </a:p>
            </p:txBody>
          </p:sp>
        </p:grpSp>
      </p:grpSp>
      <p:grpSp>
        <p:nvGrpSpPr>
          <p:cNvPr id="11" name="Group 10"/>
          <p:cNvGrpSpPr/>
          <p:nvPr/>
        </p:nvGrpSpPr>
        <p:grpSpPr>
          <a:xfrm>
            <a:off x="2184358" y="4589386"/>
            <a:ext cx="840338" cy="1719914"/>
            <a:chOff x="2320383" y="4150828"/>
            <a:chExt cx="840338" cy="1719914"/>
          </a:xfrm>
        </p:grpSpPr>
        <p:sp>
          <p:nvSpPr>
            <p:cNvPr id="115" name="TextBox 114"/>
            <p:cNvSpPr txBox="1"/>
            <p:nvPr/>
          </p:nvSpPr>
          <p:spPr>
            <a:xfrm>
              <a:off x="2507367"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00AA99"/>
                  </a:solidFill>
                </a:rPr>
                <a:t>14%</a:t>
              </a:r>
              <a:endParaRPr lang="en-AU" sz="1400" dirty="0">
                <a:solidFill>
                  <a:srgbClr val="00AA99"/>
                </a:solidFill>
              </a:endParaRPr>
            </a:p>
          </p:txBody>
        </p:sp>
        <p:sp>
          <p:nvSpPr>
            <p:cNvPr id="116" name="TextBox 115"/>
            <p:cNvSpPr txBox="1"/>
            <p:nvPr/>
          </p:nvSpPr>
          <p:spPr>
            <a:xfrm>
              <a:off x="2325875" y="4150828"/>
              <a:ext cx="831210" cy="329547"/>
            </a:xfrm>
            <a:prstGeom prst="rect">
              <a:avLst/>
            </a:prstGeom>
            <a:noFill/>
          </p:spPr>
          <p:txBody>
            <a:bodyPr wrap="square" lIns="0" tIns="0" rIns="0" bIns="0" rtlCol="0" anchor="t">
              <a:noAutofit/>
            </a:bodyPr>
            <a:lstStyle/>
            <a:p>
              <a:pPr algn="ctr">
                <a:lnSpc>
                  <a:spcPct val="90000"/>
                </a:lnSpc>
              </a:pPr>
              <a:r>
                <a:rPr lang="en-US" sz="1000" b="1" dirty="0">
                  <a:solidFill>
                    <a:srgbClr val="00AA99"/>
                  </a:solidFill>
                  <a:latin typeface="Arial Narrow" panose="020B0606020202030204" pitchFamily="34" charset="0"/>
                </a:rPr>
                <a:t>Prostate</a:t>
              </a:r>
              <a:endParaRPr lang="en-AU" sz="1000" b="1" dirty="0">
                <a:solidFill>
                  <a:srgbClr val="00AA99"/>
                </a:solidFill>
                <a:latin typeface="Arial Narrow" panose="020B0606020202030204" pitchFamily="34" charset="0"/>
              </a:endParaRPr>
            </a:p>
          </p:txBody>
        </p:sp>
        <p:grpSp>
          <p:nvGrpSpPr>
            <p:cNvPr id="3" name="Group 2"/>
            <p:cNvGrpSpPr/>
            <p:nvPr/>
          </p:nvGrpSpPr>
          <p:grpSpPr>
            <a:xfrm>
              <a:off x="2541223" y="4365820"/>
              <a:ext cx="400513" cy="1033832"/>
              <a:chOff x="1769230" y="5082203"/>
              <a:chExt cx="400513" cy="1033832"/>
            </a:xfrm>
          </p:grpSpPr>
          <p:sp>
            <p:nvSpPr>
              <p:cNvPr id="54" name="Freeform 49"/>
              <p:cNvSpPr>
                <a:spLocks/>
              </p:cNvSpPr>
              <p:nvPr/>
            </p:nvSpPr>
            <p:spPr bwMode="auto">
              <a:xfrm>
                <a:off x="1859806" y="5082203"/>
                <a:ext cx="219362" cy="211579"/>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00AA99"/>
              </a:solidFill>
              <a:ln>
                <a:noFill/>
              </a:ln>
            </p:spPr>
            <p:txBody>
              <a:bodyPr vert="horz" wrap="square" lIns="91440" tIns="45720" rIns="91440" bIns="45720" numCol="1" anchor="t" anchorCtr="0" compatLnSpc="1">
                <a:prstTxWarp prst="textNoShape">
                  <a:avLst/>
                </a:prstTxWarp>
              </a:bodyPr>
              <a:lstStyle/>
              <a:p>
                <a:endParaRPr lang="en-AU"/>
              </a:p>
            </p:txBody>
          </p:sp>
          <p:sp>
            <p:nvSpPr>
              <p:cNvPr id="55" name="Freeform 50"/>
              <p:cNvSpPr>
                <a:spLocks/>
              </p:cNvSpPr>
              <p:nvPr/>
            </p:nvSpPr>
            <p:spPr bwMode="auto">
              <a:xfrm>
                <a:off x="1769230" y="5306518"/>
                <a:ext cx="400513" cy="809517"/>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3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146 w 239"/>
                  <a:gd name="T67" fmla="*/ 4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1" y="181"/>
                      <a:pt x="1" y="182"/>
                      <a:pt x="1" y="183"/>
                    </a:cubicBezTo>
                    <a:cubicBezTo>
                      <a:pt x="1" y="187"/>
                      <a:pt x="1" y="191"/>
                      <a:pt x="1" y="195"/>
                    </a:cubicBezTo>
                    <a:cubicBezTo>
                      <a:pt x="2"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3" y="233"/>
                      <a:pt x="23" y="233"/>
                      <a:pt x="23"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9"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6" y="141"/>
                      <a:pt x="236" y="140"/>
                      <a:pt x="236" y="140"/>
                    </a:cubicBezTo>
                    <a:cubicBezTo>
                      <a:pt x="236" y="140"/>
                      <a:pt x="237" y="141"/>
                      <a:pt x="237" y="143"/>
                    </a:cubicBezTo>
                    <a:cubicBezTo>
                      <a:pt x="234" y="113"/>
                      <a:pt x="227" y="83"/>
                      <a:pt x="211" y="57"/>
                    </a:cubicBezTo>
                    <a:cubicBezTo>
                      <a:pt x="196" y="33"/>
                      <a:pt x="173" y="13"/>
                      <a:pt x="146" y="4"/>
                    </a:cubicBezTo>
                    <a:cubicBezTo>
                      <a:pt x="136" y="1"/>
                      <a:pt x="127" y="0"/>
                      <a:pt x="118" y="0"/>
                    </a:cubicBezTo>
                  </a:path>
                </a:pathLst>
              </a:custGeom>
              <a:solidFill>
                <a:srgbClr val="00AA99"/>
              </a:solidFill>
              <a:ln>
                <a:noFill/>
              </a:ln>
            </p:spPr>
            <p:txBody>
              <a:bodyPr vert="horz" wrap="square" lIns="91440" tIns="45720" rIns="91440" bIns="45720" numCol="1" anchor="t" anchorCtr="0" compatLnSpc="1">
                <a:prstTxWarp prst="textNoShape">
                  <a:avLst/>
                </a:prstTxWarp>
              </a:bodyPr>
              <a:lstStyle/>
              <a:p>
                <a:endParaRPr lang="en-AU"/>
              </a:p>
            </p:txBody>
          </p:sp>
          <p:sp>
            <p:nvSpPr>
              <p:cNvPr id="56" name="Oval 52"/>
              <p:cNvSpPr>
                <a:spLocks noChangeArrowheads="1"/>
              </p:cNvSpPr>
              <p:nvPr/>
            </p:nvSpPr>
            <p:spPr bwMode="auto">
              <a:xfrm>
                <a:off x="1943600" y="5711276"/>
                <a:ext cx="51774" cy="5062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10" name="TextBox 309"/>
            <p:cNvSpPr txBox="1"/>
            <p:nvPr/>
          </p:nvSpPr>
          <p:spPr>
            <a:xfrm>
              <a:off x="2320383"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00AA99"/>
                  </a:solidFill>
                </a:rPr>
                <a:t>of respondents</a:t>
              </a:r>
              <a:endParaRPr lang="en-AU" sz="800" dirty="0">
                <a:solidFill>
                  <a:srgbClr val="00AA99"/>
                </a:solidFill>
              </a:endParaRPr>
            </a:p>
          </p:txBody>
        </p:sp>
      </p:grpSp>
      <p:grpSp>
        <p:nvGrpSpPr>
          <p:cNvPr id="12" name="Group 11"/>
          <p:cNvGrpSpPr/>
          <p:nvPr/>
        </p:nvGrpSpPr>
        <p:grpSpPr>
          <a:xfrm>
            <a:off x="3042497" y="4589386"/>
            <a:ext cx="840338" cy="1719914"/>
            <a:chOff x="3220801" y="4150828"/>
            <a:chExt cx="840338" cy="1719914"/>
          </a:xfrm>
        </p:grpSpPr>
        <p:sp>
          <p:nvSpPr>
            <p:cNvPr id="18" name="Freeform 11"/>
            <p:cNvSpPr>
              <a:spLocks/>
            </p:cNvSpPr>
            <p:nvPr/>
          </p:nvSpPr>
          <p:spPr bwMode="auto">
            <a:xfrm>
              <a:off x="3531784" y="4363205"/>
              <a:ext cx="219917" cy="212114"/>
            </a:xfrm>
            <a:custGeom>
              <a:avLst/>
              <a:gdLst>
                <a:gd name="T0" fmla="*/ 65 w 131"/>
                <a:gd name="T1" fmla="*/ 0 h 126"/>
                <a:gd name="T2" fmla="*/ 11 w 131"/>
                <a:gd name="T3" fmla="*/ 30 h 126"/>
                <a:gd name="T4" fmla="*/ 10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3" y="0"/>
                    <a:pt x="23" y="12"/>
                    <a:pt x="11" y="30"/>
                  </a:cubicBezTo>
                  <a:cubicBezTo>
                    <a:pt x="0" y="49"/>
                    <a:pt x="0" y="74"/>
                    <a:pt x="10"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5" y="0"/>
                    <a:pt x="65" y="0"/>
                  </a:cubicBezTo>
                </a:path>
              </a:pathLst>
            </a:custGeom>
            <a:solidFill>
              <a:srgbClr val="1C3E72"/>
            </a:solidFill>
            <a:ln>
              <a:noFill/>
            </a:ln>
          </p:spPr>
          <p:txBody>
            <a:bodyPr vert="horz" wrap="square" lIns="91440" tIns="45720" rIns="91440" bIns="45720" numCol="1" anchor="t" anchorCtr="0" compatLnSpc="1">
              <a:prstTxWarp prst="textNoShape">
                <a:avLst/>
              </a:prstTxWarp>
            </a:bodyPr>
            <a:lstStyle/>
            <a:p>
              <a:endParaRPr lang="en-AU" sz="1050"/>
            </a:p>
          </p:txBody>
        </p:sp>
        <p:sp>
          <p:nvSpPr>
            <p:cNvPr id="19" name="Freeform 12"/>
            <p:cNvSpPr>
              <a:spLocks/>
            </p:cNvSpPr>
            <p:nvPr/>
          </p:nvSpPr>
          <p:spPr bwMode="auto">
            <a:xfrm>
              <a:off x="3440980" y="4588087"/>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2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59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79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0" y="156"/>
                    <a:pt x="0" y="162"/>
                  </a:cubicBezTo>
                  <a:cubicBezTo>
                    <a:pt x="0" y="162"/>
                    <a:pt x="0" y="162"/>
                    <a:pt x="0" y="162"/>
                  </a:cubicBezTo>
                  <a:cubicBezTo>
                    <a:pt x="0" y="168"/>
                    <a:pt x="0" y="174"/>
                    <a:pt x="0" y="179"/>
                  </a:cubicBezTo>
                  <a:cubicBezTo>
                    <a:pt x="0" y="181"/>
                    <a:pt x="0" y="182"/>
                    <a:pt x="1" y="183"/>
                  </a:cubicBezTo>
                  <a:cubicBezTo>
                    <a:pt x="1" y="187"/>
                    <a:pt x="1" y="191"/>
                    <a:pt x="1" y="195"/>
                  </a:cubicBezTo>
                  <a:cubicBezTo>
                    <a:pt x="1" y="197"/>
                    <a:pt x="2" y="200"/>
                    <a:pt x="2" y="203"/>
                  </a:cubicBezTo>
                  <a:cubicBezTo>
                    <a:pt x="2" y="205"/>
                    <a:pt x="2" y="206"/>
                    <a:pt x="2" y="208"/>
                  </a:cubicBezTo>
                  <a:cubicBezTo>
                    <a:pt x="2" y="208"/>
                    <a:pt x="2" y="208"/>
                    <a:pt x="2" y="208"/>
                  </a:cubicBezTo>
                  <a:cubicBezTo>
                    <a:pt x="3" y="211"/>
                    <a:pt x="3" y="214"/>
                    <a:pt x="3"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39" y="221"/>
                  </a:cubicBezTo>
                  <a:cubicBezTo>
                    <a:pt x="40" y="220"/>
                    <a:pt x="40" y="220"/>
                    <a:pt x="40" y="219"/>
                  </a:cubicBezTo>
                  <a:cubicBezTo>
                    <a:pt x="40" y="219"/>
                    <a:pt x="40" y="218"/>
                    <a:pt x="40" y="218"/>
                  </a:cubicBezTo>
                  <a:cubicBezTo>
                    <a:pt x="41" y="216"/>
                    <a:pt x="41" y="215"/>
                    <a:pt x="41" y="214"/>
                  </a:cubicBezTo>
                  <a:cubicBezTo>
                    <a:pt x="40" y="204"/>
                    <a:pt x="40" y="195"/>
                    <a:pt x="40" y="185"/>
                  </a:cubicBezTo>
                  <a:cubicBezTo>
                    <a:pt x="41" y="178"/>
                    <a:pt x="41" y="171"/>
                    <a:pt x="42" y="163"/>
                  </a:cubicBezTo>
                  <a:cubicBezTo>
                    <a:pt x="43" y="154"/>
                    <a:pt x="45" y="144"/>
                    <a:pt x="47" y="135"/>
                  </a:cubicBezTo>
                  <a:cubicBezTo>
                    <a:pt x="50" y="122"/>
                    <a:pt x="55" y="108"/>
                    <a:pt x="61" y="96"/>
                  </a:cubicBezTo>
                  <a:cubicBezTo>
                    <a:pt x="60" y="104"/>
                    <a:pt x="59" y="111"/>
                    <a:pt x="59" y="119"/>
                  </a:cubicBezTo>
                  <a:cubicBezTo>
                    <a:pt x="57" y="134"/>
                    <a:pt x="55" y="149"/>
                    <a:pt x="53" y="165"/>
                  </a:cubicBezTo>
                  <a:cubicBezTo>
                    <a:pt x="51" y="178"/>
                    <a:pt x="50" y="190"/>
                    <a:pt x="48" y="203"/>
                  </a:cubicBezTo>
                  <a:cubicBezTo>
                    <a:pt x="48" y="205"/>
                    <a:pt x="48" y="208"/>
                    <a:pt x="48" y="210"/>
                  </a:cubicBezTo>
                  <a:cubicBezTo>
                    <a:pt x="46" y="224"/>
                    <a:pt x="48" y="238"/>
                    <a:pt x="55" y="251"/>
                  </a:cubicBezTo>
                  <a:cubicBezTo>
                    <a:pt x="56" y="254"/>
                    <a:pt x="58" y="256"/>
                    <a:pt x="59"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59" y="483"/>
                    <a:pt x="169" y="475"/>
                    <a:pt x="170" y="464"/>
                  </a:cubicBezTo>
                  <a:cubicBezTo>
                    <a:pt x="170" y="463"/>
                    <a:pt x="170" y="463"/>
                    <a:pt x="170" y="463"/>
                  </a:cubicBezTo>
                  <a:cubicBezTo>
                    <a:pt x="179" y="258"/>
                    <a:pt x="179" y="258"/>
                    <a:pt x="179"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4" y="232"/>
                    <a:pt x="214" y="233"/>
                  </a:cubicBezTo>
                  <a:cubicBezTo>
                    <a:pt x="215" y="233"/>
                    <a:pt x="215" y="233"/>
                    <a:pt x="216" y="233"/>
                  </a:cubicBezTo>
                  <a:cubicBezTo>
                    <a:pt x="225" y="233"/>
                    <a:pt x="233" y="226"/>
                    <a:pt x="234"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6" y="83"/>
                    <a:pt x="211" y="57"/>
                  </a:cubicBezTo>
                  <a:cubicBezTo>
                    <a:pt x="196" y="33"/>
                    <a:pt x="173" y="13"/>
                    <a:pt x="146" y="4"/>
                  </a:cubicBezTo>
                  <a:cubicBezTo>
                    <a:pt x="136" y="1"/>
                    <a:pt x="127" y="0"/>
                    <a:pt x="118" y="0"/>
                  </a:cubicBezTo>
                </a:path>
              </a:pathLst>
            </a:custGeom>
            <a:solidFill>
              <a:srgbClr val="1C3E72"/>
            </a:solidFill>
            <a:ln>
              <a:noFill/>
            </a:ln>
          </p:spPr>
          <p:txBody>
            <a:bodyPr vert="horz" wrap="square" lIns="91440" tIns="45720" rIns="91440" bIns="45720" numCol="1" anchor="t" anchorCtr="0" compatLnSpc="1">
              <a:prstTxWarp prst="textNoShape">
                <a:avLst/>
              </a:prstTxWarp>
            </a:bodyPr>
            <a:lstStyle/>
            <a:p>
              <a:endParaRPr lang="en-AU" sz="1050"/>
            </a:p>
          </p:txBody>
        </p:sp>
        <p:sp>
          <p:nvSpPr>
            <p:cNvPr id="20" name="Freeform 76"/>
            <p:cNvSpPr>
              <a:spLocks/>
            </p:cNvSpPr>
            <p:nvPr/>
          </p:nvSpPr>
          <p:spPr bwMode="auto">
            <a:xfrm>
              <a:off x="3538169" y="4865467"/>
              <a:ext cx="205019" cy="202891"/>
            </a:xfrm>
            <a:custGeom>
              <a:avLst/>
              <a:gdLst>
                <a:gd name="T0" fmla="*/ 62 w 122"/>
                <a:gd name="T1" fmla="*/ 121 h 121"/>
                <a:gd name="T2" fmla="*/ 65 w 122"/>
                <a:gd name="T3" fmla="*/ 112 h 121"/>
                <a:gd name="T4" fmla="*/ 83 w 122"/>
                <a:gd name="T5" fmla="*/ 103 h 121"/>
                <a:gd name="T6" fmla="*/ 96 w 122"/>
                <a:gd name="T7" fmla="*/ 98 h 121"/>
                <a:gd name="T8" fmla="*/ 106 w 122"/>
                <a:gd name="T9" fmla="*/ 96 h 121"/>
                <a:gd name="T10" fmla="*/ 115 w 122"/>
                <a:gd name="T11" fmla="*/ 83 h 121"/>
                <a:gd name="T12" fmla="*/ 118 w 122"/>
                <a:gd name="T13" fmla="*/ 68 h 121"/>
                <a:gd name="T14" fmla="*/ 120 w 122"/>
                <a:gd name="T15" fmla="*/ 56 h 121"/>
                <a:gd name="T16" fmla="*/ 120 w 122"/>
                <a:gd name="T17" fmla="*/ 47 h 121"/>
                <a:gd name="T18" fmla="*/ 120 w 122"/>
                <a:gd name="T19" fmla="*/ 38 h 121"/>
                <a:gd name="T20" fmla="*/ 118 w 122"/>
                <a:gd name="T21" fmla="*/ 26 h 121"/>
                <a:gd name="T22" fmla="*/ 117 w 122"/>
                <a:gd name="T23" fmla="*/ 14 h 121"/>
                <a:gd name="T24" fmla="*/ 112 w 122"/>
                <a:gd name="T25" fmla="*/ 6 h 121"/>
                <a:gd name="T26" fmla="*/ 101 w 122"/>
                <a:gd name="T27" fmla="*/ 8 h 121"/>
                <a:gd name="T28" fmla="*/ 89 w 122"/>
                <a:gd name="T29" fmla="*/ 11 h 121"/>
                <a:gd name="T30" fmla="*/ 73 w 122"/>
                <a:gd name="T31" fmla="*/ 14 h 121"/>
                <a:gd name="T32" fmla="*/ 60 w 122"/>
                <a:gd name="T33" fmla="*/ 15 h 121"/>
                <a:gd name="T34" fmla="*/ 49 w 122"/>
                <a:gd name="T35" fmla="*/ 13 h 121"/>
                <a:gd name="T36" fmla="*/ 34 w 122"/>
                <a:gd name="T37" fmla="*/ 10 h 121"/>
                <a:gd name="T38" fmla="*/ 11 w 122"/>
                <a:gd name="T39" fmla="*/ 13 h 121"/>
                <a:gd name="T40" fmla="*/ 3 w 122"/>
                <a:gd name="T41" fmla="*/ 30 h 121"/>
                <a:gd name="T42" fmla="*/ 3 w 122"/>
                <a:gd name="T43" fmla="*/ 40 h 121"/>
                <a:gd name="T44" fmla="*/ 4 w 122"/>
                <a:gd name="T45" fmla="*/ 49 h 121"/>
                <a:gd name="T46" fmla="*/ 6 w 122"/>
                <a:gd name="T47" fmla="*/ 59 h 121"/>
                <a:gd name="T48" fmla="*/ 16 w 122"/>
                <a:gd name="T49" fmla="*/ 76 h 121"/>
                <a:gd name="T50" fmla="*/ 29 w 122"/>
                <a:gd name="T51" fmla="*/ 81 h 121"/>
                <a:gd name="T52" fmla="*/ 34 w 122"/>
                <a:gd name="T53" fmla="*/ 74 h 121"/>
                <a:gd name="T54" fmla="*/ 35 w 122"/>
                <a:gd name="T55" fmla="*/ 77 h 121"/>
                <a:gd name="T56" fmla="*/ 31 w 122"/>
                <a:gd name="T57" fmla="*/ 84 h 121"/>
                <a:gd name="T58" fmla="*/ 33 w 122"/>
                <a:gd name="T59" fmla="*/ 81 h 121"/>
                <a:gd name="T60" fmla="*/ 39 w 122"/>
                <a:gd name="T61" fmla="*/ 71 h 121"/>
                <a:gd name="T62" fmla="*/ 33 w 122"/>
                <a:gd name="T63" fmla="*/ 58 h 121"/>
                <a:gd name="T64" fmla="*/ 23 w 122"/>
                <a:gd name="T65" fmla="*/ 50 h 121"/>
                <a:gd name="T66" fmla="*/ 19 w 122"/>
                <a:gd name="T67" fmla="*/ 38 h 121"/>
                <a:gd name="T68" fmla="*/ 25 w 122"/>
                <a:gd name="T69" fmla="*/ 26 h 121"/>
                <a:gd name="T70" fmla="*/ 33 w 122"/>
                <a:gd name="T71" fmla="*/ 26 h 121"/>
                <a:gd name="T72" fmla="*/ 52 w 122"/>
                <a:gd name="T73" fmla="*/ 31 h 121"/>
                <a:gd name="T74" fmla="*/ 69 w 122"/>
                <a:gd name="T75" fmla="*/ 33 h 121"/>
                <a:gd name="T76" fmla="*/ 85 w 122"/>
                <a:gd name="T77" fmla="*/ 28 h 121"/>
                <a:gd name="T78" fmla="*/ 97 w 122"/>
                <a:gd name="T79" fmla="*/ 24 h 121"/>
                <a:gd name="T80" fmla="*/ 104 w 122"/>
                <a:gd name="T81" fmla="*/ 25 h 121"/>
                <a:gd name="T82" fmla="*/ 103 w 122"/>
                <a:gd name="T83" fmla="*/ 34 h 121"/>
                <a:gd name="T84" fmla="*/ 107 w 122"/>
                <a:gd name="T85" fmla="*/ 46 h 121"/>
                <a:gd name="T86" fmla="*/ 108 w 122"/>
                <a:gd name="T87" fmla="*/ 52 h 121"/>
                <a:gd name="T88" fmla="*/ 106 w 122"/>
                <a:gd name="T89" fmla="*/ 66 h 121"/>
                <a:gd name="T90" fmla="*/ 105 w 122"/>
                <a:gd name="T91" fmla="*/ 75 h 121"/>
                <a:gd name="T92" fmla="*/ 99 w 122"/>
                <a:gd name="T93" fmla="*/ 86 h 121"/>
                <a:gd name="T94" fmla="*/ 81 w 122"/>
                <a:gd name="T95" fmla="*/ 91 h 121"/>
                <a:gd name="T96" fmla="*/ 55 w 122"/>
                <a:gd name="T97" fmla="*/ 104 h 121"/>
                <a:gd name="T98" fmla="*/ 58 w 122"/>
                <a:gd name="T9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2" h="121">
                  <a:moveTo>
                    <a:pt x="59" y="121"/>
                  </a:moveTo>
                  <a:cubicBezTo>
                    <a:pt x="62" y="121"/>
                    <a:pt x="62" y="121"/>
                    <a:pt x="62" y="121"/>
                  </a:cubicBezTo>
                  <a:cubicBezTo>
                    <a:pt x="62" y="119"/>
                    <a:pt x="63" y="119"/>
                    <a:pt x="64" y="118"/>
                  </a:cubicBezTo>
                  <a:cubicBezTo>
                    <a:pt x="65" y="117"/>
                    <a:pt x="66" y="115"/>
                    <a:pt x="65" y="112"/>
                  </a:cubicBezTo>
                  <a:cubicBezTo>
                    <a:pt x="68" y="112"/>
                    <a:pt x="70" y="107"/>
                    <a:pt x="70" y="105"/>
                  </a:cubicBezTo>
                  <a:cubicBezTo>
                    <a:pt x="74" y="108"/>
                    <a:pt x="80" y="105"/>
                    <a:pt x="83" y="103"/>
                  </a:cubicBezTo>
                  <a:cubicBezTo>
                    <a:pt x="85" y="101"/>
                    <a:pt x="86" y="101"/>
                    <a:pt x="88" y="101"/>
                  </a:cubicBezTo>
                  <a:cubicBezTo>
                    <a:pt x="89" y="101"/>
                    <a:pt x="95" y="102"/>
                    <a:pt x="96" y="98"/>
                  </a:cubicBezTo>
                  <a:cubicBezTo>
                    <a:pt x="98" y="99"/>
                    <a:pt x="104" y="99"/>
                    <a:pt x="106" y="96"/>
                  </a:cubicBezTo>
                  <a:cubicBezTo>
                    <a:pt x="106" y="96"/>
                    <a:pt x="106" y="96"/>
                    <a:pt x="106" y="96"/>
                  </a:cubicBezTo>
                  <a:cubicBezTo>
                    <a:pt x="109" y="96"/>
                    <a:pt x="111" y="93"/>
                    <a:pt x="110" y="90"/>
                  </a:cubicBezTo>
                  <a:cubicBezTo>
                    <a:pt x="115" y="90"/>
                    <a:pt x="116" y="86"/>
                    <a:pt x="115" y="83"/>
                  </a:cubicBezTo>
                  <a:cubicBezTo>
                    <a:pt x="118" y="82"/>
                    <a:pt x="119" y="79"/>
                    <a:pt x="117" y="76"/>
                  </a:cubicBezTo>
                  <a:cubicBezTo>
                    <a:pt x="120" y="74"/>
                    <a:pt x="120" y="71"/>
                    <a:pt x="118" y="68"/>
                  </a:cubicBezTo>
                  <a:cubicBezTo>
                    <a:pt x="120" y="67"/>
                    <a:pt x="121" y="63"/>
                    <a:pt x="119" y="61"/>
                  </a:cubicBezTo>
                  <a:cubicBezTo>
                    <a:pt x="121" y="59"/>
                    <a:pt x="121" y="57"/>
                    <a:pt x="120" y="56"/>
                  </a:cubicBezTo>
                  <a:cubicBezTo>
                    <a:pt x="120" y="55"/>
                    <a:pt x="119" y="54"/>
                    <a:pt x="120" y="53"/>
                  </a:cubicBezTo>
                  <a:cubicBezTo>
                    <a:pt x="121" y="52"/>
                    <a:pt x="122" y="49"/>
                    <a:pt x="120" y="47"/>
                  </a:cubicBezTo>
                  <a:cubicBezTo>
                    <a:pt x="121" y="46"/>
                    <a:pt x="121" y="43"/>
                    <a:pt x="119" y="42"/>
                  </a:cubicBezTo>
                  <a:cubicBezTo>
                    <a:pt x="121" y="41"/>
                    <a:pt x="120" y="39"/>
                    <a:pt x="120" y="38"/>
                  </a:cubicBezTo>
                  <a:cubicBezTo>
                    <a:pt x="119" y="37"/>
                    <a:pt x="117" y="35"/>
                    <a:pt x="119" y="33"/>
                  </a:cubicBezTo>
                  <a:cubicBezTo>
                    <a:pt x="120" y="30"/>
                    <a:pt x="119" y="27"/>
                    <a:pt x="118" y="26"/>
                  </a:cubicBezTo>
                  <a:cubicBezTo>
                    <a:pt x="117" y="26"/>
                    <a:pt x="117" y="25"/>
                    <a:pt x="118" y="24"/>
                  </a:cubicBezTo>
                  <a:cubicBezTo>
                    <a:pt x="118" y="24"/>
                    <a:pt x="121" y="17"/>
                    <a:pt x="117" y="14"/>
                  </a:cubicBezTo>
                  <a:cubicBezTo>
                    <a:pt x="119" y="10"/>
                    <a:pt x="117" y="8"/>
                    <a:pt x="115" y="8"/>
                  </a:cubicBezTo>
                  <a:cubicBezTo>
                    <a:pt x="113" y="8"/>
                    <a:pt x="112" y="7"/>
                    <a:pt x="112" y="6"/>
                  </a:cubicBezTo>
                  <a:cubicBezTo>
                    <a:pt x="112" y="5"/>
                    <a:pt x="112" y="4"/>
                    <a:pt x="110" y="3"/>
                  </a:cubicBezTo>
                  <a:cubicBezTo>
                    <a:pt x="104" y="0"/>
                    <a:pt x="102" y="6"/>
                    <a:pt x="101" y="8"/>
                  </a:cubicBezTo>
                  <a:cubicBezTo>
                    <a:pt x="100" y="9"/>
                    <a:pt x="98" y="11"/>
                    <a:pt x="96" y="10"/>
                  </a:cubicBezTo>
                  <a:cubicBezTo>
                    <a:pt x="94" y="9"/>
                    <a:pt x="91" y="8"/>
                    <a:pt x="89" y="11"/>
                  </a:cubicBezTo>
                  <a:cubicBezTo>
                    <a:pt x="83" y="8"/>
                    <a:pt x="77" y="11"/>
                    <a:pt x="76" y="14"/>
                  </a:cubicBezTo>
                  <a:cubicBezTo>
                    <a:pt x="75" y="13"/>
                    <a:pt x="74" y="13"/>
                    <a:pt x="73" y="14"/>
                  </a:cubicBezTo>
                  <a:cubicBezTo>
                    <a:pt x="68" y="11"/>
                    <a:pt x="64" y="13"/>
                    <a:pt x="63" y="15"/>
                  </a:cubicBezTo>
                  <a:cubicBezTo>
                    <a:pt x="63" y="16"/>
                    <a:pt x="62" y="16"/>
                    <a:pt x="60" y="15"/>
                  </a:cubicBezTo>
                  <a:cubicBezTo>
                    <a:pt x="57" y="12"/>
                    <a:pt x="54" y="13"/>
                    <a:pt x="52" y="14"/>
                  </a:cubicBezTo>
                  <a:cubicBezTo>
                    <a:pt x="51" y="13"/>
                    <a:pt x="50" y="13"/>
                    <a:pt x="49" y="13"/>
                  </a:cubicBezTo>
                  <a:cubicBezTo>
                    <a:pt x="46" y="8"/>
                    <a:pt x="39" y="9"/>
                    <a:pt x="37" y="10"/>
                  </a:cubicBezTo>
                  <a:cubicBezTo>
                    <a:pt x="37" y="10"/>
                    <a:pt x="35" y="11"/>
                    <a:pt x="34" y="10"/>
                  </a:cubicBezTo>
                  <a:cubicBezTo>
                    <a:pt x="31" y="6"/>
                    <a:pt x="27" y="7"/>
                    <a:pt x="24" y="10"/>
                  </a:cubicBezTo>
                  <a:cubicBezTo>
                    <a:pt x="16" y="6"/>
                    <a:pt x="17" y="14"/>
                    <a:pt x="11" y="13"/>
                  </a:cubicBezTo>
                  <a:cubicBezTo>
                    <a:pt x="7" y="12"/>
                    <a:pt x="4" y="16"/>
                    <a:pt x="5" y="19"/>
                  </a:cubicBezTo>
                  <a:cubicBezTo>
                    <a:pt x="2" y="22"/>
                    <a:pt x="0" y="25"/>
                    <a:pt x="3" y="30"/>
                  </a:cubicBezTo>
                  <a:cubicBezTo>
                    <a:pt x="4" y="30"/>
                    <a:pt x="3" y="31"/>
                    <a:pt x="3" y="32"/>
                  </a:cubicBezTo>
                  <a:cubicBezTo>
                    <a:pt x="0" y="33"/>
                    <a:pt x="0" y="38"/>
                    <a:pt x="3" y="40"/>
                  </a:cubicBezTo>
                  <a:cubicBezTo>
                    <a:pt x="3" y="41"/>
                    <a:pt x="3" y="42"/>
                    <a:pt x="3" y="42"/>
                  </a:cubicBezTo>
                  <a:cubicBezTo>
                    <a:pt x="2" y="43"/>
                    <a:pt x="0" y="47"/>
                    <a:pt x="4" y="49"/>
                  </a:cubicBezTo>
                  <a:cubicBezTo>
                    <a:pt x="5" y="50"/>
                    <a:pt x="5" y="51"/>
                    <a:pt x="4" y="52"/>
                  </a:cubicBezTo>
                  <a:cubicBezTo>
                    <a:pt x="4" y="53"/>
                    <a:pt x="2" y="57"/>
                    <a:pt x="6" y="59"/>
                  </a:cubicBezTo>
                  <a:cubicBezTo>
                    <a:pt x="5" y="63"/>
                    <a:pt x="6" y="65"/>
                    <a:pt x="10" y="66"/>
                  </a:cubicBezTo>
                  <a:cubicBezTo>
                    <a:pt x="12" y="67"/>
                    <a:pt x="7" y="74"/>
                    <a:pt x="16" y="76"/>
                  </a:cubicBezTo>
                  <a:cubicBezTo>
                    <a:pt x="16" y="78"/>
                    <a:pt x="17" y="80"/>
                    <a:pt x="21" y="80"/>
                  </a:cubicBezTo>
                  <a:cubicBezTo>
                    <a:pt x="22" y="84"/>
                    <a:pt x="27" y="84"/>
                    <a:pt x="29" y="81"/>
                  </a:cubicBezTo>
                  <a:cubicBezTo>
                    <a:pt x="29" y="80"/>
                    <a:pt x="29" y="79"/>
                    <a:pt x="29" y="79"/>
                  </a:cubicBezTo>
                  <a:cubicBezTo>
                    <a:pt x="32" y="78"/>
                    <a:pt x="34" y="77"/>
                    <a:pt x="34" y="74"/>
                  </a:cubicBezTo>
                  <a:cubicBezTo>
                    <a:pt x="35" y="72"/>
                    <a:pt x="36" y="73"/>
                    <a:pt x="36" y="74"/>
                  </a:cubicBezTo>
                  <a:cubicBezTo>
                    <a:pt x="37" y="74"/>
                    <a:pt x="37" y="77"/>
                    <a:pt x="35" y="77"/>
                  </a:cubicBezTo>
                  <a:cubicBezTo>
                    <a:pt x="33" y="77"/>
                    <a:pt x="31" y="78"/>
                    <a:pt x="31" y="80"/>
                  </a:cubicBezTo>
                  <a:cubicBezTo>
                    <a:pt x="30" y="83"/>
                    <a:pt x="32" y="83"/>
                    <a:pt x="31" y="84"/>
                  </a:cubicBezTo>
                  <a:cubicBezTo>
                    <a:pt x="30" y="86"/>
                    <a:pt x="31" y="85"/>
                    <a:pt x="32" y="85"/>
                  </a:cubicBezTo>
                  <a:cubicBezTo>
                    <a:pt x="33" y="84"/>
                    <a:pt x="33" y="82"/>
                    <a:pt x="33" y="81"/>
                  </a:cubicBezTo>
                  <a:cubicBezTo>
                    <a:pt x="33" y="80"/>
                    <a:pt x="34" y="79"/>
                    <a:pt x="35" y="79"/>
                  </a:cubicBezTo>
                  <a:cubicBezTo>
                    <a:pt x="37" y="79"/>
                    <a:pt x="42" y="78"/>
                    <a:pt x="39" y="71"/>
                  </a:cubicBezTo>
                  <a:cubicBezTo>
                    <a:pt x="40" y="70"/>
                    <a:pt x="41" y="69"/>
                    <a:pt x="41" y="66"/>
                  </a:cubicBezTo>
                  <a:cubicBezTo>
                    <a:pt x="42" y="60"/>
                    <a:pt x="37" y="58"/>
                    <a:pt x="33" y="58"/>
                  </a:cubicBezTo>
                  <a:cubicBezTo>
                    <a:pt x="32" y="55"/>
                    <a:pt x="30" y="52"/>
                    <a:pt x="27" y="53"/>
                  </a:cubicBezTo>
                  <a:cubicBezTo>
                    <a:pt x="27" y="51"/>
                    <a:pt x="25" y="50"/>
                    <a:pt x="23" y="50"/>
                  </a:cubicBezTo>
                  <a:cubicBezTo>
                    <a:pt x="23" y="47"/>
                    <a:pt x="22" y="45"/>
                    <a:pt x="19" y="45"/>
                  </a:cubicBezTo>
                  <a:cubicBezTo>
                    <a:pt x="21" y="44"/>
                    <a:pt x="21" y="40"/>
                    <a:pt x="19" y="38"/>
                  </a:cubicBezTo>
                  <a:cubicBezTo>
                    <a:pt x="22" y="37"/>
                    <a:pt x="23" y="31"/>
                    <a:pt x="21" y="28"/>
                  </a:cubicBezTo>
                  <a:cubicBezTo>
                    <a:pt x="23" y="29"/>
                    <a:pt x="25" y="26"/>
                    <a:pt x="25" y="26"/>
                  </a:cubicBezTo>
                  <a:cubicBezTo>
                    <a:pt x="25" y="25"/>
                    <a:pt x="26" y="25"/>
                    <a:pt x="26" y="25"/>
                  </a:cubicBezTo>
                  <a:cubicBezTo>
                    <a:pt x="27" y="28"/>
                    <a:pt x="32" y="27"/>
                    <a:pt x="33" y="26"/>
                  </a:cubicBezTo>
                  <a:cubicBezTo>
                    <a:pt x="34" y="29"/>
                    <a:pt x="39" y="29"/>
                    <a:pt x="41" y="28"/>
                  </a:cubicBezTo>
                  <a:cubicBezTo>
                    <a:pt x="43" y="35"/>
                    <a:pt x="51" y="32"/>
                    <a:pt x="52" y="31"/>
                  </a:cubicBezTo>
                  <a:cubicBezTo>
                    <a:pt x="53" y="30"/>
                    <a:pt x="55" y="31"/>
                    <a:pt x="56" y="32"/>
                  </a:cubicBezTo>
                  <a:cubicBezTo>
                    <a:pt x="59" y="36"/>
                    <a:pt x="68" y="34"/>
                    <a:pt x="69" y="33"/>
                  </a:cubicBezTo>
                  <a:cubicBezTo>
                    <a:pt x="70" y="32"/>
                    <a:pt x="70" y="31"/>
                    <a:pt x="72" y="32"/>
                  </a:cubicBezTo>
                  <a:cubicBezTo>
                    <a:pt x="77" y="34"/>
                    <a:pt x="84" y="31"/>
                    <a:pt x="85" y="28"/>
                  </a:cubicBezTo>
                  <a:cubicBezTo>
                    <a:pt x="86" y="29"/>
                    <a:pt x="89" y="28"/>
                    <a:pt x="90" y="26"/>
                  </a:cubicBezTo>
                  <a:cubicBezTo>
                    <a:pt x="93" y="27"/>
                    <a:pt x="96" y="26"/>
                    <a:pt x="97" y="24"/>
                  </a:cubicBezTo>
                  <a:cubicBezTo>
                    <a:pt x="98" y="25"/>
                    <a:pt x="101" y="24"/>
                    <a:pt x="101" y="23"/>
                  </a:cubicBezTo>
                  <a:cubicBezTo>
                    <a:pt x="101" y="24"/>
                    <a:pt x="102" y="25"/>
                    <a:pt x="104" y="25"/>
                  </a:cubicBezTo>
                  <a:cubicBezTo>
                    <a:pt x="105" y="26"/>
                    <a:pt x="105" y="27"/>
                    <a:pt x="104" y="28"/>
                  </a:cubicBezTo>
                  <a:cubicBezTo>
                    <a:pt x="103" y="30"/>
                    <a:pt x="102" y="32"/>
                    <a:pt x="103" y="34"/>
                  </a:cubicBezTo>
                  <a:cubicBezTo>
                    <a:pt x="102" y="36"/>
                    <a:pt x="103" y="40"/>
                    <a:pt x="106" y="41"/>
                  </a:cubicBezTo>
                  <a:cubicBezTo>
                    <a:pt x="105" y="43"/>
                    <a:pt x="105" y="45"/>
                    <a:pt x="107" y="46"/>
                  </a:cubicBezTo>
                  <a:cubicBezTo>
                    <a:pt x="106" y="47"/>
                    <a:pt x="106" y="49"/>
                    <a:pt x="107" y="50"/>
                  </a:cubicBezTo>
                  <a:cubicBezTo>
                    <a:pt x="107" y="50"/>
                    <a:pt x="108" y="51"/>
                    <a:pt x="108" y="52"/>
                  </a:cubicBezTo>
                  <a:cubicBezTo>
                    <a:pt x="107" y="54"/>
                    <a:pt x="106" y="56"/>
                    <a:pt x="107" y="58"/>
                  </a:cubicBezTo>
                  <a:cubicBezTo>
                    <a:pt x="105" y="59"/>
                    <a:pt x="104" y="63"/>
                    <a:pt x="106" y="66"/>
                  </a:cubicBezTo>
                  <a:cubicBezTo>
                    <a:pt x="105" y="67"/>
                    <a:pt x="104" y="71"/>
                    <a:pt x="106" y="72"/>
                  </a:cubicBezTo>
                  <a:cubicBezTo>
                    <a:pt x="107" y="74"/>
                    <a:pt x="106" y="75"/>
                    <a:pt x="105" y="75"/>
                  </a:cubicBezTo>
                  <a:cubicBezTo>
                    <a:pt x="104" y="76"/>
                    <a:pt x="102" y="78"/>
                    <a:pt x="104" y="80"/>
                  </a:cubicBezTo>
                  <a:cubicBezTo>
                    <a:pt x="101" y="80"/>
                    <a:pt x="98" y="83"/>
                    <a:pt x="99" y="86"/>
                  </a:cubicBezTo>
                  <a:cubicBezTo>
                    <a:pt x="96" y="84"/>
                    <a:pt x="91" y="85"/>
                    <a:pt x="91" y="88"/>
                  </a:cubicBezTo>
                  <a:cubicBezTo>
                    <a:pt x="88" y="87"/>
                    <a:pt x="82" y="88"/>
                    <a:pt x="81" y="91"/>
                  </a:cubicBezTo>
                  <a:cubicBezTo>
                    <a:pt x="79" y="90"/>
                    <a:pt x="73" y="92"/>
                    <a:pt x="72" y="95"/>
                  </a:cubicBezTo>
                  <a:cubicBezTo>
                    <a:pt x="66" y="93"/>
                    <a:pt x="56" y="95"/>
                    <a:pt x="55" y="104"/>
                  </a:cubicBezTo>
                  <a:cubicBezTo>
                    <a:pt x="55" y="107"/>
                    <a:pt x="55" y="109"/>
                    <a:pt x="57" y="111"/>
                  </a:cubicBezTo>
                  <a:cubicBezTo>
                    <a:pt x="58" y="112"/>
                    <a:pt x="55" y="115"/>
                    <a:pt x="58" y="118"/>
                  </a:cubicBezTo>
                  <a:cubicBezTo>
                    <a:pt x="59" y="118"/>
                    <a:pt x="59" y="120"/>
                    <a:pt x="59" y="1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2" name="TextBox 21"/>
            <p:cNvSpPr txBox="1"/>
            <p:nvPr/>
          </p:nvSpPr>
          <p:spPr>
            <a:xfrm>
              <a:off x="3407630"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1C3E72"/>
                  </a:solidFill>
                </a:rPr>
                <a:t>9%</a:t>
              </a:r>
              <a:endParaRPr lang="en-AU" sz="1400" dirty="0">
                <a:solidFill>
                  <a:srgbClr val="1C3E72"/>
                </a:solidFill>
              </a:endParaRPr>
            </a:p>
          </p:txBody>
        </p:sp>
        <p:sp>
          <p:nvSpPr>
            <p:cNvPr id="23" name="TextBox 22"/>
            <p:cNvSpPr txBox="1"/>
            <p:nvPr/>
          </p:nvSpPr>
          <p:spPr>
            <a:xfrm>
              <a:off x="3407630" y="4150828"/>
              <a:ext cx="468225" cy="329547"/>
            </a:xfrm>
            <a:prstGeom prst="rect">
              <a:avLst/>
            </a:prstGeom>
            <a:noFill/>
          </p:spPr>
          <p:txBody>
            <a:bodyPr wrap="square" lIns="0" tIns="0" rIns="0" bIns="0" rtlCol="0" anchor="t">
              <a:noAutofit/>
            </a:bodyPr>
            <a:lstStyle/>
            <a:p>
              <a:pPr algn="ctr">
                <a:lnSpc>
                  <a:spcPct val="90000"/>
                </a:lnSpc>
              </a:pPr>
              <a:r>
                <a:rPr lang="en-US" sz="1000" b="1" dirty="0">
                  <a:solidFill>
                    <a:srgbClr val="1C3E72"/>
                  </a:solidFill>
                  <a:latin typeface="Arial Narrow" panose="020B0606020202030204" pitchFamily="34" charset="0"/>
                </a:rPr>
                <a:t>Bowel</a:t>
              </a:r>
              <a:endParaRPr lang="en-AU" sz="1000" b="1" dirty="0">
                <a:solidFill>
                  <a:srgbClr val="1C3E72"/>
                </a:solidFill>
                <a:latin typeface="Arial Narrow" panose="020B0606020202030204" pitchFamily="34" charset="0"/>
              </a:endParaRPr>
            </a:p>
          </p:txBody>
        </p:sp>
        <p:sp>
          <p:nvSpPr>
            <p:cNvPr id="311" name="TextBox 310"/>
            <p:cNvSpPr txBox="1"/>
            <p:nvPr/>
          </p:nvSpPr>
          <p:spPr>
            <a:xfrm>
              <a:off x="3220801"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1C3E72"/>
                  </a:solidFill>
                </a:rPr>
                <a:t>of respondents</a:t>
              </a:r>
              <a:endParaRPr lang="en-AU" sz="800" dirty="0">
                <a:solidFill>
                  <a:srgbClr val="1C3E72"/>
                </a:solidFill>
              </a:endParaRPr>
            </a:p>
          </p:txBody>
        </p:sp>
      </p:grpSp>
      <p:grpSp>
        <p:nvGrpSpPr>
          <p:cNvPr id="13" name="Group 12"/>
          <p:cNvGrpSpPr/>
          <p:nvPr/>
        </p:nvGrpSpPr>
        <p:grpSpPr>
          <a:xfrm>
            <a:off x="3900636" y="4589386"/>
            <a:ext cx="840338" cy="1719914"/>
            <a:chOff x="4120136" y="4150828"/>
            <a:chExt cx="840338" cy="1719914"/>
          </a:xfrm>
        </p:grpSpPr>
        <p:sp>
          <p:nvSpPr>
            <p:cNvPr id="93" name="TextBox 92"/>
            <p:cNvSpPr txBox="1"/>
            <p:nvPr/>
          </p:nvSpPr>
          <p:spPr>
            <a:xfrm>
              <a:off x="4307893"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64B460"/>
                  </a:solidFill>
                </a:rPr>
                <a:t>6%</a:t>
              </a:r>
              <a:endParaRPr lang="en-AU" sz="1400" dirty="0">
                <a:solidFill>
                  <a:srgbClr val="64B460"/>
                </a:solidFill>
              </a:endParaRPr>
            </a:p>
          </p:txBody>
        </p:sp>
        <p:sp>
          <p:nvSpPr>
            <p:cNvPr id="94" name="TextBox 93"/>
            <p:cNvSpPr txBox="1"/>
            <p:nvPr/>
          </p:nvSpPr>
          <p:spPr>
            <a:xfrm>
              <a:off x="4307893" y="4150828"/>
              <a:ext cx="468225" cy="329547"/>
            </a:xfrm>
            <a:prstGeom prst="rect">
              <a:avLst/>
            </a:prstGeom>
            <a:noFill/>
          </p:spPr>
          <p:txBody>
            <a:bodyPr wrap="square" lIns="0" tIns="0" rIns="0" bIns="0" rtlCol="0" anchor="t">
              <a:noAutofit/>
            </a:bodyPr>
            <a:lstStyle/>
            <a:p>
              <a:pPr algn="ctr">
                <a:lnSpc>
                  <a:spcPct val="90000"/>
                </a:lnSpc>
              </a:pPr>
              <a:r>
                <a:rPr lang="en-US" sz="1000" b="1" dirty="0">
                  <a:solidFill>
                    <a:srgbClr val="64B460"/>
                  </a:solidFill>
                  <a:latin typeface="Arial Narrow" panose="020B0606020202030204" pitchFamily="34" charset="0"/>
                </a:rPr>
                <a:t>Lung</a:t>
              </a:r>
              <a:endParaRPr lang="en-AU" sz="1000" b="1" dirty="0">
                <a:solidFill>
                  <a:srgbClr val="64B460"/>
                </a:solidFill>
                <a:latin typeface="Arial Narrow" panose="020B0606020202030204" pitchFamily="34" charset="0"/>
              </a:endParaRPr>
            </a:p>
          </p:txBody>
        </p:sp>
        <p:sp>
          <p:nvSpPr>
            <p:cNvPr id="101" name="Freeform 9"/>
            <p:cNvSpPr>
              <a:spLocks/>
            </p:cNvSpPr>
            <p:nvPr/>
          </p:nvSpPr>
          <p:spPr bwMode="auto">
            <a:xfrm>
              <a:off x="4432047" y="4363206"/>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64B460"/>
            </a:solidFill>
            <a:ln>
              <a:noFill/>
            </a:ln>
          </p:spPr>
          <p:txBody>
            <a:bodyPr vert="horz" wrap="square" lIns="91440" tIns="45720" rIns="91440" bIns="45720" numCol="1" anchor="t" anchorCtr="0" compatLnSpc="1">
              <a:prstTxWarp prst="textNoShape">
                <a:avLst/>
              </a:prstTxWarp>
            </a:bodyPr>
            <a:lstStyle/>
            <a:p>
              <a:endParaRPr lang="en-AU"/>
            </a:p>
          </p:txBody>
        </p:sp>
        <p:sp>
          <p:nvSpPr>
            <p:cNvPr id="102" name="Freeform 10"/>
            <p:cNvSpPr>
              <a:spLocks/>
            </p:cNvSpPr>
            <p:nvPr/>
          </p:nvSpPr>
          <p:spPr bwMode="auto">
            <a:xfrm>
              <a:off x="4341243" y="4588088"/>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64B460"/>
            </a:solidFill>
            <a:ln>
              <a:noFill/>
            </a:ln>
          </p:spPr>
          <p:txBody>
            <a:bodyPr vert="horz" wrap="square" lIns="91440" tIns="45720" rIns="91440" bIns="45720" numCol="1" anchor="t" anchorCtr="0" compatLnSpc="1">
              <a:prstTxWarp prst="textNoShape">
                <a:avLst/>
              </a:prstTxWarp>
            </a:bodyPr>
            <a:lstStyle/>
            <a:p>
              <a:endParaRPr lang="en-AU"/>
            </a:p>
          </p:txBody>
        </p:sp>
        <p:sp>
          <p:nvSpPr>
            <p:cNvPr id="103" name="Freeform 13"/>
            <p:cNvSpPr>
              <a:spLocks/>
            </p:cNvSpPr>
            <p:nvPr/>
          </p:nvSpPr>
          <p:spPr bwMode="auto">
            <a:xfrm>
              <a:off x="4424953" y="4628525"/>
              <a:ext cx="231977" cy="173096"/>
            </a:xfrm>
            <a:custGeom>
              <a:avLst/>
              <a:gdLst>
                <a:gd name="T0" fmla="*/ 90 w 138"/>
                <a:gd name="T1" fmla="*/ 14 h 103"/>
                <a:gd name="T2" fmla="*/ 77 w 138"/>
                <a:gd name="T3" fmla="*/ 14 h 103"/>
                <a:gd name="T4" fmla="*/ 77 w 138"/>
                <a:gd name="T5" fmla="*/ 38 h 103"/>
                <a:gd name="T6" fmla="*/ 73 w 138"/>
                <a:gd name="T7" fmla="*/ 34 h 103"/>
                <a:gd name="T8" fmla="*/ 73 w 138"/>
                <a:gd name="T9" fmla="*/ 29 h 103"/>
                <a:gd name="T10" fmla="*/ 65 w 138"/>
                <a:gd name="T11" fmla="*/ 29 h 103"/>
                <a:gd name="T12" fmla="*/ 65 w 138"/>
                <a:gd name="T13" fmla="*/ 34 h 103"/>
                <a:gd name="T14" fmla="*/ 61 w 138"/>
                <a:gd name="T15" fmla="*/ 38 h 103"/>
                <a:gd name="T16" fmla="*/ 61 w 138"/>
                <a:gd name="T17" fmla="*/ 14 h 103"/>
                <a:gd name="T18" fmla="*/ 48 w 138"/>
                <a:gd name="T19" fmla="*/ 14 h 103"/>
                <a:gd name="T20" fmla="*/ 20 w 138"/>
                <a:gd name="T21" fmla="*/ 95 h 103"/>
                <a:gd name="T22" fmla="*/ 38 w 138"/>
                <a:gd name="T23" fmla="*/ 91 h 103"/>
                <a:gd name="T24" fmla="*/ 61 w 138"/>
                <a:gd name="T25" fmla="*/ 78 h 103"/>
                <a:gd name="T26" fmla="*/ 61 w 138"/>
                <a:gd name="T27" fmla="*/ 43 h 103"/>
                <a:gd name="T28" fmla="*/ 69 w 138"/>
                <a:gd name="T29" fmla="*/ 35 h 103"/>
                <a:gd name="T30" fmla="*/ 77 w 138"/>
                <a:gd name="T31" fmla="*/ 43 h 103"/>
                <a:gd name="T32" fmla="*/ 77 w 138"/>
                <a:gd name="T33" fmla="*/ 78 h 103"/>
                <a:gd name="T34" fmla="*/ 100 w 138"/>
                <a:gd name="T35" fmla="*/ 91 h 103"/>
                <a:gd name="T36" fmla="*/ 118 w 138"/>
                <a:gd name="T37" fmla="*/ 95 h 103"/>
                <a:gd name="T38" fmla="*/ 90 w 138"/>
                <a:gd name="T39" fmla="*/ 1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103">
                  <a:moveTo>
                    <a:pt x="90" y="14"/>
                  </a:moveTo>
                  <a:cubicBezTo>
                    <a:pt x="77" y="0"/>
                    <a:pt x="77" y="14"/>
                    <a:pt x="77" y="14"/>
                  </a:cubicBezTo>
                  <a:cubicBezTo>
                    <a:pt x="77" y="38"/>
                    <a:pt x="77" y="38"/>
                    <a:pt x="77" y="38"/>
                  </a:cubicBezTo>
                  <a:cubicBezTo>
                    <a:pt x="73" y="34"/>
                    <a:pt x="73" y="34"/>
                    <a:pt x="73" y="34"/>
                  </a:cubicBezTo>
                  <a:cubicBezTo>
                    <a:pt x="73" y="29"/>
                    <a:pt x="73" y="29"/>
                    <a:pt x="73" y="29"/>
                  </a:cubicBezTo>
                  <a:cubicBezTo>
                    <a:pt x="65" y="29"/>
                    <a:pt x="65" y="29"/>
                    <a:pt x="65" y="29"/>
                  </a:cubicBezTo>
                  <a:cubicBezTo>
                    <a:pt x="65" y="34"/>
                    <a:pt x="65" y="34"/>
                    <a:pt x="65" y="34"/>
                  </a:cubicBezTo>
                  <a:cubicBezTo>
                    <a:pt x="61" y="38"/>
                    <a:pt x="61" y="38"/>
                    <a:pt x="61" y="38"/>
                  </a:cubicBezTo>
                  <a:cubicBezTo>
                    <a:pt x="61" y="14"/>
                    <a:pt x="61" y="14"/>
                    <a:pt x="61" y="14"/>
                  </a:cubicBezTo>
                  <a:cubicBezTo>
                    <a:pt x="61" y="14"/>
                    <a:pt x="61" y="0"/>
                    <a:pt x="48" y="14"/>
                  </a:cubicBezTo>
                  <a:cubicBezTo>
                    <a:pt x="48" y="14"/>
                    <a:pt x="0" y="64"/>
                    <a:pt x="20" y="95"/>
                  </a:cubicBezTo>
                  <a:cubicBezTo>
                    <a:pt x="22" y="99"/>
                    <a:pt x="30" y="103"/>
                    <a:pt x="38" y="91"/>
                  </a:cubicBezTo>
                  <a:cubicBezTo>
                    <a:pt x="42" y="86"/>
                    <a:pt x="59" y="96"/>
                    <a:pt x="61" y="78"/>
                  </a:cubicBezTo>
                  <a:cubicBezTo>
                    <a:pt x="61" y="43"/>
                    <a:pt x="61" y="43"/>
                    <a:pt x="61" y="43"/>
                  </a:cubicBezTo>
                  <a:cubicBezTo>
                    <a:pt x="69" y="35"/>
                    <a:pt x="69" y="35"/>
                    <a:pt x="69" y="35"/>
                  </a:cubicBezTo>
                  <a:cubicBezTo>
                    <a:pt x="77" y="43"/>
                    <a:pt x="77" y="43"/>
                    <a:pt x="77" y="43"/>
                  </a:cubicBezTo>
                  <a:cubicBezTo>
                    <a:pt x="77" y="78"/>
                    <a:pt x="77" y="78"/>
                    <a:pt x="77" y="78"/>
                  </a:cubicBezTo>
                  <a:cubicBezTo>
                    <a:pt x="79" y="96"/>
                    <a:pt x="96" y="86"/>
                    <a:pt x="100" y="91"/>
                  </a:cubicBezTo>
                  <a:cubicBezTo>
                    <a:pt x="108" y="103"/>
                    <a:pt x="116" y="99"/>
                    <a:pt x="118" y="95"/>
                  </a:cubicBezTo>
                  <a:cubicBezTo>
                    <a:pt x="138" y="64"/>
                    <a:pt x="90" y="14"/>
                    <a:pt x="90"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4" name="Rectangle 14"/>
            <p:cNvSpPr>
              <a:spLocks noChangeArrowheads="1"/>
            </p:cNvSpPr>
            <p:nvPr/>
          </p:nvSpPr>
          <p:spPr bwMode="auto">
            <a:xfrm>
              <a:off x="4534202" y="4635619"/>
              <a:ext cx="13479" cy="8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5" name="Rectangle 15"/>
            <p:cNvSpPr>
              <a:spLocks noChangeArrowheads="1"/>
            </p:cNvSpPr>
            <p:nvPr/>
          </p:nvSpPr>
          <p:spPr bwMode="auto">
            <a:xfrm>
              <a:off x="4534202" y="4650516"/>
              <a:ext cx="13479" cy="70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6" name="Rectangle 16"/>
            <p:cNvSpPr>
              <a:spLocks noChangeArrowheads="1"/>
            </p:cNvSpPr>
            <p:nvPr/>
          </p:nvSpPr>
          <p:spPr bwMode="auto">
            <a:xfrm>
              <a:off x="4534202" y="4663995"/>
              <a:ext cx="13479" cy="63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7" name="Rectangle 17"/>
            <p:cNvSpPr>
              <a:spLocks noChangeArrowheads="1"/>
            </p:cNvSpPr>
            <p:nvPr/>
          </p:nvSpPr>
          <p:spPr bwMode="auto">
            <a:xfrm>
              <a:off x="4534202" y="4593764"/>
              <a:ext cx="13479" cy="78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8" name="Rectangle 18"/>
            <p:cNvSpPr>
              <a:spLocks noChangeArrowheads="1"/>
            </p:cNvSpPr>
            <p:nvPr/>
          </p:nvSpPr>
          <p:spPr bwMode="auto">
            <a:xfrm>
              <a:off x="4534202" y="4608661"/>
              <a:ext cx="13479" cy="63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9" name="Rectangle 19"/>
            <p:cNvSpPr>
              <a:spLocks noChangeArrowheads="1"/>
            </p:cNvSpPr>
            <p:nvPr/>
          </p:nvSpPr>
          <p:spPr bwMode="auto">
            <a:xfrm>
              <a:off x="4534202" y="4622140"/>
              <a:ext cx="13479" cy="63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12" name="TextBox 311"/>
            <p:cNvSpPr txBox="1"/>
            <p:nvPr/>
          </p:nvSpPr>
          <p:spPr>
            <a:xfrm>
              <a:off x="4120136"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64B460"/>
                  </a:solidFill>
                </a:rPr>
                <a:t>of respondents</a:t>
              </a:r>
              <a:endParaRPr lang="en-AU" sz="800" dirty="0">
                <a:solidFill>
                  <a:srgbClr val="64B460"/>
                </a:solidFill>
              </a:endParaRPr>
            </a:p>
          </p:txBody>
        </p:sp>
      </p:grpSp>
      <p:grpSp>
        <p:nvGrpSpPr>
          <p:cNvPr id="14" name="Group 13"/>
          <p:cNvGrpSpPr/>
          <p:nvPr/>
        </p:nvGrpSpPr>
        <p:grpSpPr>
          <a:xfrm>
            <a:off x="4758775" y="4589386"/>
            <a:ext cx="840338" cy="1719914"/>
            <a:chOff x="5082879" y="4150828"/>
            <a:chExt cx="840338" cy="1719914"/>
          </a:xfrm>
        </p:grpSpPr>
        <p:sp>
          <p:nvSpPr>
            <p:cNvPr id="150" name="TextBox 149"/>
            <p:cNvSpPr txBox="1"/>
            <p:nvPr/>
          </p:nvSpPr>
          <p:spPr>
            <a:xfrm>
              <a:off x="5285626"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EEAA00"/>
                  </a:solidFill>
                </a:rPr>
                <a:t>6%</a:t>
              </a:r>
              <a:endParaRPr lang="en-AU" sz="1400" dirty="0">
                <a:solidFill>
                  <a:srgbClr val="EEAA00"/>
                </a:solidFill>
              </a:endParaRPr>
            </a:p>
          </p:txBody>
        </p:sp>
        <p:sp>
          <p:nvSpPr>
            <p:cNvPr id="151" name="TextBox 150"/>
            <p:cNvSpPr txBox="1"/>
            <p:nvPr/>
          </p:nvSpPr>
          <p:spPr>
            <a:xfrm>
              <a:off x="5285626" y="4150828"/>
              <a:ext cx="468225" cy="329547"/>
            </a:xfrm>
            <a:prstGeom prst="rect">
              <a:avLst/>
            </a:prstGeom>
            <a:noFill/>
          </p:spPr>
          <p:txBody>
            <a:bodyPr wrap="square" lIns="0" tIns="0" rIns="0" bIns="0" rtlCol="0" anchor="t">
              <a:noAutofit/>
            </a:bodyPr>
            <a:lstStyle/>
            <a:p>
              <a:pPr algn="ctr">
                <a:lnSpc>
                  <a:spcPct val="90000"/>
                </a:lnSpc>
              </a:pPr>
              <a:r>
                <a:rPr lang="en-US" sz="1000" b="1" dirty="0">
                  <a:solidFill>
                    <a:srgbClr val="EEAA00"/>
                  </a:solidFill>
                  <a:latin typeface="Arial Narrow" panose="020B0606020202030204" pitchFamily="34" charset="0"/>
                </a:rPr>
                <a:t>Skin</a:t>
              </a:r>
              <a:endParaRPr lang="en-AU" sz="1000" b="1" dirty="0">
                <a:solidFill>
                  <a:srgbClr val="EEAA00"/>
                </a:solidFill>
                <a:latin typeface="Arial Narrow" panose="020B0606020202030204" pitchFamily="34" charset="0"/>
              </a:endParaRPr>
            </a:p>
          </p:txBody>
        </p:sp>
        <p:sp>
          <p:nvSpPr>
            <p:cNvPr id="153" name="Freeform 9"/>
            <p:cNvSpPr>
              <a:spLocks/>
            </p:cNvSpPr>
            <p:nvPr/>
          </p:nvSpPr>
          <p:spPr bwMode="auto">
            <a:xfrm>
              <a:off x="5409780" y="4365820"/>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EEAA00"/>
            </a:solidFill>
            <a:ln w="12700">
              <a:solidFill>
                <a:srgbClr val="FFDA7D"/>
              </a:solidFill>
            </a:ln>
          </p:spPr>
          <p:txBody>
            <a:bodyPr vert="horz" wrap="square" lIns="91440" tIns="45720" rIns="91440" bIns="45720" numCol="1" anchor="t" anchorCtr="0" compatLnSpc="1">
              <a:prstTxWarp prst="textNoShape">
                <a:avLst/>
              </a:prstTxWarp>
            </a:bodyPr>
            <a:lstStyle/>
            <a:p>
              <a:endParaRPr lang="en-AU"/>
            </a:p>
          </p:txBody>
        </p:sp>
        <p:sp>
          <p:nvSpPr>
            <p:cNvPr id="154" name="Freeform 10"/>
            <p:cNvSpPr>
              <a:spLocks/>
            </p:cNvSpPr>
            <p:nvPr/>
          </p:nvSpPr>
          <p:spPr bwMode="auto">
            <a:xfrm>
              <a:off x="5318976" y="4590702"/>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EEAA00"/>
            </a:solidFill>
            <a:ln w="12700">
              <a:solidFill>
                <a:srgbClr val="FFDA7D"/>
              </a:solidFill>
            </a:ln>
          </p:spPr>
          <p:txBody>
            <a:bodyPr vert="horz" wrap="square" lIns="91440" tIns="45720" rIns="91440" bIns="45720" numCol="1" anchor="t" anchorCtr="0" compatLnSpc="1">
              <a:prstTxWarp prst="textNoShape">
                <a:avLst/>
              </a:prstTxWarp>
            </a:bodyPr>
            <a:lstStyle/>
            <a:p>
              <a:endParaRPr lang="en-AU"/>
            </a:p>
          </p:txBody>
        </p:sp>
        <p:sp>
          <p:nvSpPr>
            <p:cNvPr id="314" name="TextBox 313"/>
            <p:cNvSpPr txBox="1"/>
            <p:nvPr/>
          </p:nvSpPr>
          <p:spPr>
            <a:xfrm>
              <a:off x="5082879"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EEAA00"/>
                  </a:solidFill>
                </a:rPr>
                <a:t>of respondents</a:t>
              </a:r>
              <a:endParaRPr lang="en-AU" sz="800" dirty="0">
                <a:solidFill>
                  <a:srgbClr val="EEAA00"/>
                </a:solidFill>
              </a:endParaRPr>
            </a:p>
          </p:txBody>
        </p:sp>
      </p:grpSp>
      <p:grpSp>
        <p:nvGrpSpPr>
          <p:cNvPr id="15" name="Group 14"/>
          <p:cNvGrpSpPr/>
          <p:nvPr/>
        </p:nvGrpSpPr>
        <p:grpSpPr>
          <a:xfrm>
            <a:off x="5616914" y="4589386"/>
            <a:ext cx="931308" cy="1719914"/>
            <a:chOff x="6017848" y="4150828"/>
            <a:chExt cx="931308" cy="1719914"/>
          </a:xfrm>
        </p:grpSpPr>
        <p:sp>
          <p:nvSpPr>
            <p:cNvPr id="215" name="TextBox 214"/>
            <p:cNvSpPr txBox="1"/>
            <p:nvPr/>
          </p:nvSpPr>
          <p:spPr>
            <a:xfrm>
              <a:off x="6249389"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551155"/>
                  </a:solidFill>
                </a:rPr>
                <a:t>5%</a:t>
              </a:r>
              <a:endParaRPr lang="en-AU" sz="1400" dirty="0">
                <a:solidFill>
                  <a:srgbClr val="551155"/>
                </a:solidFill>
              </a:endParaRPr>
            </a:p>
          </p:txBody>
        </p:sp>
        <p:sp>
          <p:nvSpPr>
            <p:cNvPr id="216" name="TextBox 215"/>
            <p:cNvSpPr txBox="1"/>
            <p:nvPr/>
          </p:nvSpPr>
          <p:spPr>
            <a:xfrm>
              <a:off x="6017848" y="4150828"/>
              <a:ext cx="931308" cy="329547"/>
            </a:xfrm>
            <a:prstGeom prst="rect">
              <a:avLst/>
            </a:prstGeom>
            <a:noFill/>
          </p:spPr>
          <p:txBody>
            <a:bodyPr wrap="square" lIns="0" tIns="0" rIns="0" bIns="0" rtlCol="0" anchor="t">
              <a:noAutofit/>
            </a:bodyPr>
            <a:lstStyle/>
            <a:p>
              <a:pPr algn="ctr">
                <a:lnSpc>
                  <a:spcPct val="90000"/>
                </a:lnSpc>
              </a:pPr>
              <a:r>
                <a:rPr lang="en-US" sz="1000" b="1" dirty="0" err="1">
                  <a:solidFill>
                    <a:srgbClr val="551155"/>
                  </a:solidFill>
                  <a:latin typeface="Arial Narrow" panose="020B0606020202030204" pitchFamily="34" charset="0"/>
                </a:rPr>
                <a:t>Gynaecological</a:t>
              </a:r>
              <a:r>
                <a:rPr lang="en-US" sz="1000" b="1" dirty="0">
                  <a:solidFill>
                    <a:srgbClr val="551155"/>
                  </a:solidFill>
                  <a:latin typeface="Arial Narrow" panose="020B0606020202030204" pitchFamily="34" charset="0"/>
                </a:rPr>
                <a:t> </a:t>
              </a:r>
              <a:endParaRPr lang="en-AU" sz="1000" b="1" dirty="0">
                <a:solidFill>
                  <a:srgbClr val="551155"/>
                </a:solidFill>
                <a:latin typeface="Arial Narrow" panose="020B0606020202030204" pitchFamily="34" charset="0"/>
              </a:endParaRPr>
            </a:p>
          </p:txBody>
        </p:sp>
        <p:sp>
          <p:nvSpPr>
            <p:cNvPr id="218" name="Freeform 9"/>
            <p:cNvSpPr>
              <a:spLocks/>
            </p:cNvSpPr>
            <p:nvPr/>
          </p:nvSpPr>
          <p:spPr bwMode="auto">
            <a:xfrm>
              <a:off x="6373543" y="4365820"/>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551155"/>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219" name="Freeform 10"/>
            <p:cNvSpPr>
              <a:spLocks/>
            </p:cNvSpPr>
            <p:nvPr/>
          </p:nvSpPr>
          <p:spPr bwMode="auto">
            <a:xfrm>
              <a:off x="6282739" y="4590702"/>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551155"/>
            </a:solidFill>
            <a:ln w="12700">
              <a:noFill/>
            </a:ln>
          </p:spPr>
          <p:txBody>
            <a:bodyPr vert="horz" wrap="square" lIns="91440" tIns="45720" rIns="91440" bIns="45720" numCol="1" anchor="t" anchorCtr="0" compatLnSpc="1">
              <a:prstTxWarp prst="textNoShape">
                <a:avLst/>
              </a:prstTxWarp>
            </a:bodyPr>
            <a:lstStyle/>
            <a:p>
              <a:endParaRPr lang="en-AU"/>
            </a:p>
          </p:txBody>
        </p:sp>
        <p:grpSp>
          <p:nvGrpSpPr>
            <p:cNvPr id="227" name="Group 226"/>
            <p:cNvGrpSpPr/>
            <p:nvPr/>
          </p:nvGrpSpPr>
          <p:grpSpPr>
            <a:xfrm>
              <a:off x="6401569" y="4905526"/>
              <a:ext cx="164358" cy="127158"/>
              <a:chOff x="8385175" y="6134100"/>
              <a:chExt cx="771525" cy="596900"/>
            </a:xfrm>
            <a:solidFill>
              <a:schemeClr val="bg1"/>
            </a:solidFill>
          </p:grpSpPr>
          <p:sp>
            <p:nvSpPr>
              <p:cNvPr id="224" name="Freeform 59"/>
              <p:cNvSpPr>
                <a:spLocks noEditPoints="1"/>
              </p:cNvSpPr>
              <p:nvPr/>
            </p:nvSpPr>
            <p:spPr bwMode="auto">
              <a:xfrm>
                <a:off x="8385175" y="6134100"/>
                <a:ext cx="771525" cy="596900"/>
              </a:xfrm>
              <a:custGeom>
                <a:avLst/>
                <a:gdLst>
                  <a:gd name="T0" fmla="*/ 1816 w 2043"/>
                  <a:gd name="T1" fmla="*/ 21 h 1577"/>
                  <a:gd name="T2" fmla="*/ 2028 w 2043"/>
                  <a:gd name="T3" fmla="*/ 350 h 1577"/>
                  <a:gd name="T4" fmla="*/ 1935 w 2043"/>
                  <a:gd name="T5" fmla="*/ 564 h 1577"/>
                  <a:gd name="T6" fmla="*/ 1914 w 2043"/>
                  <a:gd name="T7" fmla="*/ 347 h 1577"/>
                  <a:gd name="T8" fmla="*/ 1847 w 2043"/>
                  <a:gd name="T9" fmla="*/ 154 h 1577"/>
                  <a:gd name="T10" fmla="*/ 1523 w 2043"/>
                  <a:gd name="T11" fmla="*/ 180 h 1577"/>
                  <a:gd name="T12" fmla="*/ 1429 w 2043"/>
                  <a:gd name="T13" fmla="*/ 335 h 1577"/>
                  <a:gd name="T14" fmla="*/ 1233 w 2043"/>
                  <a:gd name="T15" fmla="*/ 797 h 1577"/>
                  <a:gd name="T16" fmla="*/ 1065 w 2043"/>
                  <a:gd name="T17" fmla="*/ 1544 h 1577"/>
                  <a:gd name="T18" fmla="*/ 865 w 2043"/>
                  <a:gd name="T19" fmla="*/ 1291 h 1577"/>
                  <a:gd name="T20" fmla="*/ 748 w 2043"/>
                  <a:gd name="T21" fmla="*/ 634 h 1577"/>
                  <a:gd name="T22" fmla="*/ 597 w 2043"/>
                  <a:gd name="T23" fmla="*/ 288 h 1577"/>
                  <a:gd name="T24" fmla="*/ 381 w 2043"/>
                  <a:gd name="T25" fmla="*/ 112 h 1577"/>
                  <a:gd name="T26" fmla="*/ 122 w 2043"/>
                  <a:gd name="T27" fmla="*/ 327 h 1577"/>
                  <a:gd name="T28" fmla="*/ 101 w 2043"/>
                  <a:gd name="T29" fmla="*/ 565 h 1577"/>
                  <a:gd name="T30" fmla="*/ 11 w 2043"/>
                  <a:gd name="T31" fmla="*/ 235 h 1577"/>
                  <a:gd name="T32" fmla="*/ 300 w 2043"/>
                  <a:gd name="T33" fmla="*/ 4 h 1577"/>
                  <a:gd name="T34" fmla="*/ 397 w 2043"/>
                  <a:gd name="T35" fmla="*/ 0 h 1577"/>
                  <a:gd name="T36" fmla="*/ 585 w 2043"/>
                  <a:gd name="T37" fmla="*/ 82 h 1577"/>
                  <a:gd name="T38" fmla="*/ 798 w 2043"/>
                  <a:gd name="T39" fmla="*/ 126 h 1577"/>
                  <a:gd name="T40" fmla="*/ 1348 w 2043"/>
                  <a:gd name="T41" fmla="*/ 129 h 1577"/>
                  <a:gd name="T42" fmla="*/ 1587 w 2043"/>
                  <a:gd name="T43" fmla="*/ 14 h 1577"/>
                  <a:gd name="T44" fmla="*/ 1733 w 2043"/>
                  <a:gd name="T45" fmla="*/ 0 h 1577"/>
                  <a:gd name="T46" fmla="*/ 1026 w 2043"/>
                  <a:gd name="T47" fmla="*/ 1369 h 1577"/>
                  <a:gd name="T48" fmla="*/ 1073 w 2043"/>
                  <a:gd name="T49" fmla="*/ 1121 h 1577"/>
                  <a:gd name="T50" fmla="*/ 1125 w 2043"/>
                  <a:gd name="T51" fmla="*/ 646 h 1577"/>
                  <a:gd name="T52" fmla="*/ 1379 w 2043"/>
                  <a:gd name="T53" fmla="*/ 262 h 1577"/>
                  <a:gd name="T54" fmla="*/ 1403 w 2043"/>
                  <a:gd name="T55" fmla="*/ 227 h 1577"/>
                  <a:gd name="T56" fmla="*/ 1129 w 2043"/>
                  <a:gd name="T57" fmla="*/ 362 h 1577"/>
                  <a:gd name="T58" fmla="*/ 903 w 2043"/>
                  <a:gd name="T59" fmla="*/ 358 h 1577"/>
                  <a:gd name="T60" fmla="*/ 639 w 2043"/>
                  <a:gd name="T61" fmla="*/ 228 h 1577"/>
                  <a:gd name="T62" fmla="*/ 665 w 2043"/>
                  <a:gd name="T63" fmla="*/ 264 h 1577"/>
                  <a:gd name="T64" fmla="*/ 910 w 2043"/>
                  <a:gd name="T65" fmla="*/ 599 h 1577"/>
                  <a:gd name="T66" fmla="*/ 969 w 2043"/>
                  <a:gd name="T67" fmla="*/ 1121 h 1577"/>
                  <a:gd name="T68" fmla="*/ 1016 w 2043"/>
                  <a:gd name="T69" fmla="*/ 136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43" h="1577">
                    <a:moveTo>
                      <a:pt x="1733" y="0"/>
                    </a:moveTo>
                    <a:cubicBezTo>
                      <a:pt x="1761" y="7"/>
                      <a:pt x="1789" y="12"/>
                      <a:pt x="1816" y="21"/>
                    </a:cubicBezTo>
                    <a:cubicBezTo>
                      <a:pt x="1881" y="41"/>
                      <a:pt x="1940" y="72"/>
                      <a:pt x="1983" y="127"/>
                    </a:cubicBezTo>
                    <a:cubicBezTo>
                      <a:pt x="2036" y="194"/>
                      <a:pt x="2043" y="270"/>
                      <a:pt x="2028" y="350"/>
                    </a:cubicBezTo>
                    <a:cubicBezTo>
                      <a:pt x="2013" y="426"/>
                      <a:pt x="1980" y="494"/>
                      <a:pt x="1940" y="559"/>
                    </a:cubicBezTo>
                    <a:cubicBezTo>
                      <a:pt x="1939" y="561"/>
                      <a:pt x="1938" y="562"/>
                      <a:pt x="1935" y="564"/>
                    </a:cubicBezTo>
                    <a:cubicBezTo>
                      <a:pt x="1918" y="524"/>
                      <a:pt x="1891" y="494"/>
                      <a:pt x="1850" y="474"/>
                    </a:cubicBezTo>
                    <a:cubicBezTo>
                      <a:pt x="1885" y="437"/>
                      <a:pt x="1904" y="394"/>
                      <a:pt x="1914" y="347"/>
                    </a:cubicBezTo>
                    <a:cubicBezTo>
                      <a:pt x="1920" y="323"/>
                      <a:pt x="1924" y="298"/>
                      <a:pt x="1923" y="274"/>
                    </a:cubicBezTo>
                    <a:cubicBezTo>
                      <a:pt x="1922" y="219"/>
                      <a:pt x="1895" y="179"/>
                      <a:pt x="1847" y="154"/>
                    </a:cubicBezTo>
                    <a:cubicBezTo>
                      <a:pt x="1761" y="109"/>
                      <a:pt x="1672" y="92"/>
                      <a:pt x="1581" y="136"/>
                    </a:cubicBezTo>
                    <a:cubicBezTo>
                      <a:pt x="1560" y="146"/>
                      <a:pt x="1540" y="163"/>
                      <a:pt x="1523" y="180"/>
                    </a:cubicBezTo>
                    <a:cubicBezTo>
                      <a:pt x="1506" y="196"/>
                      <a:pt x="1492" y="216"/>
                      <a:pt x="1478" y="235"/>
                    </a:cubicBezTo>
                    <a:cubicBezTo>
                      <a:pt x="1456" y="266"/>
                      <a:pt x="1439" y="298"/>
                      <a:pt x="1429" y="335"/>
                    </a:cubicBezTo>
                    <a:cubicBezTo>
                      <a:pt x="1397" y="448"/>
                      <a:pt x="1346" y="553"/>
                      <a:pt x="1283" y="653"/>
                    </a:cubicBezTo>
                    <a:cubicBezTo>
                      <a:pt x="1255" y="697"/>
                      <a:pt x="1244" y="747"/>
                      <a:pt x="1233" y="797"/>
                    </a:cubicBezTo>
                    <a:cubicBezTo>
                      <a:pt x="1199" y="964"/>
                      <a:pt x="1182" y="1134"/>
                      <a:pt x="1176" y="1304"/>
                    </a:cubicBezTo>
                    <a:cubicBezTo>
                      <a:pt x="1173" y="1399"/>
                      <a:pt x="1132" y="1479"/>
                      <a:pt x="1065" y="1544"/>
                    </a:cubicBezTo>
                    <a:cubicBezTo>
                      <a:pt x="1032" y="1577"/>
                      <a:pt x="1009" y="1577"/>
                      <a:pt x="976" y="1543"/>
                    </a:cubicBezTo>
                    <a:cubicBezTo>
                      <a:pt x="906" y="1474"/>
                      <a:pt x="868" y="1390"/>
                      <a:pt x="865" y="1291"/>
                    </a:cubicBezTo>
                    <a:cubicBezTo>
                      <a:pt x="859" y="1109"/>
                      <a:pt x="840" y="928"/>
                      <a:pt x="797" y="751"/>
                    </a:cubicBezTo>
                    <a:cubicBezTo>
                      <a:pt x="787" y="709"/>
                      <a:pt x="770" y="671"/>
                      <a:pt x="748" y="634"/>
                    </a:cubicBezTo>
                    <a:cubicBezTo>
                      <a:pt x="685" y="532"/>
                      <a:pt x="634" y="423"/>
                      <a:pt x="605" y="306"/>
                    </a:cubicBezTo>
                    <a:cubicBezTo>
                      <a:pt x="603" y="300"/>
                      <a:pt x="601" y="293"/>
                      <a:pt x="597" y="288"/>
                    </a:cubicBezTo>
                    <a:cubicBezTo>
                      <a:pt x="572" y="252"/>
                      <a:pt x="547" y="216"/>
                      <a:pt x="521" y="181"/>
                    </a:cubicBezTo>
                    <a:cubicBezTo>
                      <a:pt x="486" y="136"/>
                      <a:pt x="435" y="119"/>
                      <a:pt x="381" y="112"/>
                    </a:cubicBezTo>
                    <a:cubicBezTo>
                      <a:pt x="322" y="105"/>
                      <a:pt x="266" y="119"/>
                      <a:pt x="213" y="144"/>
                    </a:cubicBezTo>
                    <a:cubicBezTo>
                      <a:pt x="135" y="181"/>
                      <a:pt x="104" y="243"/>
                      <a:pt x="122" y="327"/>
                    </a:cubicBezTo>
                    <a:cubicBezTo>
                      <a:pt x="134" y="381"/>
                      <a:pt x="151" y="431"/>
                      <a:pt x="192" y="474"/>
                    </a:cubicBezTo>
                    <a:cubicBezTo>
                      <a:pt x="151" y="493"/>
                      <a:pt x="124" y="524"/>
                      <a:pt x="101" y="565"/>
                    </a:cubicBezTo>
                    <a:cubicBezTo>
                      <a:pt x="80" y="521"/>
                      <a:pt x="57" y="479"/>
                      <a:pt x="39" y="434"/>
                    </a:cubicBezTo>
                    <a:cubicBezTo>
                      <a:pt x="13" y="371"/>
                      <a:pt x="0" y="304"/>
                      <a:pt x="11" y="235"/>
                    </a:cubicBezTo>
                    <a:cubicBezTo>
                      <a:pt x="28" y="139"/>
                      <a:pt x="88" y="77"/>
                      <a:pt x="174" y="41"/>
                    </a:cubicBezTo>
                    <a:cubicBezTo>
                      <a:pt x="214" y="24"/>
                      <a:pt x="258" y="16"/>
                      <a:pt x="300" y="4"/>
                    </a:cubicBezTo>
                    <a:cubicBezTo>
                      <a:pt x="303" y="3"/>
                      <a:pt x="306" y="1"/>
                      <a:pt x="309" y="0"/>
                    </a:cubicBezTo>
                    <a:cubicBezTo>
                      <a:pt x="338" y="0"/>
                      <a:pt x="368" y="0"/>
                      <a:pt x="397" y="0"/>
                    </a:cubicBezTo>
                    <a:cubicBezTo>
                      <a:pt x="399" y="1"/>
                      <a:pt x="401" y="3"/>
                      <a:pt x="404" y="3"/>
                    </a:cubicBezTo>
                    <a:cubicBezTo>
                      <a:pt x="472" y="12"/>
                      <a:pt x="532" y="40"/>
                      <a:pt x="585" y="82"/>
                    </a:cubicBezTo>
                    <a:cubicBezTo>
                      <a:pt x="615" y="107"/>
                      <a:pt x="648" y="122"/>
                      <a:pt x="687" y="127"/>
                    </a:cubicBezTo>
                    <a:cubicBezTo>
                      <a:pt x="724" y="132"/>
                      <a:pt x="760" y="138"/>
                      <a:pt x="798" y="126"/>
                    </a:cubicBezTo>
                    <a:cubicBezTo>
                      <a:pt x="930" y="83"/>
                      <a:pt x="1065" y="76"/>
                      <a:pt x="1200" y="113"/>
                    </a:cubicBezTo>
                    <a:cubicBezTo>
                      <a:pt x="1248" y="126"/>
                      <a:pt x="1296" y="142"/>
                      <a:pt x="1348" y="129"/>
                    </a:cubicBezTo>
                    <a:cubicBezTo>
                      <a:pt x="1386" y="119"/>
                      <a:pt x="1423" y="113"/>
                      <a:pt x="1454" y="85"/>
                    </a:cubicBezTo>
                    <a:cubicBezTo>
                      <a:pt x="1492" y="51"/>
                      <a:pt x="1538" y="29"/>
                      <a:pt x="1587" y="14"/>
                    </a:cubicBezTo>
                    <a:cubicBezTo>
                      <a:pt x="1606" y="9"/>
                      <a:pt x="1626" y="5"/>
                      <a:pt x="1645" y="0"/>
                    </a:cubicBezTo>
                    <a:cubicBezTo>
                      <a:pt x="1674" y="0"/>
                      <a:pt x="1704" y="0"/>
                      <a:pt x="1733" y="0"/>
                    </a:cubicBezTo>
                    <a:close/>
                    <a:moveTo>
                      <a:pt x="1016" y="1369"/>
                    </a:moveTo>
                    <a:cubicBezTo>
                      <a:pt x="1019" y="1369"/>
                      <a:pt x="1023" y="1369"/>
                      <a:pt x="1026" y="1369"/>
                    </a:cubicBezTo>
                    <a:cubicBezTo>
                      <a:pt x="1031" y="1356"/>
                      <a:pt x="1038" y="1343"/>
                      <a:pt x="1041" y="1330"/>
                    </a:cubicBezTo>
                    <a:cubicBezTo>
                      <a:pt x="1052" y="1260"/>
                      <a:pt x="1064" y="1191"/>
                      <a:pt x="1073" y="1121"/>
                    </a:cubicBezTo>
                    <a:cubicBezTo>
                      <a:pt x="1082" y="1047"/>
                      <a:pt x="1088" y="974"/>
                      <a:pt x="1096" y="900"/>
                    </a:cubicBezTo>
                    <a:cubicBezTo>
                      <a:pt x="1105" y="816"/>
                      <a:pt x="1118" y="731"/>
                      <a:pt x="1125" y="646"/>
                    </a:cubicBezTo>
                    <a:cubicBezTo>
                      <a:pt x="1132" y="558"/>
                      <a:pt x="1159" y="480"/>
                      <a:pt x="1222" y="416"/>
                    </a:cubicBezTo>
                    <a:cubicBezTo>
                      <a:pt x="1273" y="364"/>
                      <a:pt x="1326" y="313"/>
                      <a:pt x="1379" y="262"/>
                    </a:cubicBezTo>
                    <a:cubicBezTo>
                      <a:pt x="1388" y="253"/>
                      <a:pt x="1397" y="242"/>
                      <a:pt x="1407" y="233"/>
                    </a:cubicBezTo>
                    <a:cubicBezTo>
                      <a:pt x="1405" y="231"/>
                      <a:pt x="1404" y="229"/>
                      <a:pt x="1403" y="227"/>
                    </a:cubicBezTo>
                    <a:cubicBezTo>
                      <a:pt x="1388" y="234"/>
                      <a:pt x="1373" y="240"/>
                      <a:pt x="1359" y="247"/>
                    </a:cubicBezTo>
                    <a:cubicBezTo>
                      <a:pt x="1282" y="285"/>
                      <a:pt x="1205" y="324"/>
                      <a:pt x="1129" y="362"/>
                    </a:cubicBezTo>
                    <a:cubicBezTo>
                      <a:pt x="1058" y="397"/>
                      <a:pt x="987" y="398"/>
                      <a:pt x="916" y="363"/>
                    </a:cubicBezTo>
                    <a:cubicBezTo>
                      <a:pt x="911" y="361"/>
                      <a:pt x="907" y="360"/>
                      <a:pt x="903" y="358"/>
                    </a:cubicBezTo>
                    <a:cubicBezTo>
                      <a:pt x="829" y="321"/>
                      <a:pt x="756" y="283"/>
                      <a:pt x="682" y="246"/>
                    </a:cubicBezTo>
                    <a:cubicBezTo>
                      <a:pt x="668" y="240"/>
                      <a:pt x="654" y="234"/>
                      <a:pt x="639" y="228"/>
                    </a:cubicBezTo>
                    <a:cubicBezTo>
                      <a:pt x="638" y="229"/>
                      <a:pt x="637" y="231"/>
                      <a:pt x="636" y="233"/>
                    </a:cubicBezTo>
                    <a:cubicBezTo>
                      <a:pt x="645" y="243"/>
                      <a:pt x="655" y="254"/>
                      <a:pt x="665" y="264"/>
                    </a:cubicBezTo>
                    <a:cubicBezTo>
                      <a:pt x="720" y="318"/>
                      <a:pt x="777" y="371"/>
                      <a:pt x="829" y="427"/>
                    </a:cubicBezTo>
                    <a:cubicBezTo>
                      <a:pt x="873" y="475"/>
                      <a:pt x="904" y="531"/>
                      <a:pt x="910" y="599"/>
                    </a:cubicBezTo>
                    <a:cubicBezTo>
                      <a:pt x="916" y="666"/>
                      <a:pt x="927" y="731"/>
                      <a:pt x="934" y="797"/>
                    </a:cubicBezTo>
                    <a:cubicBezTo>
                      <a:pt x="946" y="905"/>
                      <a:pt x="956" y="1013"/>
                      <a:pt x="969" y="1121"/>
                    </a:cubicBezTo>
                    <a:cubicBezTo>
                      <a:pt x="978" y="1191"/>
                      <a:pt x="990" y="1260"/>
                      <a:pt x="1001" y="1330"/>
                    </a:cubicBezTo>
                    <a:cubicBezTo>
                      <a:pt x="1004" y="1343"/>
                      <a:pt x="1011" y="1356"/>
                      <a:pt x="1016" y="13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5" name="Freeform 60"/>
              <p:cNvSpPr>
                <a:spLocks/>
              </p:cNvSpPr>
              <p:nvPr/>
            </p:nvSpPr>
            <p:spPr bwMode="auto">
              <a:xfrm>
                <a:off x="8431213" y="6316663"/>
                <a:ext cx="115888" cy="146050"/>
              </a:xfrm>
              <a:custGeom>
                <a:avLst/>
                <a:gdLst>
                  <a:gd name="T0" fmla="*/ 0 w 309"/>
                  <a:gd name="T1" fmla="*/ 164 h 388"/>
                  <a:gd name="T2" fmla="*/ 7 w 309"/>
                  <a:gd name="T3" fmla="*/ 122 h 388"/>
                  <a:gd name="T4" fmla="*/ 190 w 309"/>
                  <a:gd name="T5" fmla="*/ 41 h 388"/>
                  <a:gd name="T6" fmla="*/ 287 w 309"/>
                  <a:gd name="T7" fmla="*/ 261 h 388"/>
                  <a:gd name="T8" fmla="*/ 93 w 309"/>
                  <a:gd name="T9" fmla="*/ 336 h 388"/>
                  <a:gd name="T10" fmla="*/ 0 w 309"/>
                  <a:gd name="T11" fmla="*/ 164 h 388"/>
                </a:gdLst>
                <a:ahLst/>
                <a:cxnLst>
                  <a:cxn ang="0">
                    <a:pos x="T0" y="T1"/>
                  </a:cxn>
                  <a:cxn ang="0">
                    <a:pos x="T2" y="T3"/>
                  </a:cxn>
                  <a:cxn ang="0">
                    <a:pos x="T4" y="T5"/>
                  </a:cxn>
                  <a:cxn ang="0">
                    <a:pos x="T6" y="T7"/>
                  </a:cxn>
                  <a:cxn ang="0">
                    <a:pos x="T8" y="T9"/>
                  </a:cxn>
                  <a:cxn ang="0">
                    <a:pos x="T10" y="T11"/>
                  </a:cxn>
                </a:cxnLst>
                <a:rect l="0" t="0" r="r" b="b"/>
                <a:pathLst>
                  <a:path w="309" h="388">
                    <a:moveTo>
                      <a:pt x="0" y="164"/>
                    </a:moveTo>
                    <a:cubicBezTo>
                      <a:pt x="2" y="152"/>
                      <a:pt x="3" y="137"/>
                      <a:pt x="7" y="122"/>
                    </a:cubicBezTo>
                    <a:cubicBezTo>
                      <a:pt x="29" y="37"/>
                      <a:pt x="112" y="0"/>
                      <a:pt x="190" y="41"/>
                    </a:cubicBezTo>
                    <a:cubicBezTo>
                      <a:pt x="265" y="81"/>
                      <a:pt x="309" y="179"/>
                      <a:pt x="287" y="261"/>
                    </a:cubicBezTo>
                    <a:cubicBezTo>
                      <a:pt x="264" y="352"/>
                      <a:pt x="172" y="388"/>
                      <a:pt x="93" y="336"/>
                    </a:cubicBezTo>
                    <a:cubicBezTo>
                      <a:pt x="32" y="296"/>
                      <a:pt x="5" y="238"/>
                      <a:pt x="0" y="1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6" name="Freeform 61"/>
              <p:cNvSpPr>
                <a:spLocks/>
              </p:cNvSpPr>
              <p:nvPr/>
            </p:nvSpPr>
            <p:spPr bwMode="auto">
              <a:xfrm>
                <a:off x="8996363" y="6321425"/>
                <a:ext cx="114300" cy="141288"/>
              </a:xfrm>
              <a:custGeom>
                <a:avLst/>
                <a:gdLst>
                  <a:gd name="T0" fmla="*/ 301 w 301"/>
                  <a:gd name="T1" fmla="*/ 167 h 375"/>
                  <a:gd name="T2" fmla="*/ 205 w 301"/>
                  <a:gd name="T3" fmla="*/ 326 h 375"/>
                  <a:gd name="T4" fmla="*/ 13 w 301"/>
                  <a:gd name="T5" fmla="*/ 240 h 375"/>
                  <a:gd name="T6" fmla="*/ 72 w 301"/>
                  <a:gd name="T7" fmla="*/ 58 h 375"/>
                  <a:gd name="T8" fmla="*/ 223 w 301"/>
                  <a:gd name="T9" fmla="*/ 20 h 375"/>
                  <a:gd name="T10" fmla="*/ 301 w 301"/>
                  <a:gd name="T11" fmla="*/ 167 h 375"/>
                </a:gdLst>
                <a:ahLst/>
                <a:cxnLst>
                  <a:cxn ang="0">
                    <a:pos x="T0" y="T1"/>
                  </a:cxn>
                  <a:cxn ang="0">
                    <a:pos x="T2" y="T3"/>
                  </a:cxn>
                  <a:cxn ang="0">
                    <a:pos x="T4" y="T5"/>
                  </a:cxn>
                  <a:cxn ang="0">
                    <a:pos x="T6" y="T7"/>
                  </a:cxn>
                  <a:cxn ang="0">
                    <a:pos x="T8" y="T9"/>
                  </a:cxn>
                  <a:cxn ang="0">
                    <a:pos x="T10" y="T11"/>
                  </a:cxn>
                </a:cxnLst>
                <a:rect l="0" t="0" r="r" b="b"/>
                <a:pathLst>
                  <a:path w="301" h="375">
                    <a:moveTo>
                      <a:pt x="301" y="167"/>
                    </a:moveTo>
                    <a:cubicBezTo>
                      <a:pt x="296" y="228"/>
                      <a:pt x="267" y="287"/>
                      <a:pt x="205" y="326"/>
                    </a:cubicBezTo>
                    <a:cubicBezTo>
                      <a:pt x="124" y="375"/>
                      <a:pt x="31" y="333"/>
                      <a:pt x="13" y="240"/>
                    </a:cubicBezTo>
                    <a:cubicBezTo>
                      <a:pt x="0" y="169"/>
                      <a:pt x="22" y="109"/>
                      <a:pt x="72" y="58"/>
                    </a:cubicBezTo>
                    <a:cubicBezTo>
                      <a:pt x="115" y="14"/>
                      <a:pt x="175" y="0"/>
                      <a:pt x="223" y="20"/>
                    </a:cubicBezTo>
                    <a:cubicBezTo>
                      <a:pt x="272" y="41"/>
                      <a:pt x="301" y="93"/>
                      <a:pt x="301" y="1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15" name="TextBox 314"/>
            <p:cNvSpPr txBox="1"/>
            <p:nvPr/>
          </p:nvSpPr>
          <p:spPr>
            <a:xfrm>
              <a:off x="6063796"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551155"/>
                  </a:solidFill>
                </a:rPr>
                <a:t>of respondents</a:t>
              </a:r>
              <a:endParaRPr lang="en-AU" sz="800" dirty="0">
                <a:solidFill>
                  <a:srgbClr val="551155"/>
                </a:solidFill>
              </a:endParaRPr>
            </a:p>
          </p:txBody>
        </p:sp>
      </p:grpSp>
      <p:grpSp>
        <p:nvGrpSpPr>
          <p:cNvPr id="16" name="Group 15"/>
          <p:cNvGrpSpPr/>
          <p:nvPr/>
        </p:nvGrpSpPr>
        <p:grpSpPr>
          <a:xfrm>
            <a:off x="6566023" y="4589386"/>
            <a:ext cx="915154" cy="1719914"/>
            <a:chOff x="6989688" y="4150828"/>
            <a:chExt cx="915154" cy="1719914"/>
          </a:xfrm>
        </p:grpSpPr>
        <p:sp>
          <p:nvSpPr>
            <p:cNvPr id="231" name="TextBox 230"/>
            <p:cNvSpPr txBox="1"/>
            <p:nvPr/>
          </p:nvSpPr>
          <p:spPr>
            <a:xfrm>
              <a:off x="7213152"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FF9900"/>
                  </a:solidFill>
                </a:rPr>
                <a:t>5%</a:t>
              </a:r>
              <a:endParaRPr lang="en-AU" sz="1400" dirty="0">
                <a:solidFill>
                  <a:srgbClr val="FF9900"/>
                </a:solidFill>
              </a:endParaRPr>
            </a:p>
          </p:txBody>
        </p:sp>
        <p:sp>
          <p:nvSpPr>
            <p:cNvPr id="232" name="TextBox 231"/>
            <p:cNvSpPr txBox="1"/>
            <p:nvPr/>
          </p:nvSpPr>
          <p:spPr>
            <a:xfrm>
              <a:off x="6989688" y="4150828"/>
              <a:ext cx="915154" cy="329547"/>
            </a:xfrm>
            <a:prstGeom prst="rect">
              <a:avLst/>
            </a:prstGeom>
            <a:noFill/>
          </p:spPr>
          <p:txBody>
            <a:bodyPr wrap="square" lIns="0" tIns="0" rIns="0" bIns="0" rtlCol="0" anchor="t">
              <a:noAutofit/>
            </a:bodyPr>
            <a:lstStyle/>
            <a:p>
              <a:pPr algn="ctr">
                <a:lnSpc>
                  <a:spcPct val="90000"/>
                </a:lnSpc>
              </a:pPr>
              <a:r>
                <a:rPr lang="en-US" sz="1000" b="1" dirty="0">
                  <a:solidFill>
                    <a:srgbClr val="FF9900"/>
                  </a:solidFill>
                  <a:latin typeface="Arial Narrow" panose="020B0606020202030204" pitchFamily="34" charset="0"/>
                </a:rPr>
                <a:t>Head and neck</a:t>
              </a:r>
              <a:endParaRPr lang="en-AU" sz="1000" b="1" dirty="0">
                <a:solidFill>
                  <a:srgbClr val="FF9900"/>
                </a:solidFill>
                <a:latin typeface="Arial Narrow" panose="020B0606020202030204" pitchFamily="34" charset="0"/>
              </a:endParaRPr>
            </a:p>
          </p:txBody>
        </p:sp>
        <p:sp>
          <p:nvSpPr>
            <p:cNvPr id="234" name="Freeform 9"/>
            <p:cNvSpPr>
              <a:spLocks/>
            </p:cNvSpPr>
            <p:nvPr/>
          </p:nvSpPr>
          <p:spPr bwMode="auto">
            <a:xfrm>
              <a:off x="7337306" y="4365820"/>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FF9900"/>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235" name="Freeform 10"/>
            <p:cNvSpPr>
              <a:spLocks/>
            </p:cNvSpPr>
            <p:nvPr/>
          </p:nvSpPr>
          <p:spPr bwMode="auto">
            <a:xfrm>
              <a:off x="7246502" y="4590702"/>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FF9900"/>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299" name="Freeform 9"/>
            <p:cNvSpPr>
              <a:spLocks/>
            </p:cNvSpPr>
            <p:nvPr/>
          </p:nvSpPr>
          <p:spPr bwMode="auto">
            <a:xfrm>
              <a:off x="7429264" y="4601349"/>
              <a:ext cx="36000" cy="21780"/>
            </a:xfrm>
            <a:prstGeom prst="roundRect">
              <a:avLst/>
            </a:prstGeom>
            <a:solidFill>
              <a:schemeClr val="bg1"/>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300" name="Freeform 9"/>
            <p:cNvSpPr>
              <a:spLocks/>
            </p:cNvSpPr>
            <p:nvPr/>
          </p:nvSpPr>
          <p:spPr bwMode="auto">
            <a:xfrm>
              <a:off x="7429264" y="4627201"/>
              <a:ext cx="36000" cy="21780"/>
            </a:xfrm>
            <a:prstGeom prst="roundRect">
              <a:avLst/>
            </a:prstGeom>
            <a:solidFill>
              <a:schemeClr val="bg1"/>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301" name="Freeform 9"/>
            <p:cNvSpPr>
              <a:spLocks/>
            </p:cNvSpPr>
            <p:nvPr/>
          </p:nvSpPr>
          <p:spPr bwMode="auto">
            <a:xfrm>
              <a:off x="7429264" y="4649963"/>
              <a:ext cx="36000" cy="21780"/>
            </a:xfrm>
            <a:prstGeom prst="roundRect">
              <a:avLst/>
            </a:prstGeom>
            <a:solidFill>
              <a:schemeClr val="bg1"/>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306" name="Freeform 77"/>
            <p:cNvSpPr>
              <a:spLocks noEditPoints="1"/>
            </p:cNvSpPr>
            <p:nvPr/>
          </p:nvSpPr>
          <p:spPr bwMode="auto">
            <a:xfrm>
              <a:off x="7357264" y="4381433"/>
              <a:ext cx="180000" cy="180000"/>
            </a:xfrm>
            <a:prstGeom prst="ellipse">
              <a:avLst/>
            </a:prstGeom>
            <a:solidFill>
              <a:schemeClr val="bg1"/>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316" name="TextBox 315"/>
            <p:cNvSpPr txBox="1"/>
            <p:nvPr/>
          </p:nvSpPr>
          <p:spPr>
            <a:xfrm>
              <a:off x="7026631"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FF9900"/>
                  </a:solidFill>
                </a:rPr>
                <a:t>of respondents</a:t>
              </a:r>
              <a:endParaRPr lang="en-AU" sz="800" dirty="0">
                <a:solidFill>
                  <a:srgbClr val="FF9900"/>
                </a:solidFill>
              </a:endParaRPr>
            </a:p>
          </p:txBody>
        </p:sp>
      </p:grpSp>
      <p:grpSp>
        <p:nvGrpSpPr>
          <p:cNvPr id="21" name="Group 20"/>
          <p:cNvGrpSpPr/>
          <p:nvPr/>
        </p:nvGrpSpPr>
        <p:grpSpPr>
          <a:xfrm>
            <a:off x="8431933" y="4446718"/>
            <a:ext cx="915154" cy="1862582"/>
            <a:chOff x="8401126" y="4008160"/>
            <a:chExt cx="915154" cy="1862582"/>
          </a:xfrm>
        </p:grpSpPr>
        <p:sp>
          <p:nvSpPr>
            <p:cNvPr id="239" name="TextBox 238"/>
            <p:cNvSpPr txBox="1"/>
            <p:nvPr/>
          </p:nvSpPr>
          <p:spPr>
            <a:xfrm>
              <a:off x="8624590"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2F539C"/>
                  </a:solidFill>
                </a:rPr>
                <a:t>4%</a:t>
              </a:r>
              <a:endParaRPr lang="en-AU" sz="1400" dirty="0">
                <a:solidFill>
                  <a:srgbClr val="2F539C"/>
                </a:solidFill>
              </a:endParaRPr>
            </a:p>
          </p:txBody>
        </p:sp>
        <p:sp>
          <p:nvSpPr>
            <p:cNvPr id="240" name="TextBox 239"/>
            <p:cNvSpPr txBox="1"/>
            <p:nvPr/>
          </p:nvSpPr>
          <p:spPr>
            <a:xfrm>
              <a:off x="8401126" y="4008160"/>
              <a:ext cx="915154" cy="329547"/>
            </a:xfrm>
            <a:prstGeom prst="rect">
              <a:avLst/>
            </a:prstGeom>
            <a:noFill/>
          </p:spPr>
          <p:txBody>
            <a:bodyPr wrap="square" lIns="0" tIns="0" rIns="0" bIns="0" rtlCol="0" anchor="t">
              <a:noAutofit/>
            </a:bodyPr>
            <a:lstStyle/>
            <a:p>
              <a:pPr algn="ctr">
                <a:lnSpc>
                  <a:spcPct val="90000"/>
                </a:lnSpc>
              </a:pPr>
              <a:r>
                <a:rPr lang="en-US" sz="1000" b="1" dirty="0">
                  <a:solidFill>
                    <a:srgbClr val="2F539C"/>
                  </a:solidFill>
                  <a:latin typeface="Arial Narrow" panose="020B0606020202030204" pitchFamily="34" charset="0"/>
                </a:rPr>
                <a:t>Upper gastrointestinal </a:t>
              </a:r>
              <a:endParaRPr lang="en-AU" sz="1000" b="1" dirty="0">
                <a:solidFill>
                  <a:srgbClr val="2F539C"/>
                </a:solidFill>
                <a:latin typeface="Arial Narrow" panose="020B0606020202030204" pitchFamily="34" charset="0"/>
              </a:endParaRPr>
            </a:p>
          </p:txBody>
        </p:sp>
        <p:sp>
          <p:nvSpPr>
            <p:cNvPr id="242" name="Freeform 9"/>
            <p:cNvSpPr>
              <a:spLocks/>
            </p:cNvSpPr>
            <p:nvPr/>
          </p:nvSpPr>
          <p:spPr bwMode="auto">
            <a:xfrm>
              <a:off x="8748744" y="4365820"/>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2F539C"/>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243" name="Freeform 10"/>
            <p:cNvSpPr>
              <a:spLocks/>
            </p:cNvSpPr>
            <p:nvPr/>
          </p:nvSpPr>
          <p:spPr bwMode="auto">
            <a:xfrm>
              <a:off x="8657940" y="4590702"/>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2F539C"/>
            </a:solidFill>
            <a:ln w="12700">
              <a:noFill/>
            </a:ln>
          </p:spPr>
          <p:txBody>
            <a:bodyPr vert="horz" wrap="square" lIns="91440" tIns="45720" rIns="91440" bIns="45720" numCol="1" anchor="t" anchorCtr="0" compatLnSpc="1">
              <a:prstTxWarp prst="textNoShape">
                <a:avLst/>
              </a:prstTxWarp>
            </a:bodyPr>
            <a:lstStyle/>
            <a:p>
              <a:endParaRPr lang="en-AU"/>
            </a:p>
          </p:txBody>
        </p:sp>
        <p:grpSp>
          <p:nvGrpSpPr>
            <p:cNvPr id="250" name="Group 249"/>
            <p:cNvGrpSpPr/>
            <p:nvPr/>
          </p:nvGrpSpPr>
          <p:grpSpPr>
            <a:xfrm>
              <a:off x="8812388" y="4528112"/>
              <a:ext cx="106653" cy="354202"/>
              <a:chOff x="8902370" y="4810112"/>
              <a:chExt cx="327025" cy="1086071"/>
            </a:xfrm>
          </p:grpSpPr>
          <p:sp>
            <p:nvSpPr>
              <p:cNvPr id="248" name="Freeform 65"/>
              <p:cNvSpPr>
                <a:spLocks/>
              </p:cNvSpPr>
              <p:nvPr/>
            </p:nvSpPr>
            <p:spPr bwMode="auto">
              <a:xfrm>
                <a:off x="8913484" y="4810112"/>
                <a:ext cx="222251" cy="937524"/>
              </a:xfrm>
              <a:custGeom>
                <a:avLst/>
                <a:gdLst>
                  <a:gd name="T0" fmla="*/ 44 w 57"/>
                  <a:gd name="T1" fmla="*/ 95 h 155"/>
                  <a:gd name="T2" fmla="*/ 44 w 57"/>
                  <a:gd name="T3" fmla="*/ 95 h 155"/>
                  <a:gd name="T4" fmla="*/ 44 w 57"/>
                  <a:gd name="T5" fmla="*/ 73 h 155"/>
                  <a:gd name="T6" fmla="*/ 44 w 57"/>
                  <a:gd name="T7" fmla="*/ 19 h 155"/>
                  <a:gd name="T8" fmla="*/ 28 w 57"/>
                  <a:gd name="T9" fmla="*/ 1 h 155"/>
                  <a:gd name="T10" fmla="*/ 8 w 57"/>
                  <a:gd name="T11" fmla="*/ 0 h 155"/>
                  <a:gd name="T12" fmla="*/ 8 w 57"/>
                  <a:gd name="T13" fmla="*/ 5 h 155"/>
                  <a:gd name="T14" fmla="*/ 26 w 57"/>
                  <a:gd name="T15" fmla="*/ 5 h 155"/>
                  <a:gd name="T16" fmla="*/ 37 w 57"/>
                  <a:gd name="T17" fmla="*/ 14 h 155"/>
                  <a:gd name="T18" fmla="*/ 37 w 57"/>
                  <a:gd name="T19" fmla="*/ 14 h 155"/>
                  <a:gd name="T20" fmla="*/ 37 w 57"/>
                  <a:gd name="T21" fmla="*/ 36 h 155"/>
                  <a:gd name="T22" fmla="*/ 37 w 57"/>
                  <a:gd name="T23" fmla="*/ 73 h 155"/>
                  <a:gd name="T24" fmla="*/ 37 w 57"/>
                  <a:gd name="T25" fmla="*/ 89 h 155"/>
                  <a:gd name="T26" fmla="*/ 38 w 57"/>
                  <a:gd name="T27" fmla="*/ 95 h 155"/>
                  <a:gd name="T28" fmla="*/ 41 w 57"/>
                  <a:gd name="T29" fmla="*/ 137 h 155"/>
                  <a:gd name="T30" fmla="*/ 44 w 57"/>
                  <a:gd name="T31" fmla="*/ 148 h 155"/>
                  <a:gd name="T32" fmla="*/ 56 w 57"/>
                  <a:gd name="T33" fmla="*/ 155 h 155"/>
                  <a:gd name="T34" fmla="*/ 53 w 57"/>
                  <a:gd name="T35" fmla="*/ 148 h 155"/>
                  <a:gd name="T36" fmla="*/ 48 w 57"/>
                  <a:gd name="T37" fmla="*/ 134 h 155"/>
                  <a:gd name="T38" fmla="*/ 44 w 57"/>
                  <a:gd name="T39" fmla="*/ 9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7" h="155">
                    <a:moveTo>
                      <a:pt x="44" y="95"/>
                    </a:moveTo>
                    <a:cubicBezTo>
                      <a:pt x="44" y="83"/>
                      <a:pt x="44" y="83"/>
                      <a:pt x="44" y="95"/>
                    </a:cubicBezTo>
                    <a:cubicBezTo>
                      <a:pt x="44" y="95"/>
                      <a:pt x="44" y="97"/>
                      <a:pt x="44" y="73"/>
                    </a:cubicBezTo>
                    <a:cubicBezTo>
                      <a:pt x="43" y="50"/>
                      <a:pt x="44" y="30"/>
                      <a:pt x="44" y="19"/>
                    </a:cubicBezTo>
                    <a:cubicBezTo>
                      <a:pt x="44" y="8"/>
                      <a:pt x="32" y="1"/>
                      <a:pt x="28" y="1"/>
                    </a:cubicBezTo>
                    <a:cubicBezTo>
                      <a:pt x="20" y="0"/>
                      <a:pt x="20" y="0"/>
                      <a:pt x="8" y="0"/>
                    </a:cubicBezTo>
                    <a:cubicBezTo>
                      <a:pt x="2" y="0"/>
                      <a:pt x="0" y="5"/>
                      <a:pt x="8" y="5"/>
                    </a:cubicBezTo>
                    <a:cubicBezTo>
                      <a:pt x="16" y="5"/>
                      <a:pt x="22" y="5"/>
                      <a:pt x="26" y="5"/>
                    </a:cubicBezTo>
                    <a:cubicBezTo>
                      <a:pt x="30" y="6"/>
                      <a:pt x="36" y="10"/>
                      <a:pt x="37" y="14"/>
                    </a:cubicBezTo>
                    <a:cubicBezTo>
                      <a:pt x="37" y="14"/>
                      <a:pt x="37" y="14"/>
                      <a:pt x="37" y="14"/>
                    </a:cubicBezTo>
                    <a:cubicBezTo>
                      <a:pt x="37" y="14"/>
                      <a:pt x="37" y="24"/>
                      <a:pt x="37" y="36"/>
                    </a:cubicBezTo>
                    <a:cubicBezTo>
                      <a:pt x="37" y="36"/>
                      <a:pt x="37" y="57"/>
                      <a:pt x="37" y="73"/>
                    </a:cubicBezTo>
                    <a:cubicBezTo>
                      <a:pt x="37" y="89"/>
                      <a:pt x="37" y="89"/>
                      <a:pt x="37" y="89"/>
                    </a:cubicBezTo>
                    <a:cubicBezTo>
                      <a:pt x="37" y="81"/>
                      <a:pt x="37" y="83"/>
                      <a:pt x="38" y="95"/>
                    </a:cubicBezTo>
                    <a:cubicBezTo>
                      <a:pt x="38" y="95"/>
                      <a:pt x="39" y="126"/>
                      <a:pt x="41" y="137"/>
                    </a:cubicBezTo>
                    <a:cubicBezTo>
                      <a:pt x="44" y="148"/>
                      <a:pt x="44" y="148"/>
                      <a:pt x="44" y="148"/>
                    </a:cubicBezTo>
                    <a:cubicBezTo>
                      <a:pt x="49" y="152"/>
                      <a:pt x="54" y="155"/>
                      <a:pt x="56" y="155"/>
                    </a:cubicBezTo>
                    <a:cubicBezTo>
                      <a:pt x="57" y="154"/>
                      <a:pt x="56" y="151"/>
                      <a:pt x="53" y="148"/>
                    </a:cubicBezTo>
                    <a:cubicBezTo>
                      <a:pt x="53" y="148"/>
                      <a:pt x="53" y="148"/>
                      <a:pt x="48" y="134"/>
                    </a:cubicBezTo>
                    <a:cubicBezTo>
                      <a:pt x="44" y="120"/>
                      <a:pt x="44" y="95"/>
                      <a:pt x="44" y="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49" name="Freeform 66"/>
              <p:cNvSpPr>
                <a:spLocks/>
              </p:cNvSpPr>
              <p:nvPr/>
            </p:nvSpPr>
            <p:spPr bwMode="auto">
              <a:xfrm>
                <a:off x="8902370" y="5627896"/>
                <a:ext cx="327025" cy="268287"/>
              </a:xfrm>
              <a:custGeom>
                <a:avLst/>
                <a:gdLst>
                  <a:gd name="T0" fmla="*/ 25 w 84"/>
                  <a:gd name="T1" fmla="*/ 40 h 70"/>
                  <a:gd name="T2" fmla="*/ 31 w 84"/>
                  <a:gd name="T3" fmla="*/ 25 h 70"/>
                  <a:gd name="T4" fmla="*/ 31 w 84"/>
                  <a:gd name="T5" fmla="*/ 16 h 70"/>
                  <a:gd name="T6" fmla="*/ 49 w 84"/>
                  <a:gd name="T7" fmla="*/ 3 h 70"/>
                  <a:gd name="T8" fmla="*/ 78 w 84"/>
                  <a:gd name="T9" fmla="*/ 37 h 70"/>
                  <a:gd name="T10" fmla="*/ 32 w 84"/>
                  <a:gd name="T11" fmla="*/ 69 h 70"/>
                  <a:gd name="T12" fmla="*/ 2 w 84"/>
                  <a:gd name="T13" fmla="*/ 49 h 70"/>
                  <a:gd name="T14" fmla="*/ 20 w 84"/>
                  <a:gd name="T15" fmla="*/ 42 h 70"/>
                  <a:gd name="T16" fmla="*/ 25 w 84"/>
                  <a:gd name="T17" fmla="*/ 4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70">
                    <a:moveTo>
                      <a:pt x="25" y="40"/>
                    </a:moveTo>
                    <a:cubicBezTo>
                      <a:pt x="24" y="31"/>
                      <a:pt x="29" y="27"/>
                      <a:pt x="31" y="25"/>
                    </a:cubicBezTo>
                    <a:cubicBezTo>
                      <a:pt x="34" y="23"/>
                      <a:pt x="29" y="24"/>
                      <a:pt x="31" y="16"/>
                    </a:cubicBezTo>
                    <a:cubicBezTo>
                      <a:pt x="32" y="10"/>
                      <a:pt x="37" y="6"/>
                      <a:pt x="49" y="3"/>
                    </a:cubicBezTo>
                    <a:cubicBezTo>
                      <a:pt x="66" y="0"/>
                      <a:pt x="84" y="11"/>
                      <a:pt x="78" y="37"/>
                    </a:cubicBezTo>
                    <a:cubicBezTo>
                      <a:pt x="76" y="49"/>
                      <a:pt x="60" y="70"/>
                      <a:pt x="32" y="69"/>
                    </a:cubicBezTo>
                    <a:cubicBezTo>
                      <a:pt x="9" y="69"/>
                      <a:pt x="0" y="59"/>
                      <a:pt x="2" y="49"/>
                    </a:cubicBezTo>
                    <a:cubicBezTo>
                      <a:pt x="3" y="44"/>
                      <a:pt x="12" y="38"/>
                      <a:pt x="20" y="42"/>
                    </a:cubicBezTo>
                    <a:cubicBezTo>
                      <a:pt x="21" y="42"/>
                      <a:pt x="25" y="43"/>
                      <a:pt x="25"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17" name="TextBox 316"/>
            <p:cNvSpPr txBox="1"/>
            <p:nvPr/>
          </p:nvSpPr>
          <p:spPr>
            <a:xfrm>
              <a:off x="8438999"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2F539C"/>
                  </a:solidFill>
                </a:rPr>
                <a:t>of respondents</a:t>
              </a:r>
              <a:endParaRPr lang="en-AU" sz="800" dirty="0">
                <a:solidFill>
                  <a:srgbClr val="2F539C"/>
                </a:solidFill>
              </a:endParaRPr>
            </a:p>
          </p:txBody>
        </p:sp>
      </p:grpSp>
      <p:grpSp>
        <p:nvGrpSpPr>
          <p:cNvPr id="24" name="Group 23"/>
          <p:cNvGrpSpPr/>
          <p:nvPr/>
        </p:nvGrpSpPr>
        <p:grpSpPr>
          <a:xfrm>
            <a:off x="9364891" y="4589386"/>
            <a:ext cx="915154" cy="1719914"/>
            <a:chOff x="9364891" y="4150828"/>
            <a:chExt cx="915154" cy="1719914"/>
          </a:xfrm>
        </p:grpSpPr>
        <p:sp>
          <p:nvSpPr>
            <p:cNvPr id="253" name="TextBox 252"/>
            <p:cNvSpPr txBox="1"/>
            <p:nvPr/>
          </p:nvSpPr>
          <p:spPr>
            <a:xfrm>
              <a:off x="9588355"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AA1133"/>
                  </a:solidFill>
                </a:rPr>
                <a:t>2%</a:t>
              </a:r>
              <a:endParaRPr lang="en-AU" sz="1400" dirty="0">
                <a:solidFill>
                  <a:srgbClr val="AA1133"/>
                </a:solidFill>
              </a:endParaRPr>
            </a:p>
          </p:txBody>
        </p:sp>
        <p:sp>
          <p:nvSpPr>
            <p:cNvPr id="254" name="TextBox 253"/>
            <p:cNvSpPr txBox="1"/>
            <p:nvPr/>
          </p:nvSpPr>
          <p:spPr>
            <a:xfrm>
              <a:off x="9364891" y="4150828"/>
              <a:ext cx="915154" cy="329547"/>
            </a:xfrm>
            <a:prstGeom prst="rect">
              <a:avLst/>
            </a:prstGeom>
            <a:noFill/>
          </p:spPr>
          <p:txBody>
            <a:bodyPr wrap="square" lIns="0" tIns="0" rIns="0" bIns="0" rtlCol="0" anchor="t">
              <a:noAutofit/>
            </a:bodyPr>
            <a:lstStyle/>
            <a:p>
              <a:pPr algn="ctr">
                <a:lnSpc>
                  <a:spcPct val="90000"/>
                </a:lnSpc>
              </a:pPr>
              <a:r>
                <a:rPr lang="en-US" sz="1000" b="1" dirty="0">
                  <a:solidFill>
                    <a:srgbClr val="AA1133"/>
                  </a:solidFill>
                  <a:latin typeface="Arial Narrow" panose="020B0606020202030204" pitchFamily="34" charset="0"/>
                </a:rPr>
                <a:t>Brain</a:t>
              </a:r>
              <a:endParaRPr lang="en-AU" sz="1000" b="1" dirty="0">
                <a:solidFill>
                  <a:srgbClr val="AA1133"/>
                </a:solidFill>
                <a:latin typeface="Arial Narrow" panose="020B0606020202030204" pitchFamily="34" charset="0"/>
              </a:endParaRPr>
            </a:p>
          </p:txBody>
        </p:sp>
        <p:sp>
          <p:nvSpPr>
            <p:cNvPr id="256" name="Freeform 9"/>
            <p:cNvSpPr>
              <a:spLocks/>
            </p:cNvSpPr>
            <p:nvPr/>
          </p:nvSpPr>
          <p:spPr bwMode="auto">
            <a:xfrm>
              <a:off x="9712509" y="4365820"/>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AA1133"/>
            </a:solidFill>
            <a:ln w="12700">
              <a:noFill/>
            </a:ln>
          </p:spPr>
          <p:txBody>
            <a:bodyPr vert="horz" wrap="square" lIns="91440" tIns="45720" rIns="91440" bIns="45720" numCol="1" anchor="t" anchorCtr="0" compatLnSpc="1">
              <a:prstTxWarp prst="textNoShape">
                <a:avLst/>
              </a:prstTxWarp>
            </a:bodyPr>
            <a:lstStyle/>
            <a:p>
              <a:endParaRPr lang="en-AU"/>
            </a:p>
          </p:txBody>
        </p:sp>
        <p:sp>
          <p:nvSpPr>
            <p:cNvPr id="257" name="Freeform 10"/>
            <p:cNvSpPr>
              <a:spLocks/>
            </p:cNvSpPr>
            <p:nvPr/>
          </p:nvSpPr>
          <p:spPr bwMode="auto">
            <a:xfrm>
              <a:off x="9621705" y="4590702"/>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AA1133"/>
            </a:solidFill>
            <a:ln w="12700">
              <a:noFill/>
            </a:ln>
          </p:spPr>
          <p:txBody>
            <a:bodyPr vert="horz" wrap="square" lIns="91440" tIns="45720" rIns="91440" bIns="45720" numCol="1" anchor="t" anchorCtr="0" compatLnSpc="1">
              <a:prstTxWarp prst="textNoShape">
                <a:avLst/>
              </a:prstTxWarp>
            </a:bodyPr>
            <a:lstStyle/>
            <a:p>
              <a:endParaRPr lang="en-AU"/>
            </a:p>
          </p:txBody>
        </p:sp>
        <p:grpSp>
          <p:nvGrpSpPr>
            <p:cNvPr id="268" name="Group 267"/>
            <p:cNvGrpSpPr/>
            <p:nvPr/>
          </p:nvGrpSpPr>
          <p:grpSpPr>
            <a:xfrm>
              <a:off x="9741712" y="4383276"/>
              <a:ext cx="161510" cy="110572"/>
              <a:chOff x="10856913" y="4838700"/>
              <a:chExt cx="412750" cy="282575"/>
            </a:xfrm>
          </p:grpSpPr>
          <p:sp>
            <p:nvSpPr>
              <p:cNvPr id="264" name="Freeform 70"/>
              <p:cNvSpPr>
                <a:spLocks/>
              </p:cNvSpPr>
              <p:nvPr/>
            </p:nvSpPr>
            <p:spPr bwMode="auto">
              <a:xfrm>
                <a:off x="11069638" y="4838700"/>
                <a:ext cx="158750" cy="144463"/>
              </a:xfrm>
              <a:custGeom>
                <a:avLst/>
                <a:gdLst>
                  <a:gd name="T0" fmla="*/ 15 w 41"/>
                  <a:gd name="T1" fmla="*/ 37 h 37"/>
                  <a:gd name="T2" fmla="*/ 23 w 41"/>
                  <a:gd name="T3" fmla="*/ 29 h 37"/>
                  <a:gd name="T4" fmla="*/ 21 w 41"/>
                  <a:gd name="T5" fmla="*/ 28 h 37"/>
                  <a:gd name="T6" fmla="*/ 21 w 41"/>
                  <a:gd name="T7" fmla="*/ 27 h 37"/>
                  <a:gd name="T8" fmla="*/ 26 w 41"/>
                  <a:gd name="T9" fmla="*/ 26 h 37"/>
                  <a:gd name="T10" fmla="*/ 28 w 41"/>
                  <a:gd name="T11" fmla="*/ 27 h 37"/>
                  <a:gd name="T12" fmla="*/ 25 w 41"/>
                  <a:gd name="T13" fmla="*/ 29 h 37"/>
                  <a:gd name="T14" fmla="*/ 25 w 41"/>
                  <a:gd name="T15" fmla="*/ 34 h 37"/>
                  <a:gd name="T16" fmla="*/ 31 w 41"/>
                  <a:gd name="T17" fmla="*/ 34 h 37"/>
                  <a:gd name="T18" fmla="*/ 41 w 41"/>
                  <a:gd name="T19" fmla="*/ 23 h 37"/>
                  <a:gd name="T20" fmla="*/ 32 w 41"/>
                  <a:gd name="T21" fmla="*/ 14 h 37"/>
                  <a:gd name="T22" fmla="*/ 20 w 41"/>
                  <a:gd name="T23" fmla="*/ 8 h 37"/>
                  <a:gd name="T24" fmla="*/ 17 w 41"/>
                  <a:gd name="T25" fmla="*/ 16 h 37"/>
                  <a:gd name="T26" fmla="*/ 9 w 41"/>
                  <a:gd name="T27" fmla="*/ 18 h 37"/>
                  <a:gd name="T28" fmla="*/ 8 w 41"/>
                  <a:gd name="T29" fmla="*/ 20 h 37"/>
                  <a:gd name="T30" fmla="*/ 7 w 41"/>
                  <a:gd name="T31" fmla="*/ 20 h 37"/>
                  <a:gd name="T32" fmla="*/ 7 w 41"/>
                  <a:gd name="T33" fmla="*/ 15 h 37"/>
                  <a:gd name="T34" fmla="*/ 7 w 41"/>
                  <a:gd name="T35" fmla="*/ 14 h 37"/>
                  <a:gd name="T36" fmla="*/ 9 w 41"/>
                  <a:gd name="T37" fmla="*/ 17 h 37"/>
                  <a:gd name="T38" fmla="*/ 15 w 41"/>
                  <a:gd name="T39" fmla="*/ 15 h 37"/>
                  <a:gd name="T40" fmla="*/ 15 w 41"/>
                  <a:gd name="T41" fmla="*/ 5 h 37"/>
                  <a:gd name="T42" fmla="*/ 0 w 41"/>
                  <a:gd name="T43" fmla="*/ 8 h 37"/>
                  <a:gd name="T44" fmla="*/ 0 w 41"/>
                  <a:gd name="T45" fmla="*/ 22 h 37"/>
                  <a:gd name="T46" fmla="*/ 15 w 41"/>
                  <a:gd name="T4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 h="37">
                    <a:moveTo>
                      <a:pt x="15" y="37"/>
                    </a:moveTo>
                    <a:cubicBezTo>
                      <a:pt x="25" y="37"/>
                      <a:pt x="23" y="29"/>
                      <a:pt x="23" y="29"/>
                    </a:cubicBezTo>
                    <a:cubicBezTo>
                      <a:pt x="22" y="29"/>
                      <a:pt x="21" y="28"/>
                      <a:pt x="21" y="28"/>
                    </a:cubicBezTo>
                    <a:cubicBezTo>
                      <a:pt x="18" y="27"/>
                      <a:pt x="21" y="27"/>
                      <a:pt x="21" y="27"/>
                    </a:cubicBezTo>
                    <a:cubicBezTo>
                      <a:pt x="26" y="28"/>
                      <a:pt x="26" y="26"/>
                      <a:pt x="26" y="26"/>
                    </a:cubicBezTo>
                    <a:cubicBezTo>
                      <a:pt x="28" y="26"/>
                      <a:pt x="28" y="27"/>
                      <a:pt x="28" y="27"/>
                    </a:cubicBezTo>
                    <a:cubicBezTo>
                      <a:pt x="28" y="27"/>
                      <a:pt x="25" y="29"/>
                      <a:pt x="25" y="29"/>
                    </a:cubicBezTo>
                    <a:cubicBezTo>
                      <a:pt x="26" y="30"/>
                      <a:pt x="25" y="34"/>
                      <a:pt x="25" y="34"/>
                    </a:cubicBezTo>
                    <a:cubicBezTo>
                      <a:pt x="27" y="34"/>
                      <a:pt x="31" y="34"/>
                      <a:pt x="31" y="34"/>
                    </a:cubicBezTo>
                    <a:cubicBezTo>
                      <a:pt x="40" y="32"/>
                      <a:pt x="41" y="23"/>
                      <a:pt x="41" y="23"/>
                    </a:cubicBezTo>
                    <a:cubicBezTo>
                      <a:pt x="41" y="16"/>
                      <a:pt x="32" y="14"/>
                      <a:pt x="32" y="14"/>
                    </a:cubicBezTo>
                    <a:cubicBezTo>
                      <a:pt x="28" y="8"/>
                      <a:pt x="20" y="8"/>
                      <a:pt x="20" y="8"/>
                    </a:cubicBezTo>
                    <a:cubicBezTo>
                      <a:pt x="21" y="14"/>
                      <a:pt x="17" y="16"/>
                      <a:pt x="17" y="16"/>
                    </a:cubicBezTo>
                    <a:cubicBezTo>
                      <a:pt x="13" y="18"/>
                      <a:pt x="9" y="18"/>
                      <a:pt x="9" y="18"/>
                    </a:cubicBezTo>
                    <a:cubicBezTo>
                      <a:pt x="9" y="19"/>
                      <a:pt x="8" y="20"/>
                      <a:pt x="8" y="20"/>
                    </a:cubicBezTo>
                    <a:cubicBezTo>
                      <a:pt x="6" y="21"/>
                      <a:pt x="7" y="20"/>
                      <a:pt x="7" y="20"/>
                    </a:cubicBezTo>
                    <a:cubicBezTo>
                      <a:pt x="8" y="17"/>
                      <a:pt x="7" y="15"/>
                      <a:pt x="7" y="15"/>
                    </a:cubicBezTo>
                    <a:cubicBezTo>
                      <a:pt x="6" y="14"/>
                      <a:pt x="7" y="14"/>
                      <a:pt x="7" y="14"/>
                    </a:cubicBezTo>
                    <a:cubicBezTo>
                      <a:pt x="9" y="13"/>
                      <a:pt x="9" y="17"/>
                      <a:pt x="9" y="17"/>
                    </a:cubicBezTo>
                    <a:cubicBezTo>
                      <a:pt x="14" y="16"/>
                      <a:pt x="15" y="15"/>
                      <a:pt x="15" y="15"/>
                    </a:cubicBezTo>
                    <a:cubicBezTo>
                      <a:pt x="21" y="10"/>
                      <a:pt x="15" y="5"/>
                      <a:pt x="15" y="5"/>
                    </a:cubicBezTo>
                    <a:cubicBezTo>
                      <a:pt x="5" y="0"/>
                      <a:pt x="0" y="8"/>
                      <a:pt x="0" y="8"/>
                    </a:cubicBezTo>
                    <a:cubicBezTo>
                      <a:pt x="0" y="22"/>
                      <a:pt x="0" y="22"/>
                      <a:pt x="0" y="22"/>
                    </a:cubicBezTo>
                    <a:cubicBezTo>
                      <a:pt x="4" y="34"/>
                      <a:pt x="15" y="37"/>
                      <a:pt x="15" y="37"/>
                    </a:cubicBezTo>
                    <a:close/>
                  </a:path>
                </a:pathLst>
              </a:custGeom>
              <a:solidFill>
                <a:srgbClr val="FAFA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65" name="Freeform 71"/>
              <p:cNvSpPr>
                <a:spLocks/>
              </p:cNvSpPr>
              <p:nvPr/>
            </p:nvSpPr>
            <p:spPr bwMode="auto">
              <a:xfrm>
                <a:off x="11069638" y="4940300"/>
                <a:ext cx="200025" cy="180975"/>
              </a:xfrm>
              <a:custGeom>
                <a:avLst/>
                <a:gdLst>
                  <a:gd name="T0" fmla="*/ 34 w 52"/>
                  <a:gd name="T1" fmla="*/ 25 h 46"/>
                  <a:gd name="T2" fmla="*/ 29 w 52"/>
                  <a:gd name="T3" fmla="*/ 22 h 46"/>
                  <a:gd name="T4" fmla="*/ 14 w 52"/>
                  <a:gd name="T5" fmla="*/ 24 h 46"/>
                  <a:gd name="T6" fmla="*/ 10 w 52"/>
                  <a:gd name="T7" fmla="*/ 25 h 46"/>
                  <a:gd name="T8" fmla="*/ 13 w 52"/>
                  <a:gd name="T9" fmla="*/ 22 h 46"/>
                  <a:gd name="T10" fmla="*/ 13 w 52"/>
                  <a:gd name="T11" fmla="*/ 20 h 46"/>
                  <a:gd name="T12" fmla="*/ 15 w 52"/>
                  <a:gd name="T13" fmla="*/ 20 h 46"/>
                  <a:gd name="T14" fmla="*/ 15 w 52"/>
                  <a:gd name="T15" fmla="*/ 22 h 46"/>
                  <a:gd name="T16" fmla="*/ 28 w 52"/>
                  <a:gd name="T17" fmla="*/ 20 h 46"/>
                  <a:gd name="T18" fmla="*/ 29 w 52"/>
                  <a:gd name="T19" fmla="*/ 21 h 46"/>
                  <a:gd name="T20" fmla="*/ 43 w 52"/>
                  <a:gd name="T21" fmla="*/ 21 h 46"/>
                  <a:gd name="T22" fmla="*/ 45 w 52"/>
                  <a:gd name="T23" fmla="*/ 9 h 46"/>
                  <a:gd name="T24" fmla="*/ 43 w 52"/>
                  <a:gd name="T25" fmla="*/ 0 h 46"/>
                  <a:gd name="T26" fmla="*/ 23 w 52"/>
                  <a:gd name="T27" fmla="*/ 10 h 46"/>
                  <a:gd name="T28" fmla="*/ 19 w 52"/>
                  <a:gd name="T29" fmla="*/ 12 h 46"/>
                  <a:gd name="T30" fmla="*/ 24 w 52"/>
                  <a:gd name="T31" fmla="*/ 13 h 46"/>
                  <a:gd name="T32" fmla="*/ 23 w 52"/>
                  <a:gd name="T33" fmla="*/ 15 h 46"/>
                  <a:gd name="T34" fmla="*/ 0 w 52"/>
                  <a:gd name="T35" fmla="*/ 3 h 46"/>
                  <a:gd name="T36" fmla="*/ 0 w 52"/>
                  <a:gd name="T37" fmla="*/ 37 h 46"/>
                  <a:gd name="T38" fmla="*/ 13 w 52"/>
                  <a:gd name="T39" fmla="*/ 46 h 46"/>
                  <a:gd name="T40" fmla="*/ 28 w 52"/>
                  <a:gd name="T41" fmla="*/ 37 h 46"/>
                  <a:gd name="T42" fmla="*/ 24 w 52"/>
                  <a:gd name="T43" fmla="*/ 27 h 46"/>
                  <a:gd name="T44" fmla="*/ 26 w 52"/>
                  <a:gd name="T45" fmla="*/ 26 h 46"/>
                  <a:gd name="T46" fmla="*/ 29 w 52"/>
                  <a:gd name="T47" fmla="*/ 40 h 46"/>
                  <a:gd name="T48" fmla="*/ 41 w 52"/>
                  <a:gd name="T49" fmla="*/ 31 h 46"/>
                  <a:gd name="T50" fmla="*/ 46 w 52"/>
                  <a:gd name="T51" fmla="*/ 22 h 46"/>
                  <a:gd name="T52" fmla="*/ 34 w 52"/>
                  <a:gd name="T53" fmla="*/ 2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46">
                    <a:moveTo>
                      <a:pt x="34" y="25"/>
                    </a:moveTo>
                    <a:cubicBezTo>
                      <a:pt x="34" y="25"/>
                      <a:pt x="30" y="24"/>
                      <a:pt x="29" y="22"/>
                    </a:cubicBezTo>
                    <a:cubicBezTo>
                      <a:pt x="29" y="22"/>
                      <a:pt x="22" y="28"/>
                      <a:pt x="14" y="24"/>
                    </a:cubicBezTo>
                    <a:cubicBezTo>
                      <a:pt x="14" y="24"/>
                      <a:pt x="12" y="26"/>
                      <a:pt x="10" y="25"/>
                    </a:cubicBezTo>
                    <a:cubicBezTo>
                      <a:pt x="10" y="25"/>
                      <a:pt x="11" y="24"/>
                      <a:pt x="13" y="22"/>
                    </a:cubicBezTo>
                    <a:cubicBezTo>
                      <a:pt x="13" y="20"/>
                      <a:pt x="13" y="20"/>
                      <a:pt x="13" y="20"/>
                    </a:cubicBezTo>
                    <a:cubicBezTo>
                      <a:pt x="13" y="20"/>
                      <a:pt x="15" y="18"/>
                      <a:pt x="15" y="20"/>
                    </a:cubicBezTo>
                    <a:cubicBezTo>
                      <a:pt x="15" y="22"/>
                      <a:pt x="15" y="22"/>
                      <a:pt x="15" y="22"/>
                    </a:cubicBezTo>
                    <a:cubicBezTo>
                      <a:pt x="15" y="22"/>
                      <a:pt x="22" y="25"/>
                      <a:pt x="28" y="20"/>
                    </a:cubicBezTo>
                    <a:cubicBezTo>
                      <a:pt x="29" y="21"/>
                      <a:pt x="29" y="21"/>
                      <a:pt x="29" y="21"/>
                    </a:cubicBezTo>
                    <a:cubicBezTo>
                      <a:pt x="29" y="21"/>
                      <a:pt x="36" y="25"/>
                      <a:pt x="43" y="21"/>
                    </a:cubicBezTo>
                    <a:cubicBezTo>
                      <a:pt x="43" y="21"/>
                      <a:pt x="52" y="18"/>
                      <a:pt x="45" y="9"/>
                    </a:cubicBezTo>
                    <a:cubicBezTo>
                      <a:pt x="45" y="9"/>
                      <a:pt x="48" y="3"/>
                      <a:pt x="43" y="0"/>
                    </a:cubicBezTo>
                    <a:cubicBezTo>
                      <a:pt x="43" y="0"/>
                      <a:pt x="39" y="12"/>
                      <a:pt x="23" y="10"/>
                    </a:cubicBezTo>
                    <a:cubicBezTo>
                      <a:pt x="23" y="10"/>
                      <a:pt x="21" y="12"/>
                      <a:pt x="19" y="12"/>
                    </a:cubicBezTo>
                    <a:cubicBezTo>
                      <a:pt x="24" y="13"/>
                      <a:pt x="24" y="13"/>
                      <a:pt x="24" y="13"/>
                    </a:cubicBezTo>
                    <a:cubicBezTo>
                      <a:pt x="24" y="13"/>
                      <a:pt x="27" y="14"/>
                      <a:pt x="23" y="15"/>
                    </a:cubicBezTo>
                    <a:cubicBezTo>
                      <a:pt x="23" y="15"/>
                      <a:pt x="9" y="15"/>
                      <a:pt x="0" y="3"/>
                    </a:cubicBezTo>
                    <a:cubicBezTo>
                      <a:pt x="0" y="37"/>
                      <a:pt x="0" y="37"/>
                      <a:pt x="0" y="37"/>
                    </a:cubicBezTo>
                    <a:cubicBezTo>
                      <a:pt x="0" y="37"/>
                      <a:pt x="3" y="46"/>
                      <a:pt x="13" y="46"/>
                    </a:cubicBezTo>
                    <a:cubicBezTo>
                      <a:pt x="13" y="46"/>
                      <a:pt x="26" y="46"/>
                      <a:pt x="28" y="37"/>
                    </a:cubicBezTo>
                    <a:cubicBezTo>
                      <a:pt x="28" y="37"/>
                      <a:pt x="30" y="31"/>
                      <a:pt x="24" y="27"/>
                    </a:cubicBezTo>
                    <a:cubicBezTo>
                      <a:pt x="24" y="27"/>
                      <a:pt x="24" y="25"/>
                      <a:pt x="26" y="26"/>
                    </a:cubicBezTo>
                    <a:cubicBezTo>
                      <a:pt x="26" y="26"/>
                      <a:pt x="34" y="31"/>
                      <a:pt x="29" y="40"/>
                    </a:cubicBezTo>
                    <a:cubicBezTo>
                      <a:pt x="29" y="40"/>
                      <a:pt x="37" y="40"/>
                      <a:pt x="41" y="31"/>
                    </a:cubicBezTo>
                    <a:cubicBezTo>
                      <a:pt x="41" y="31"/>
                      <a:pt x="46" y="28"/>
                      <a:pt x="46" y="22"/>
                    </a:cubicBezTo>
                    <a:cubicBezTo>
                      <a:pt x="46" y="22"/>
                      <a:pt x="40" y="25"/>
                      <a:pt x="34" y="25"/>
                    </a:cubicBezTo>
                    <a:close/>
                  </a:path>
                </a:pathLst>
              </a:custGeom>
              <a:solidFill>
                <a:srgbClr val="FAFA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66" name="Freeform 72"/>
              <p:cNvSpPr>
                <a:spLocks/>
              </p:cNvSpPr>
              <p:nvPr/>
            </p:nvSpPr>
            <p:spPr bwMode="auto">
              <a:xfrm>
                <a:off x="10902950" y="4838700"/>
                <a:ext cx="153987" cy="144463"/>
              </a:xfrm>
              <a:custGeom>
                <a:avLst/>
                <a:gdLst>
                  <a:gd name="T0" fmla="*/ 26 w 40"/>
                  <a:gd name="T1" fmla="*/ 5 h 37"/>
                  <a:gd name="T2" fmla="*/ 26 w 40"/>
                  <a:gd name="T3" fmla="*/ 15 h 37"/>
                  <a:gd name="T4" fmla="*/ 32 w 40"/>
                  <a:gd name="T5" fmla="*/ 17 h 37"/>
                  <a:gd name="T6" fmla="*/ 34 w 40"/>
                  <a:gd name="T7" fmla="*/ 14 h 37"/>
                  <a:gd name="T8" fmla="*/ 34 w 40"/>
                  <a:gd name="T9" fmla="*/ 15 h 37"/>
                  <a:gd name="T10" fmla="*/ 34 w 40"/>
                  <a:gd name="T11" fmla="*/ 20 h 37"/>
                  <a:gd name="T12" fmla="*/ 33 w 40"/>
                  <a:gd name="T13" fmla="*/ 20 h 37"/>
                  <a:gd name="T14" fmla="*/ 32 w 40"/>
                  <a:gd name="T15" fmla="*/ 18 h 37"/>
                  <a:gd name="T16" fmla="*/ 24 w 40"/>
                  <a:gd name="T17" fmla="*/ 16 h 37"/>
                  <a:gd name="T18" fmla="*/ 21 w 40"/>
                  <a:gd name="T19" fmla="*/ 8 h 37"/>
                  <a:gd name="T20" fmla="*/ 9 w 40"/>
                  <a:gd name="T21" fmla="*/ 14 h 37"/>
                  <a:gd name="T22" fmla="*/ 0 w 40"/>
                  <a:gd name="T23" fmla="*/ 23 h 37"/>
                  <a:gd name="T24" fmla="*/ 10 w 40"/>
                  <a:gd name="T25" fmla="*/ 34 h 37"/>
                  <a:gd name="T26" fmla="*/ 16 w 40"/>
                  <a:gd name="T27" fmla="*/ 34 h 37"/>
                  <a:gd name="T28" fmla="*/ 15 w 40"/>
                  <a:gd name="T29" fmla="*/ 29 h 37"/>
                  <a:gd name="T30" fmla="*/ 13 w 40"/>
                  <a:gd name="T31" fmla="*/ 27 h 37"/>
                  <a:gd name="T32" fmla="*/ 15 w 40"/>
                  <a:gd name="T33" fmla="*/ 26 h 37"/>
                  <a:gd name="T34" fmla="*/ 20 w 40"/>
                  <a:gd name="T35" fmla="*/ 27 h 37"/>
                  <a:gd name="T36" fmla="*/ 20 w 40"/>
                  <a:gd name="T37" fmla="*/ 28 h 37"/>
                  <a:gd name="T38" fmla="*/ 18 w 40"/>
                  <a:gd name="T39" fmla="*/ 29 h 37"/>
                  <a:gd name="T40" fmla="*/ 26 w 40"/>
                  <a:gd name="T41" fmla="*/ 37 h 37"/>
                  <a:gd name="T42" fmla="*/ 40 w 40"/>
                  <a:gd name="T43" fmla="*/ 22 h 37"/>
                  <a:gd name="T44" fmla="*/ 40 w 40"/>
                  <a:gd name="T45" fmla="*/ 8 h 37"/>
                  <a:gd name="T46" fmla="*/ 26 w 40"/>
                  <a:gd name="T47"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 h="37">
                    <a:moveTo>
                      <a:pt x="26" y="5"/>
                    </a:moveTo>
                    <a:cubicBezTo>
                      <a:pt x="26" y="5"/>
                      <a:pt x="20" y="10"/>
                      <a:pt x="26" y="15"/>
                    </a:cubicBezTo>
                    <a:cubicBezTo>
                      <a:pt x="26" y="15"/>
                      <a:pt x="27" y="16"/>
                      <a:pt x="32" y="17"/>
                    </a:cubicBezTo>
                    <a:cubicBezTo>
                      <a:pt x="32" y="17"/>
                      <a:pt x="31" y="13"/>
                      <a:pt x="34" y="14"/>
                    </a:cubicBezTo>
                    <a:cubicBezTo>
                      <a:pt x="34" y="14"/>
                      <a:pt x="34" y="14"/>
                      <a:pt x="34" y="15"/>
                    </a:cubicBezTo>
                    <a:cubicBezTo>
                      <a:pt x="34" y="15"/>
                      <a:pt x="32" y="17"/>
                      <a:pt x="34" y="20"/>
                    </a:cubicBezTo>
                    <a:cubicBezTo>
                      <a:pt x="34" y="20"/>
                      <a:pt x="35" y="21"/>
                      <a:pt x="33" y="20"/>
                    </a:cubicBezTo>
                    <a:cubicBezTo>
                      <a:pt x="33" y="20"/>
                      <a:pt x="32" y="19"/>
                      <a:pt x="32" y="18"/>
                    </a:cubicBezTo>
                    <a:cubicBezTo>
                      <a:pt x="32" y="18"/>
                      <a:pt x="27" y="18"/>
                      <a:pt x="24" y="16"/>
                    </a:cubicBezTo>
                    <a:cubicBezTo>
                      <a:pt x="24" y="16"/>
                      <a:pt x="20" y="14"/>
                      <a:pt x="21" y="8"/>
                    </a:cubicBezTo>
                    <a:cubicBezTo>
                      <a:pt x="21" y="8"/>
                      <a:pt x="13" y="8"/>
                      <a:pt x="9" y="14"/>
                    </a:cubicBezTo>
                    <a:cubicBezTo>
                      <a:pt x="9" y="14"/>
                      <a:pt x="0" y="16"/>
                      <a:pt x="0" y="23"/>
                    </a:cubicBezTo>
                    <a:cubicBezTo>
                      <a:pt x="0" y="23"/>
                      <a:pt x="1" y="32"/>
                      <a:pt x="10" y="34"/>
                    </a:cubicBezTo>
                    <a:cubicBezTo>
                      <a:pt x="10" y="34"/>
                      <a:pt x="14" y="34"/>
                      <a:pt x="16" y="34"/>
                    </a:cubicBezTo>
                    <a:cubicBezTo>
                      <a:pt x="16" y="34"/>
                      <a:pt x="15" y="30"/>
                      <a:pt x="15" y="29"/>
                    </a:cubicBezTo>
                    <a:cubicBezTo>
                      <a:pt x="15" y="29"/>
                      <a:pt x="13" y="27"/>
                      <a:pt x="13" y="27"/>
                    </a:cubicBezTo>
                    <a:cubicBezTo>
                      <a:pt x="13" y="27"/>
                      <a:pt x="13" y="26"/>
                      <a:pt x="15" y="26"/>
                    </a:cubicBezTo>
                    <a:cubicBezTo>
                      <a:pt x="15" y="26"/>
                      <a:pt x="15" y="28"/>
                      <a:pt x="20" y="27"/>
                    </a:cubicBezTo>
                    <a:cubicBezTo>
                      <a:pt x="20" y="27"/>
                      <a:pt x="23" y="27"/>
                      <a:pt x="20" y="28"/>
                    </a:cubicBezTo>
                    <a:cubicBezTo>
                      <a:pt x="20" y="28"/>
                      <a:pt x="19" y="29"/>
                      <a:pt x="18" y="29"/>
                    </a:cubicBezTo>
                    <a:cubicBezTo>
                      <a:pt x="18" y="29"/>
                      <a:pt x="16" y="37"/>
                      <a:pt x="26" y="37"/>
                    </a:cubicBezTo>
                    <a:cubicBezTo>
                      <a:pt x="26" y="37"/>
                      <a:pt x="37" y="34"/>
                      <a:pt x="40" y="22"/>
                    </a:cubicBezTo>
                    <a:cubicBezTo>
                      <a:pt x="40" y="8"/>
                      <a:pt x="40" y="8"/>
                      <a:pt x="40" y="8"/>
                    </a:cubicBezTo>
                    <a:cubicBezTo>
                      <a:pt x="40" y="8"/>
                      <a:pt x="35" y="0"/>
                      <a:pt x="26" y="5"/>
                    </a:cubicBezTo>
                    <a:close/>
                  </a:path>
                </a:pathLst>
              </a:custGeom>
              <a:solidFill>
                <a:srgbClr val="FAFA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67" name="Freeform 73"/>
              <p:cNvSpPr>
                <a:spLocks/>
              </p:cNvSpPr>
              <p:nvPr/>
            </p:nvSpPr>
            <p:spPr bwMode="auto">
              <a:xfrm>
                <a:off x="10856913" y="4940300"/>
                <a:ext cx="200025" cy="180975"/>
              </a:xfrm>
              <a:custGeom>
                <a:avLst/>
                <a:gdLst>
                  <a:gd name="T0" fmla="*/ 30 w 52"/>
                  <a:gd name="T1" fmla="*/ 15 h 46"/>
                  <a:gd name="T2" fmla="*/ 29 w 52"/>
                  <a:gd name="T3" fmla="*/ 13 h 46"/>
                  <a:gd name="T4" fmla="*/ 34 w 52"/>
                  <a:gd name="T5" fmla="*/ 12 h 46"/>
                  <a:gd name="T6" fmla="*/ 30 w 52"/>
                  <a:gd name="T7" fmla="*/ 10 h 46"/>
                  <a:gd name="T8" fmla="*/ 10 w 52"/>
                  <a:gd name="T9" fmla="*/ 0 h 46"/>
                  <a:gd name="T10" fmla="*/ 8 w 52"/>
                  <a:gd name="T11" fmla="*/ 9 h 46"/>
                  <a:gd name="T12" fmla="*/ 10 w 52"/>
                  <a:gd name="T13" fmla="*/ 21 h 46"/>
                  <a:gd name="T14" fmla="*/ 24 w 52"/>
                  <a:gd name="T15" fmla="*/ 21 h 46"/>
                  <a:gd name="T16" fmla="*/ 25 w 52"/>
                  <a:gd name="T17" fmla="*/ 20 h 46"/>
                  <a:gd name="T18" fmla="*/ 38 w 52"/>
                  <a:gd name="T19" fmla="*/ 22 h 46"/>
                  <a:gd name="T20" fmla="*/ 38 w 52"/>
                  <a:gd name="T21" fmla="*/ 20 h 46"/>
                  <a:gd name="T22" fmla="*/ 40 w 52"/>
                  <a:gd name="T23" fmla="*/ 20 h 46"/>
                  <a:gd name="T24" fmla="*/ 39 w 52"/>
                  <a:gd name="T25" fmla="*/ 22 h 46"/>
                  <a:gd name="T26" fmla="*/ 43 w 52"/>
                  <a:gd name="T27" fmla="*/ 25 h 46"/>
                  <a:gd name="T28" fmla="*/ 39 w 52"/>
                  <a:gd name="T29" fmla="*/ 24 h 46"/>
                  <a:gd name="T30" fmla="*/ 24 w 52"/>
                  <a:gd name="T31" fmla="*/ 22 h 46"/>
                  <a:gd name="T32" fmla="*/ 18 w 52"/>
                  <a:gd name="T33" fmla="*/ 25 h 46"/>
                  <a:gd name="T34" fmla="*/ 7 w 52"/>
                  <a:gd name="T35" fmla="*/ 22 h 46"/>
                  <a:gd name="T36" fmla="*/ 12 w 52"/>
                  <a:gd name="T37" fmla="*/ 31 h 46"/>
                  <a:gd name="T38" fmla="*/ 23 w 52"/>
                  <a:gd name="T39" fmla="*/ 40 h 46"/>
                  <a:gd name="T40" fmla="*/ 27 w 52"/>
                  <a:gd name="T41" fmla="*/ 26 h 46"/>
                  <a:gd name="T42" fmla="*/ 29 w 52"/>
                  <a:gd name="T43" fmla="*/ 27 h 46"/>
                  <a:gd name="T44" fmla="*/ 25 w 52"/>
                  <a:gd name="T45" fmla="*/ 37 h 46"/>
                  <a:gd name="T46" fmla="*/ 39 w 52"/>
                  <a:gd name="T47" fmla="*/ 46 h 46"/>
                  <a:gd name="T48" fmla="*/ 52 w 52"/>
                  <a:gd name="T49" fmla="*/ 37 h 46"/>
                  <a:gd name="T50" fmla="*/ 52 w 52"/>
                  <a:gd name="T51" fmla="*/ 3 h 46"/>
                  <a:gd name="T52" fmla="*/ 30 w 52"/>
                  <a:gd name="T53" fmla="*/ 1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46">
                    <a:moveTo>
                      <a:pt x="30" y="15"/>
                    </a:moveTo>
                    <a:cubicBezTo>
                      <a:pt x="26" y="14"/>
                      <a:pt x="29" y="13"/>
                      <a:pt x="29" y="13"/>
                    </a:cubicBezTo>
                    <a:cubicBezTo>
                      <a:pt x="34" y="12"/>
                      <a:pt x="34" y="12"/>
                      <a:pt x="34" y="12"/>
                    </a:cubicBezTo>
                    <a:cubicBezTo>
                      <a:pt x="32" y="12"/>
                      <a:pt x="30" y="10"/>
                      <a:pt x="30" y="10"/>
                    </a:cubicBezTo>
                    <a:cubicBezTo>
                      <a:pt x="14" y="12"/>
                      <a:pt x="10" y="0"/>
                      <a:pt x="10" y="0"/>
                    </a:cubicBezTo>
                    <a:cubicBezTo>
                      <a:pt x="5" y="3"/>
                      <a:pt x="8" y="9"/>
                      <a:pt x="8" y="9"/>
                    </a:cubicBezTo>
                    <a:cubicBezTo>
                      <a:pt x="0" y="18"/>
                      <a:pt x="10" y="21"/>
                      <a:pt x="10" y="21"/>
                    </a:cubicBezTo>
                    <a:cubicBezTo>
                      <a:pt x="17" y="25"/>
                      <a:pt x="24" y="21"/>
                      <a:pt x="24" y="21"/>
                    </a:cubicBezTo>
                    <a:cubicBezTo>
                      <a:pt x="25" y="20"/>
                      <a:pt x="25" y="20"/>
                      <a:pt x="25" y="20"/>
                    </a:cubicBezTo>
                    <a:cubicBezTo>
                      <a:pt x="31" y="25"/>
                      <a:pt x="38" y="22"/>
                      <a:pt x="38" y="22"/>
                    </a:cubicBezTo>
                    <a:cubicBezTo>
                      <a:pt x="38" y="20"/>
                      <a:pt x="38" y="20"/>
                      <a:pt x="38" y="20"/>
                    </a:cubicBezTo>
                    <a:cubicBezTo>
                      <a:pt x="38" y="18"/>
                      <a:pt x="40" y="20"/>
                      <a:pt x="40" y="20"/>
                    </a:cubicBezTo>
                    <a:cubicBezTo>
                      <a:pt x="39" y="22"/>
                      <a:pt x="39" y="22"/>
                      <a:pt x="39" y="22"/>
                    </a:cubicBezTo>
                    <a:cubicBezTo>
                      <a:pt x="42" y="24"/>
                      <a:pt x="43" y="25"/>
                      <a:pt x="43" y="25"/>
                    </a:cubicBezTo>
                    <a:cubicBezTo>
                      <a:pt x="41" y="26"/>
                      <a:pt x="39" y="24"/>
                      <a:pt x="39" y="24"/>
                    </a:cubicBezTo>
                    <a:cubicBezTo>
                      <a:pt x="31" y="28"/>
                      <a:pt x="24" y="22"/>
                      <a:pt x="24" y="22"/>
                    </a:cubicBezTo>
                    <a:cubicBezTo>
                      <a:pt x="23" y="24"/>
                      <a:pt x="18" y="25"/>
                      <a:pt x="18" y="25"/>
                    </a:cubicBezTo>
                    <a:cubicBezTo>
                      <a:pt x="13" y="25"/>
                      <a:pt x="7" y="22"/>
                      <a:pt x="7" y="22"/>
                    </a:cubicBezTo>
                    <a:cubicBezTo>
                      <a:pt x="7" y="28"/>
                      <a:pt x="12" y="31"/>
                      <a:pt x="12" y="31"/>
                    </a:cubicBezTo>
                    <a:cubicBezTo>
                      <a:pt x="16" y="40"/>
                      <a:pt x="23" y="40"/>
                      <a:pt x="23" y="40"/>
                    </a:cubicBezTo>
                    <a:cubicBezTo>
                      <a:pt x="19" y="31"/>
                      <a:pt x="27" y="26"/>
                      <a:pt x="27" y="26"/>
                    </a:cubicBezTo>
                    <a:cubicBezTo>
                      <a:pt x="29" y="25"/>
                      <a:pt x="29" y="27"/>
                      <a:pt x="29" y="27"/>
                    </a:cubicBezTo>
                    <a:cubicBezTo>
                      <a:pt x="23" y="31"/>
                      <a:pt x="25" y="37"/>
                      <a:pt x="25" y="37"/>
                    </a:cubicBezTo>
                    <a:cubicBezTo>
                      <a:pt x="27" y="46"/>
                      <a:pt x="39" y="46"/>
                      <a:pt x="39" y="46"/>
                    </a:cubicBezTo>
                    <a:cubicBezTo>
                      <a:pt x="50" y="46"/>
                      <a:pt x="52" y="37"/>
                      <a:pt x="52" y="37"/>
                    </a:cubicBezTo>
                    <a:cubicBezTo>
                      <a:pt x="52" y="3"/>
                      <a:pt x="52" y="3"/>
                      <a:pt x="52" y="3"/>
                    </a:cubicBezTo>
                    <a:cubicBezTo>
                      <a:pt x="44" y="15"/>
                      <a:pt x="30" y="15"/>
                      <a:pt x="30" y="15"/>
                    </a:cubicBezTo>
                    <a:close/>
                  </a:path>
                </a:pathLst>
              </a:custGeom>
              <a:solidFill>
                <a:srgbClr val="FAFA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18" name="TextBox 317"/>
            <p:cNvSpPr txBox="1"/>
            <p:nvPr/>
          </p:nvSpPr>
          <p:spPr>
            <a:xfrm>
              <a:off x="9401834"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AA1133"/>
                  </a:solidFill>
                </a:rPr>
                <a:t>of respondents</a:t>
              </a:r>
              <a:endParaRPr lang="en-AU" sz="800" dirty="0">
                <a:solidFill>
                  <a:srgbClr val="AA1133"/>
                </a:solidFill>
              </a:endParaRPr>
            </a:p>
          </p:txBody>
        </p:sp>
      </p:grpSp>
      <p:grpSp>
        <p:nvGrpSpPr>
          <p:cNvPr id="9" name="Group 8"/>
          <p:cNvGrpSpPr/>
          <p:nvPr/>
        </p:nvGrpSpPr>
        <p:grpSpPr>
          <a:xfrm>
            <a:off x="1326219" y="4589386"/>
            <a:ext cx="840338" cy="1719914"/>
            <a:chOff x="1353293" y="4150828"/>
            <a:chExt cx="840338" cy="1719914"/>
          </a:xfrm>
        </p:grpSpPr>
        <p:sp>
          <p:nvSpPr>
            <p:cNvPr id="277" name="TextBox 276"/>
            <p:cNvSpPr txBox="1"/>
            <p:nvPr/>
          </p:nvSpPr>
          <p:spPr>
            <a:xfrm>
              <a:off x="1555112" y="5513136"/>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C60C46"/>
                  </a:solidFill>
                </a:rPr>
                <a:t>16%</a:t>
              </a:r>
              <a:endParaRPr lang="en-AU" sz="1400" dirty="0">
                <a:solidFill>
                  <a:srgbClr val="C60C46"/>
                </a:solidFill>
              </a:endParaRPr>
            </a:p>
          </p:txBody>
        </p:sp>
        <p:sp>
          <p:nvSpPr>
            <p:cNvPr id="278" name="TextBox 277"/>
            <p:cNvSpPr txBox="1"/>
            <p:nvPr/>
          </p:nvSpPr>
          <p:spPr>
            <a:xfrm>
              <a:off x="1555112" y="4150828"/>
              <a:ext cx="468225" cy="329547"/>
            </a:xfrm>
            <a:prstGeom prst="rect">
              <a:avLst/>
            </a:prstGeom>
            <a:noFill/>
          </p:spPr>
          <p:txBody>
            <a:bodyPr wrap="square" lIns="0" tIns="0" rIns="0" bIns="0" rtlCol="0" anchor="t">
              <a:noAutofit/>
            </a:bodyPr>
            <a:lstStyle/>
            <a:p>
              <a:pPr algn="ctr">
                <a:lnSpc>
                  <a:spcPct val="90000"/>
                </a:lnSpc>
              </a:pPr>
              <a:r>
                <a:rPr lang="en-US" sz="1000" b="1" dirty="0">
                  <a:solidFill>
                    <a:srgbClr val="C60C46"/>
                  </a:solidFill>
                  <a:latin typeface="Arial Narrow" panose="020B0606020202030204" pitchFamily="34" charset="0"/>
                </a:rPr>
                <a:t>Blood</a:t>
              </a:r>
              <a:endParaRPr lang="en-AU" sz="1000" b="1" dirty="0">
                <a:solidFill>
                  <a:srgbClr val="C60C46"/>
                </a:solidFill>
                <a:latin typeface="Arial Narrow" panose="020B0606020202030204" pitchFamily="34" charset="0"/>
              </a:endParaRPr>
            </a:p>
          </p:txBody>
        </p:sp>
        <p:sp>
          <p:nvSpPr>
            <p:cNvPr id="279" name="Freeform 9"/>
            <p:cNvSpPr>
              <a:spLocks/>
            </p:cNvSpPr>
            <p:nvPr/>
          </p:nvSpPr>
          <p:spPr bwMode="auto">
            <a:xfrm>
              <a:off x="1679266" y="4365820"/>
              <a:ext cx="219917" cy="212114"/>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C60C46"/>
            </a:solidFill>
            <a:ln>
              <a:noFill/>
            </a:ln>
          </p:spPr>
          <p:txBody>
            <a:bodyPr vert="horz" wrap="square" lIns="91440" tIns="45720" rIns="91440" bIns="45720" numCol="1" anchor="t" anchorCtr="0" compatLnSpc="1">
              <a:prstTxWarp prst="textNoShape">
                <a:avLst/>
              </a:prstTxWarp>
            </a:bodyPr>
            <a:lstStyle/>
            <a:p>
              <a:endParaRPr lang="en-AU"/>
            </a:p>
          </p:txBody>
        </p:sp>
        <p:sp>
          <p:nvSpPr>
            <p:cNvPr id="280" name="Freeform 10"/>
            <p:cNvSpPr>
              <a:spLocks/>
            </p:cNvSpPr>
            <p:nvPr/>
          </p:nvSpPr>
          <p:spPr bwMode="auto">
            <a:xfrm>
              <a:off x="1588462" y="4590702"/>
              <a:ext cx="401525" cy="811564"/>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2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236 w 239"/>
                <a:gd name="T67" fmla="*/ 140 h 483"/>
                <a:gd name="T68" fmla="*/ 211 w 239"/>
                <a:gd name="T69" fmla="*/ 57 h 483"/>
                <a:gd name="T70" fmla="*/ 118 w 239"/>
                <a:gd name="T71"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0" y="181"/>
                    <a:pt x="1" y="182"/>
                    <a:pt x="1" y="183"/>
                  </a:cubicBezTo>
                  <a:cubicBezTo>
                    <a:pt x="1" y="187"/>
                    <a:pt x="1" y="191"/>
                    <a:pt x="1" y="195"/>
                  </a:cubicBezTo>
                  <a:cubicBezTo>
                    <a:pt x="1"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2" y="233"/>
                    <a:pt x="22" y="233"/>
                    <a:pt x="22"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8"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7" y="143"/>
                    <a:pt x="237" y="143"/>
                    <a:pt x="237" y="143"/>
                  </a:cubicBezTo>
                  <a:cubicBezTo>
                    <a:pt x="237" y="143"/>
                    <a:pt x="237" y="143"/>
                    <a:pt x="237" y="143"/>
                  </a:cubicBezTo>
                  <a:cubicBezTo>
                    <a:pt x="237" y="143"/>
                    <a:pt x="237" y="143"/>
                    <a:pt x="237" y="143"/>
                  </a:cubicBezTo>
                  <a:cubicBezTo>
                    <a:pt x="236" y="141"/>
                    <a:pt x="236" y="140"/>
                    <a:pt x="236" y="140"/>
                  </a:cubicBezTo>
                  <a:cubicBezTo>
                    <a:pt x="236" y="140"/>
                    <a:pt x="236" y="141"/>
                    <a:pt x="237" y="143"/>
                  </a:cubicBezTo>
                  <a:cubicBezTo>
                    <a:pt x="234" y="113"/>
                    <a:pt x="227" y="83"/>
                    <a:pt x="211" y="57"/>
                  </a:cubicBezTo>
                  <a:cubicBezTo>
                    <a:pt x="196" y="33"/>
                    <a:pt x="173" y="13"/>
                    <a:pt x="146" y="4"/>
                  </a:cubicBezTo>
                  <a:cubicBezTo>
                    <a:pt x="136" y="1"/>
                    <a:pt x="127" y="0"/>
                    <a:pt x="118" y="0"/>
                  </a:cubicBezTo>
                </a:path>
              </a:pathLst>
            </a:custGeom>
            <a:solidFill>
              <a:srgbClr val="C60C46"/>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281" name="Group 280"/>
            <p:cNvGrpSpPr/>
            <p:nvPr/>
          </p:nvGrpSpPr>
          <p:grpSpPr>
            <a:xfrm>
              <a:off x="1590464" y="4362759"/>
              <a:ext cx="401682" cy="1039273"/>
              <a:chOff x="10972800" y="4197350"/>
              <a:chExt cx="900113" cy="2328863"/>
            </a:xfrm>
          </p:grpSpPr>
          <p:sp>
            <p:nvSpPr>
              <p:cNvPr id="282" name="AutoShape 3"/>
              <p:cNvSpPr>
                <a:spLocks noChangeAspect="1" noChangeArrowheads="1" noTextEdit="1"/>
              </p:cNvSpPr>
              <p:nvPr/>
            </p:nvSpPr>
            <p:spPr bwMode="auto">
              <a:xfrm>
                <a:off x="10972800" y="4197350"/>
                <a:ext cx="900113"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3" name="Freeform 5"/>
              <p:cNvSpPr>
                <a:spLocks/>
              </p:cNvSpPr>
              <p:nvPr/>
            </p:nvSpPr>
            <p:spPr bwMode="auto">
              <a:xfrm>
                <a:off x="11785600" y="5203825"/>
                <a:ext cx="65088" cy="354013"/>
              </a:xfrm>
              <a:custGeom>
                <a:avLst/>
                <a:gdLst>
                  <a:gd name="T0" fmla="*/ 16 w 17"/>
                  <a:gd name="T1" fmla="*/ 91 h 94"/>
                  <a:gd name="T2" fmla="*/ 13 w 17"/>
                  <a:gd name="T3" fmla="*/ 58 h 94"/>
                  <a:gd name="T4" fmla="*/ 12 w 17"/>
                  <a:gd name="T5" fmla="*/ 37 h 94"/>
                  <a:gd name="T6" fmla="*/ 5 w 17"/>
                  <a:gd name="T7" fmla="*/ 2 h 94"/>
                  <a:gd name="T8" fmla="*/ 2 w 17"/>
                  <a:gd name="T9" fmla="*/ 0 h 94"/>
                  <a:gd name="T10" fmla="*/ 0 w 17"/>
                  <a:gd name="T11" fmla="*/ 3 h 94"/>
                  <a:gd name="T12" fmla="*/ 7 w 17"/>
                  <a:gd name="T13" fmla="*/ 37 h 94"/>
                  <a:gd name="T14" fmla="*/ 8 w 17"/>
                  <a:gd name="T15" fmla="*/ 58 h 94"/>
                  <a:gd name="T16" fmla="*/ 11 w 17"/>
                  <a:gd name="T17" fmla="*/ 92 h 94"/>
                  <a:gd name="T18" fmla="*/ 14 w 17"/>
                  <a:gd name="T19" fmla="*/ 94 h 94"/>
                  <a:gd name="T20" fmla="*/ 16 w 17"/>
                  <a:gd name="T21" fmla="*/ 9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94">
                    <a:moveTo>
                      <a:pt x="16" y="91"/>
                    </a:moveTo>
                    <a:cubicBezTo>
                      <a:pt x="15" y="79"/>
                      <a:pt x="14" y="70"/>
                      <a:pt x="13" y="58"/>
                    </a:cubicBezTo>
                    <a:cubicBezTo>
                      <a:pt x="13" y="51"/>
                      <a:pt x="13" y="44"/>
                      <a:pt x="12" y="37"/>
                    </a:cubicBezTo>
                    <a:cubicBezTo>
                      <a:pt x="11" y="25"/>
                      <a:pt x="7" y="12"/>
                      <a:pt x="5" y="2"/>
                    </a:cubicBezTo>
                    <a:cubicBezTo>
                      <a:pt x="5" y="1"/>
                      <a:pt x="3" y="0"/>
                      <a:pt x="2" y="0"/>
                    </a:cubicBezTo>
                    <a:cubicBezTo>
                      <a:pt x="1" y="0"/>
                      <a:pt x="0" y="2"/>
                      <a:pt x="0" y="3"/>
                    </a:cubicBezTo>
                    <a:cubicBezTo>
                      <a:pt x="2" y="14"/>
                      <a:pt x="6" y="26"/>
                      <a:pt x="7" y="37"/>
                    </a:cubicBezTo>
                    <a:cubicBezTo>
                      <a:pt x="8" y="44"/>
                      <a:pt x="8" y="51"/>
                      <a:pt x="8" y="58"/>
                    </a:cubicBezTo>
                    <a:cubicBezTo>
                      <a:pt x="8" y="70"/>
                      <a:pt x="10" y="80"/>
                      <a:pt x="11" y="92"/>
                    </a:cubicBezTo>
                    <a:cubicBezTo>
                      <a:pt x="12" y="93"/>
                      <a:pt x="13" y="94"/>
                      <a:pt x="14" y="94"/>
                    </a:cubicBezTo>
                    <a:cubicBezTo>
                      <a:pt x="16" y="94"/>
                      <a:pt x="17" y="92"/>
                      <a:pt x="16" y="9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4" name="Freeform 6"/>
              <p:cNvSpPr>
                <a:spLocks/>
              </p:cNvSpPr>
              <p:nvPr/>
            </p:nvSpPr>
            <p:spPr bwMode="auto">
              <a:xfrm>
                <a:off x="10999788" y="5451475"/>
                <a:ext cx="71438" cy="42863"/>
              </a:xfrm>
              <a:custGeom>
                <a:avLst/>
                <a:gdLst>
                  <a:gd name="T0" fmla="*/ 16 w 19"/>
                  <a:gd name="T1" fmla="*/ 2 h 11"/>
                  <a:gd name="T2" fmla="*/ 17 w 19"/>
                  <a:gd name="T3" fmla="*/ 4 h 11"/>
                  <a:gd name="T4" fmla="*/ 15 w 19"/>
                  <a:gd name="T5" fmla="*/ 8 h 11"/>
                  <a:gd name="T6" fmla="*/ 11 w 19"/>
                  <a:gd name="T7" fmla="*/ 9 h 11"/>
                  <a:gd name="T8" fmla="*/ 6 w 19"/>
                  <a:gd name="T9" fmla="*/ 7 h 11"/>
                  <a:gd name="T10" fmla="*/ 2 w 19"/>
                  <a:gd name="T11" fmla="*/ 4 h 11"/>
                  <a:gd name="T12" fmla="*/ 0 w 19"/>
                  <a:gd name="T13" fmla="*/ 3 h 11"/>
                  <a:gd name="T14" fmla="*/ 0 w 19"/>
                  <a:gd name="T15" fmla="*/ 5 h 11"/>
                  <a:gd name="T16" fmla="*/ 5 w 19"/>
                  <a:gd name="T17" fmla="*/ 10 h 11"/>
                  <a:gd name="T18" fmla="*/ 11 w 19"/>
                  <a:gd name="T19" fmla="*/ 11 h 11"/>
                  <a:gd name="T20" fmla="*/ 17 w 19"/>
                  <a:gd name="T21" fmla="*/ 10 h 11"/>
                  <a:gd name="T22" fmla="*/ 19 w 19"/>
                  <a:gd name="T23" fmla="*/ 4 h 11"/>
                  <a:gd name="T24" fmla="*/ 19 w 19"/>
                  <a:gd name="T25" fmla="*/ 2 h 11"/>
                  <a:gd name="T26" fmla="*/ 17 w 19"/>
                  <a:gd name="T27" fmla="*/ 1 h 11"/>
                  <a:gd name="T28" fmla="*/ 16 w 19"/>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11">
                    <a:moveTo>
                      <a:pt x="16" y="2"/>
                    </a:moveTo>
                    <a:cubicBezTo>
                      <a:pt x="16" y="3"/>
                      <a:pt x="17" y="3"/>
                      <a:pt x="17" y="4"/>
                    </a:cubicBezTo>
                    <a:cubicBezTo>
                      <a:pt x="17" y="6"/>
                      <a:pt x="16" y="7"/>
                      <a:pt x="15" y="8"/>
                    </a:cubicBezTo>
                    <a:cubicBezTo>
                      <a:pt x="14" y="8"/>
                      <a:pt x="13" y="9"/>
                      <a:pt x="11" y="9"/>
                    </a:cubicBezTo>
                    <a:cubicBezTo>
                      <a:pt x="10" y="9"/>
                      <a:pt x="8" y="8"/>
                      <a:pt x="6" y="7"/>
                    </a:cubicBezTo>
                    <a:cubicBezTo>
                      <a:pt x="4" y="7"/>
                      <a:pt x="3" y="5"/>
                      <a:pt x="2" y="4"/>
                    </a:cubicBezTo>
                    <a:cubicBezTo>
                      <a:pt x="2" y="3"/>
                      <a:pt x="1" y="3"/>
                      <a:pt x="0" y="3"/>
                    </a:cubicBezTo>
                    <a:cubicBezTo>
                      <a:pt x="0" y="4"/>
                      <a:pt x="0" y="5"/>
                      <a:pt x="0" y="5"/>
                    </a:cubicBezTo>
                    <a:cubicBezTo>
                      <a:pt x="1" y="7"/>
                      <a:pt x="3" y="9"/>
                      <a:pt x="5" y="10"/>
                    </a:cubicBezTo>
                    <a:cubicBezTo>
                      <a:pt x="7" y="11"/>
                      <a:pt x="9" y="11"/>
                      <a:pt x="11" y="11"/>
                    </a:cubicBezTo>
                    <a:cubicBezTo>
                      <a:pt x="13" y="11"/>
                      <a:pt x="15" y="11"/>
                      <a:pt x="17" y="10"/>
                    </a:cubicBezTo>
                    <a:cubicBezTo>
                      <a:pt x="18" y="8"/>
                      <a:pt x="19" y="6"/>
                      <a:pt x="19" y="4"/>
                    </a:cubicBezTo>
                    <a:cubicBezTo>
                      <a:pt x="19" y="3"/>
                      <a:pt x="19" y="2"/>
                      <a:pt x="19" y="2"/>
                    </a:cubicBezTo>
                    <a:cubicBezTo>
                      <a:pt x="19" y="1"/>
                      <a:pt x="18" y="0"/>
                      <a:pt x="17" y="1"/>
                    </a:cubicBezTo>
                    <a:cubicBezTo>
                      <a:pt x="17" y="1"/>
                      <a:pt x="16" y="1"/>
                      <a:pt x="16"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5" name="Freeform 7"/>
              <p:cNvSpPr>
                <a:spLocks/>
              </p:cNvSpPr>
              <p:nvPr/>
            </p:nvSpPr>
            <p:spPr bwMode="auto">
              <a:xfrm>
                <a:off x="11033125" y="5486400"/>
                <a:ext cx="15875" cy="74613"/>
              </a:xfrm>
              <a:custGeom>
                <a:avLst/>
                <a:gdLst>
                  <a:gd name="T0" fmla="*/ 4 w 4"/>
                  <a:gd name="T1" fmla="*/ 18 h 20"/>
                  <a:gd name="T2" fmla="*/ 2 w 4"/>
                  <a:gd name="T3" fmla="*/ 6 h 20"/>
                  <a:gd name="T4" fmla="*/ 2 w 4"/>
                  <a:gd name="T5" fmla="*/ 2 h 20"/>
                  <a:gd name="T6" fmla="*/ 1 w 4"/>
                  <a:gd name="T7" fmla="*/ 0 h 20"/>
                  <a:gd name="T8" fmla="*/ 0 w 4"/>
                  <a:gd name="T9" fmla="*/ 2 h 20"/>
                  <a:gd name="T10" fmla="*/ 0 w 4"/>
                  <a:gd name="T11" fmla="*/ 6 h 20"/>
                  <a:gd name="T12" fmla="*/ 1 w 4"/>
                  <a:gd name="T13" fmla="*/ 19 h 20"/>
                  <a:gd name="T14" fmla="*/ 3 w 4"/>
                  <a:gd name="T15" fmla="*/ 19 h 20"/>
                  <a:gd name="T16" fmla="*/ 4 w 4"/>
                  <a:gd name="T17" fmla="*/ 18 h 20"/>
                  <a:gd name="T18" fmla="*/ 4 w 4"/>
                  <a:gd name="T19"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20">
                    <a:moveTo>
                      <a:pt x="4" y="18"/>
                    </a:moveTo>
                    <a:cubicBezTo>
                      <a:pt x="2" y="15"/>
                      <a:pt x="2" y="11"/>
                      <a:pt x="2" y="6"/>
                    </a:cubicBezTo>
                    <a:cubicBezTo>
                      <a:pt x="2" y="5"/>
                      <a:pt x="2" y="3"/>
                      <a:pt x="2" y="2"/>
                    </a:cubicBezTo>
                    <a:cubicBezTo>
                      <a:pt x="2" y="1"/>
                      <a:pt x="2" y="0"/>
                      <a:pt x="1" y="0"/>
                    </a:cubicBezTo>
                    <a:cubicBezTo>
                      <a:pt x="0" y="0"/>
                      <a:pt x="0" y="1"/>
                      <a:pt x="0" y="2"/>
                    </a:cubicBezTo>
                    <a:cubicBezTo>
                      <a:pt x="0" y="3"/>
                      <a:pt x="0" y="5"/>
                      <a:pt x="0" y="6"/>
                    </a:cubicBezTo>
                    <a:cubicBezTo>
                      <a:pt x="0" y="11"/>
                      <a:pt x="0" y="15"/>
                      <a:pt x="1" y="19"/>
                    </a:cubicBezTo>
                    <a:cubicBezTo>
                      <a:pt x="1" y="19"/>
                      <a:pt x="2" y="20"/>
                      <a:pt x="3" y="19"/>
                    </a:cubicBezTo>
                    <a:cubicBezTo>
                      <a:pt x="4" y="19"/>
                      <a:pt x="4" y="18"/>
                      <a:pt x="4" y="18"/>
                    </a:cubicBezTo>
                    <a:cubicBezTo>
                      <a:pt x="4" y="18"/>
                      <a:pt x="4" y="18"/>
                      <a:pt x="4" y="1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6" name="Freeform 8"/>
              <p:cNvSpPr>
                <a:spLocks/>
              </p:cNvSpPr>
              <p:nvPr/>
            </p:nvSpPr>
            <p:spPr bwMode="auto">
              <a:xfrm>
                <a:off x="11295063" y="6134100"/>
                <a:ext cx="46038" cy="274638"/>
              </a:xfrm>
              <a:custGeom>
                <a:avLst/>
                <a:gdLst>
                  <a:gd name="T0" fmla="*/ 1 w 12"/>
                  <a:gd name="T1" fmla="*/ 2 h 73"/>
                  <a:gd name="T2" fmla="*/ 9 w 12"/>
                  <a:gd name="T3" fmla="*/ 20 h 73"/>
                  <a:gd name="T4" fmla="*/ 9 w 12"/>
                  <a:gd name="T5" fmla="*/ 40 h 73"/>
                  <a:gd name="T6" fmla="*/ 9 w 12"/>
                  <a:gd name="T7" fmla="*/ 41 h 73"/>
                  <a:gd name="T8" fmla="*/ 1 w 12"/>
                  <a:gd name="T9" fmla="*/ 71 h 73"/>
                  <a:gd name="T10" fmla="*/ 1 w 12"/>
                  <a:gd name="T11" fmla="*/ 73 h 73"/>
                  <a:gd name="T12" fmla="*/ 3 w 12"/>
                  <a:gd name="T13" fmla="*/ 72 h 73"/>
                  <a:gd name="T14" fmla="*/ 12 w 12"/>
                  <a:gd name="T15" fmla="*/ 41 h 73"/>
                  <a:gd name="T16" fmla="*/ 12 w 12"/>
                  <a:gd name="T17" fmla="*/ 40 h 73"/>
                  <a:gd name="T18" fmla="*/ 11 w 12"/>
                  <a:gd name="T19" fmla="*/ 19 h 73"/>
                  <a:gd name="T20" fmla="*/ 3 w 12"/>
                  <a:gd name="T21" fmla="*/ 1 h 73"/>
                  <a:gd name="T22" fmla="*/ 1 w 12"/>
                  <a:gd name="T23" fmla="*/ 0 h 73"/>
                  <a:gd name="T24" fmla="*/ 1 w 12"/>
                  <a:gd name="T25" fmla="*/ 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73">
                    <a:moveTo>
                      <a:pt x="1" y="2"/>
                    </a:moveTo>
                    <a:cubicBezTo>
                      <a:pt x="5" y="6"/>
                      <a:pt x="8" y="15"/>
                      <a:pt x="9" y="20"/>
                    </a:cubicBezTo>
                    <a:cubicBezTo>
                      <a:pt x="9" y="28"/>
                      <a:pt x="9" y="30"/>
                      <a:pt x="9" y="40"/>
                    </a:cubicBezTo>
                    <a:cubicBezTo>
                      <a:pt x="9" y="41"/>
                      <a:pt x="9" y="41"/>
                      <a:pt x="9" y="41"/>
                    </a:cubicBezTo>
                    <a:cubicBezTo>
                      <a:pt x="9" y="51"/>
                      <a:pt x="7" y="61"/>
                      <a:pt x="1" y="71"/>
                    </a:cubicBezTo>
                    <a:cubicBezTo>
                      <a:pt x="0" y="72"/>
                      <a:pt x="0" y="72"/>
                      <a:pt x="1" y="73"/>
                    </a:cubicBezTo>
                    <a:cubicBezTo>
                      <a:pt x="1" y="73"/>
                      <a:pt x="2" y="73"/>
                      <a:pt x="3" y="72"/>
                    </a:cubicBezTo>
                    <a:cubicBezTo>
                      <a:pt x="10" y="62"/>
                      <a:pt x="12" y="52"/>
                      <a:pt x="12" y="41"/>
                    </a:cubicBezTo>
                    <a:cubicBezTo>
                      <a:pt x="12" y="40"/>
                      <a:pt x="12" y="40"/>
                      <a:pt x="12" y="40"/>
                    </a:cubicBezTo>
                    <a:cubicBezTo>
                      <a:pt x="12" y="31"/>
                      <a:pt x="12" y="28"/>
                      <a:pt x="11" y="19"/>
                    </a:cubicBezTo>
                    <a:cubicBezTo>
                      <a:pt x="11" y="14"/>
                      <a:pt x="7" y="5"/>
                      <a:pt x="3" y="1"/>
                    </a:cubicBezTo>
                    <a:cubicBezTo>
                      <a:pt x="3" y="0"/>
                      <a:pt x="2" y="0"/>
                      <a:pt x="1" y="0"/>
                    </a:cubicBezTo>
                    <a:cubicBezTo>
                      <a:pt x="1" y="1"/>
                      <a:pt x="1" y="2"/>
                      <a:pt x="1"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7" name="Freeform 9"/>
              <p:cNvSpPr>
                <a:spLocks/>
              </p:cNvSpPr>
              <p:nvPr/>
            </p:nvSpPr>
            <p:spPr bwMode="auto">
              <a:xfrm>
                <a:off x="11303000" y="6424613"/>
                <a:ext cx="49213" cy="33338"/>
              </a:xfrm>
              <a:custGeom>
                <a:avLst/>
                <a:gdLst>
                  <a:gd name="T0" fmla="*/ 13 w 13"/>
                  <a:gd name="T1" fmla="*/ 7 h 9"/>
                  <a:gd name="T2" fmla="*/ 2 w 13"/>
                  <a:gd name="T3" fmla="*/ 0 h 9"/>
                  <a:gd name="T4" fmla="*/ 0 w 13"/>
                  <a:gd name="T5" fmla="*/ 1 h 9"/>
                  <a:gd name="T6" fmla="*/ 0 w 13"/>
                  <a:gd name="T7" fmla="*/ 3 h 9"/>
                  <a:gd name="T8" fmla="*/ 11 w 13"/>
                  <a:gd name="T9" fmla="*/ 9 h 9"/>
                  <a:gd name="T10" fmla="*/ 13 w 13"/>
                  <a:gd name="T11" fmla="*/ 8 h 9"/>
                  <a:gd name="T12" fmla="*/ 13 w 13"/>
                  <a:gd name="T13" fmla="*/ 7 h 9"/>
                </a:gdLst>
                <a:ahLst/>
                <a:cxnLst>
                  <a:cxn ang="0">
                    <a:pos x="T0" y="T1"/>
                  </a:cxn>
                  <a:cxn ang="0">
                    <a:pos x="T2" y="T3"/>
                  </a:cxn>
                  <a:cxn ang="0">
                    <a:pos x="T4" y="T5"/>
                  </a:cxn>
                  <a:cxn ang="0">
                    <a:pos x="T6" y="T7"/>
                  </a:cxn>
                  <a:cxn ang="0">
                    <a:pos x="T8" y="T9"/>
                  </a:cxn>
                  <a:cxn ang="0">
                    <a:pos x="T10" y="T11"/>
                  </a:cxn>
                  <a:cxn ang="0">
                    <a:pos x="T12" y="T13"/>
                  </a:cxn>
                </a:cxnLst>
                <a:rect l="0" t="0" r="r" b="b"/>
                <a:pathLst>
                  <a:path w="13" h="9">
                    <a:moveTo>
                      <a:pt x="13" y="7"/>
                    </a:moveTo>
                    <a:cubicBezTo>
                      <a:pt x="9" y="5"/>
                      <a:pt x="5" y="3"/>
                      <a:pt x="2" y="0"/>
                    </a:cubicBezTo>
                    <a:cubicBezTo>
                      <a:pt x="1" y="0"/>
                      <a:pt x="0" y="0"/>
                      <a:pt x="0" y="1"/>
                    </a:cubicBezTo>
                    <a:cubicBezTo>
                      <a:pt x="0" y="1"/>
                      <a:pt x="0" y="2"/>
                      <a:pt x="0" y="3"/>
                    </a:cubicBezTo>
                    <a:cubicBezTo>
                      <a:pt x="4" y="5"/>
                      <a:pt x="8" y="7"/>
                      <a:pt x="11" y="9"/>
                    </a:cubicBezTo>
                    <a:cubicBezTo>
                      <a:pt x="12" y="9"/>
                      <a:pt x="13" y="9"/>
                      <a:pt x="13" y="8"/>
                    </a:cubicBezTo>
                    <a:cubicBezTo>
                      <a:pt x="13" y="8"/>
                      <a:pt x="13" y="7"/>
                      <a:pt x="13"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8" name="Freeform 10"/>
              <p:cNvSpPr>
                <a:spLocks/>
              </p:cNvSpPr>
              <p:nvPr/>
            </p:nvSpPr>
            <p:spPr bwMode="auto">
              <a:xfrm>
                <a:off x="11264900" y="6424613"/>
                <a:ext cx="38100" cy="30163"/>
              </a:xfrm>
              <a:custGeom>
                <a:avLst/>
                <a:gdLst>
                  <a:gd name="T0" fmla="*/ 9 w 10"/>
                  <a:gd name="T1" fmla="*/ 0 h 8"/>
                  <a:gd name="T2" fmla="*/ 1 w 10"/>
                  <a:gd name="T3" fmla="*/ 5 h 8"/>
                  <a:gd name="T4" fmla="*/ 0 w 10"/>
                  <a:gd name="T5" fmla="*/ 7 h 8"/>
                  <a:gd name="T6" fmla="*/ 2 w 10"/>
                  <a:gd name="T7" fmla="*/ 7 h 8"/>
                  <a:gd name="T8" fmla="*/ 9 w 10"/>
                  <a:gd name="T9" fmla="*/ 3 h 8"/>
                  <a:gd name="T10" fmla="*/ 10 w 10"/>
                  <a:gd name="T11" fmla="*/ 1 h 8"/>
                  <a:gd name="T12" fmla="*/ 9 w 10"/>
                  <a:gd name="T13" fmla="*/ 0 h 8"/>
                  <a:gd name="T14" fmla="*/ 9 w 10"/>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8">
                    <a:moveTo>
                      <a:pt x="9" y="0"/>
                    </a:moveTo>
                    <a:cubicBezTo>
                      <a:pt x="5" y="1"/>
                      <a:pt x="3" y="4"/>
                      <a:pt x="1" y="5"/>
                    </a:cubicBezTo>
                    <a:cubicBezTo>
                      <a:pt x="0" y="6"/>
                      <a:pt x="0" y="7"/>
                      <a:pt x="0" y="7"/>
                    </a:cubicBezTo>
                    <a:cubicBezTo>
                      <a:pt x="1" y="8"/>
                      <a:pt x="2" y="8"/>
                      <a:pt x="2" y="7"/>
                    </a:cubicBezTo>
                    <a:cubicBezTo>
                      <a:pt x="5" y="5"/>
                      <a:pt x="6" y="4"/>
                      <a:pt x="9" y="3"/>
                    </a:cubicBezTo>
                    <a:cubicBezTo>
                      <a:pt x="10" y="3"/>
                      <a:pt x="10" y="2"/>
                      <a:pt x="10" y="1"/>
                    </a:cubicBezTo>
                    <a:cubicBezTo>
                      <a:pt x="10" y="0"/>
                      <a:pt x="9" y="0"/>
                      <a:pt x="9" y="0"/>
                    </a:cubicBezTo>
                    <a:cubicBezTo>
                      <a:pt x="9" y="0"/>
                      <a:pt x="9" y="0"/>
                      <a:pt x="9"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9" name="Freeform 11"/>
              <p:cNvSpPr>
                <a:spLocks/>
              </p:cNvSpPr>
              <p:nvPr/>
            </p:nvSpPr>
            <p:spPr bwMode="auto">
              <a:xfrm>
                <a:off x="11477625" y="6359525"/>
                <a:ext cx="122238" cy="90488"/>
              </a:xfrm>
              <a:custGeom>
                <a:avLst/>
                <a:gdLst>
                  <a:gd name="T0" fmla="*/ 1 w 32"/>
                  <a:gd name="T1" fmla="*/ 2 h 24"/>
                  <a:gd name="T2" fmla="*/ 6 w 32"/>
                  <a:gd name="T3" fmla="*/ 9 h 24"/>
                  <a:gd name="T4" fmla="*/ 10 w 32"/>
                  <a:gd name="T5" fmla="*/ 19 h 24"/>
                  <a:gd name="T6" fmla="*/ 15 w 32"/>
                  <a:gd name="T7" fmla="*/ 22 h 24"/>
                  <a:gd name="T8" fmla="*/ 21 w 32"/>
                  <a:gd name="T9" fmla="*/ 23 h 24"/>
                  <a:gd name="T10" fmla="*/ 23 w 32"/>
                  <a:gd name="T11" fmla="*/ 23 h 24"/>
                  <a:gd name="T12" fmla="*/ 30 w 32"/>
                  <a:gd name="T13" fmla="*/ 24 h 24"/>
                  <a:gd name="T14" fmla="*/ 31 w 32"/>
                  <a:gd name="T15" fmla="*/ 23 h 24"/>
                  <a:gd name="T16" fmla="*/ 31 w 32"/>
                  <a:gd name="T17" fmla="*/ 22 h 24"/>
                  <a:gd name="T18" fmla="*/ 23 w 32"/>
                  <a:gd name="T19" fmla="*/ 20 h 24"/>
                  <a:gd name="T20" fmla="*/ 21 w 32"/>
                  <a:gd name="T21" fmla="*/ 20 h 24"/>
                  <a:gd name="T22" fmla="*/ 16 w 32"/>
                  <a:gd name="T23" fmla="*/ 20 h 24"/>
                  <a:gd name="T24" fmla="*/ 12 w 32"/>
                  <a:gd name="T25" fmla="*/ 17 h 24"/>
                  <a:gd name="T26" fmla="*/ 9 w 32"/>
                  <a:gd name="T27" fmla="*/ 9 h 24"/>
                  <a:gd name="T28" fmla="*/ 3 w 32"/>
                  <a:gd name="T29" fmla="*/ 0 h 24"/>
                  <a:gd name="T30" fmla="*/ 1 w 32"/>
                  <a:gd name="T31" fmla="*/ 1 h 24"/>
                  <a:gd name="T32" fmla="*/ 1 w 32"/>
                  <a:gd name="T33" fmla="*/ 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24">
                    <a:moveTo>
                      <a:pt x="1" y="2"/>
                    </a:moveTo>
                    <a:cubicBezTo>
                      <a:pt x="4" y="5"/>
                      <a:pt x="5" y="7"/>
                      <a:pt x="6" y="9"/>
                    </a:cubicBezTo>
                    <a:cubicBezTo>
                      <a:pt x="7" y="12"/>
                      <a:pt x="8" y="15"/>
                      <a:pt x="10" y="19"/>
                    </a:cubicBezTo>
                    <a:cubicBezTo>
                      <a:pt x="12" y="20"/>
                      <a:pt x="13" y="22"/>
                      <a:pt x="15" y="22"/>
                    </a:cubicBezTo>
                    <a:cubicBezTo>
                      <a:pt x="17" y="23"/>
                      <a:pt x="19" y="23"/>
                      <a:pt x="21" y="23"/>
                    </a:cubicBezTo>
                    <a:cubicBezTo>
                      <a:pt x="21" y="23"/>
                      <a:pt x="22" y="23"/>
                      <a:pt x="23" y="23"/>
                    </a:cubicBezTo>
                    <a:cubicBezTo>
                      <a:pt x="25" y="23"/>
                      <a:pt x="28" y="23"/>
                      <a:pt x="30" y="24"/>
                    </a:cubicBezTo>
                    <a:cubicBezTo>
                      <a:pt x="30" y="24"/>
                      <a:pt x="31" y="24"/>
                      <a:pt x="31" y="23"/>
                    </a:cubicBezTo>
                    <a:cubicBezTo>
                      <a:pt x="32" y="23"/>
                      <a:pt x="31" y="22"/>
                      <a:pt x="31" y="22"/>
                    </a:cubicBezTo>
                    <a:cubicBezTo>
                      <a:pt x="28" y="20"/>
                      <a:pt x="25" y="20"/>
                      <a:pt x="23" y="20"/>
                    </a:cubicBezTo>
                    <a:cubicBezTo>
                      <a:pt x="22" y="20"/>
                      <a:pt x="21" y="20"/>
                      <a:pt x="21" y="20"/>
                    </a:cubicBezTo>
                    <a:cubicBezTo>
                      <a:pt x="19" y="20"/>
                      <a:pt x="17" y="20"/>
                      <a:pt x="16" y="20"/>
                    </a:cubicBezTo>
                    <a:cubicBezTo>
                      <a:pt x="15" y="19"/>
                      <a:pt x="13" y="19"/>
                      <a:pt x="12" y="17"/>
                    </a:cubicBezTo>
                    <a:cubicBezTo>
                      <a:pt x="10" y="14"/>
                      <a:pt x="10" y="12"/>
                      <a:pt x="9" y="9"/>
                    </a:cubicBezTo>
                    <a:cubicBezTo>
                      <a:pt x="8" y="6"/>
                      <a:pt x="6" y="3"/>
                      <a:pt x="3" y="0"/>
                    </a:cubicBezTo>
                    <a:cubicBezTo>
                      <a:pt x="2" y="0"/>
                      <a:pt x="1" y="0"/>
                      <a:pt x="1" y="1"/>
                    </a:cubicBezTo>
                    <a:cubicBezTo>
                      <a:pt x="0" y="1"/>
                      <a:pt x="1" y="2"/>
                      <a:pt x="1"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0" name="Freeform 12"/>
              <p:cNvSpPr>
                <a:spLocks/>
              </p:cNvSpPr>
              <p:nvPr/>
            </p:nvSpPr>
            <p:spPr bwMode="auto">
              <a:xfrm>
                <a:off x="11496675" y="6051550"/>
                <a:ext cx="79375" cy="411163"/>
              </a:xfrm>
              <a:custGeom>
                <a:avLst/>
                <a:gdLst>
                  <a:gd name="T0" fmla="*/ 13 w 21"/>
                  <a:gd name="T1" fmla="*/ 1 h 109"/>
                  <a:gd name="T2" fmla="*/ 13 w 21"/>
                  <a:gd name="T3" fmla="*/ 5 h 109"/>
                  <a:gd name="T4" fmla="*/ 16 w 21"/>
                  <a:gd name="T5" fmla="*/ 31 h 109"/>
                  <a:gd name="T6" fmla="*/ 18 w 21"/>
                  <a:gd name="T7" fmla="*/ 57 h 109"/>
                  <a:gd name="T8" fmla="*/ 19 w 21"/>
                  <a:gd name="T9" fmla="*/ 69 h 109"/>
                  <a:gd name="T10" fmla="*/ 17 w 21"/>
                  <a:gd name="T11" fmla="*/ 82 h 109"/>
                  <a:gd name="T12" fmla="*/ 12 w 21"/>
                  <a:gd name="T13" fmla="*/ 91 h 109"/>
                  <a:gd name="T14" fmla="*/ 9 w 21"/>
                  <a:gd name="T15" fmla="*/ 102 h 109"/>
                  <a:gd name="T16" fmla="*/ 10 w 21"/>
                  <a:gd name="T17" fmla="*/ 102 h 109"/>
                  <a:gd name="T18" fmla="*/ 9 w 21"/>
                  <a:gd name="T19" fmla="*/ 101 h 109"/>
                  <a:gd name="T20" fmla="*/ 0 w 21"/>
                  <a:gd name="T21" fmla="*/ 106 h 109"/>
                  <a:gd name="T22" fmla="*/ 0 w 21"/>
                  <a:gd name="T23" fmla="*/ 108 h 109"/>
                  <a:gd name="T24" fmla="*/ 2 w 21"/>
                  <a:gd name="T25" fmla="*/ 109 h 109"/>
                  <a:gd name="T26" fmla="*/ 11 w 21"/>
                  <a:gd name="T27" fmla="*/ 103 h 109"/>
                  <a:gd name="T28" fmla="*/ 11 w 21"/>
                  <a:gd name="T29" fmla="*/ 102 h 109"/>
                  <a:gd name="T30" fmla="*/ 14 w 21"/>
                  <a:gd name="T31" fmla="*/ 93 h 109"/>
                  <a:gd name="T32" fmla="*/ 19 w 21"/>
                  <a:gd name="T33" fmla="*/ 83 h 109"/>
                  <a:gd name="T34" fmla="*/ 21 w 21"/>
                  <a:gd name="T35" fmla="*/ 69 h 109"/>
                  <a:gd name="T36" fmla="*/ 21 w 21"/>
                  <a:gd name="T37" fmla="*/ 57 h 109"/>
                  <a:gd name="T38" fmla="*/ 19 w 21"/>
                  <a:gd name="T39" fmla="*/ 31 h 109"/>
                  <a:gd name="T40" fmla="*/ 15 w 21"/>
                  <a:gd name="T41" fmla="*/ 5 h 109"/>
                  <a:gd name="T42" fmla="*/ 15 w 21"/>
                  <a:gd name="T43" fmla="*/ 1 h 109"/>
                  <a:gd name="T44" fmla="*/ 14 w 21"/>
                  <a:gd name="T45" fmla="*/ 0 h 109"/>
                  <a:gd name="T46" fmla="*/ 13 w 21"/>
                  <a:gd name="T47" fmla="*/ 1 h 109"/>
                  <a:gd name="T48" fmla="*/ 13 w 21"/>
                  <a:gd name="T49" fmla="*/ 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109">
                    <a:moveTo>
                      <a:pt x="13" y="1"/>
                    </a:moveTo>
                    <a:cubicBezTo>
                      <a:pt x="13" y="2"/>
                      <a:pt x="13" y="3"/>
                      <a:pt x="13" y="5"/>
                    </a:cubicBezTo>
                    <a:cubicBezTo>
                      <a:pt x="13" y="13"/>
                      <a:pt x="15" y="23"/>
                      <a:pt x="16" y="31"/>
                    </a:cubicBezTo>
                    <a:cubicBezTo>
                      <a:pt x="17" y="40"/>
                      <a:pt x="18" y="48"/>
                      <a:pt x="18" y="57"/>
                    </a:cubicBezTo>
                    <a:cubicBezTo>
                      <a:pt x="18" y="61"/>
                      <a:pt x="19" y="65"/>
                      <a:pt x="19" y="69"/>
                    </a:cubicBezTo>
                    <a:cubicBezTo>
                      <a:pt x="19" y="74"/>
                      <a:pt x="18" y="78"/>
                      <a:pt x="17" y="82"/>
                    </a:cubicBezTo>
                    <a:cubicBezTo>
                      <a:pt x="16" y="85"/>
                      <a:pt x="14" y="88"/>
                      <a:pt x="12" y="91"/>
                    </a:cubicBezTo>
                    <a:cubicBezTo>
                      <a:pt x="11" y="94"/>
                      <a:pt x="9" y="98"/>
                      <a:pt x="9" y="102"/>
                    </a:cubicBezTo>
                    <a:cubicBezTo>
                      <a:pt x="10" y="102"/>
                      <a:pt x="10" y="102"/>
                      <a:pt x="10" y="102"/>
                    </a:cubicBezTo>
                    <a:cubicBezTo>
                      <a:pt x="9" y="101"/>
                      <a:pt x="9" y="101"/>
                      <a:pt x="9" y="101"/>
                    </a:cubicBezTo>
                    <a:cubicBezTo>
                      <a:pt x="7" y="103"/>
                      <a:pt x="3" y="105"/>
                      <a:pt x="0" y="106"/>
                    </a:cubicBezTo>
                    <a:cubicBezTo>
                      <a:pt x="0" y="107"/>
                      <a:pt x="0" y="107"/>
                      <a:pt x="0" y="108"/>
                    </a:cubicBezTo>
                    <a:cubicBezTo>
                      <a:pt x="0" y="109"/>
                      <a:pt x="1" y="109"/>
                      <a:pt x="2" y="109"/>
                    </a:cubicBezTo>
                    <a:cubicBezTo>
                      <a:pt x="4" y="107"/>
                      <a:pt x="8" y="105"/>
                      <a:pt x="11" y="103"/>
                    </a:cubicBezTo>
                    <a:cubicBezTo>
                      <a:pt x="11" y="102"/>
                      <a:pt x="11" y="102"/>
                      <a:pt x="11" y="102"/>
                    </a:cubicBezTo>
                    <a:cubicBezTo>
                      <a:pt x="11" y="98"/>
                      <a:pt x="13" y="96"/>
                      <a:pt x="14" y="93"/>
                    </a:cubicBezTo>
                    <a:cubicBezTo>
                      <a:pt x="16" y="90"/>
                      <a:pt x="18" y="87"/>
                      <a:pt x="19" y="83"/>
                    </a:cubicBezTo>
                    <a:cubicBezTo>
                      <a:pt x="21" y="79"/>
                      <a:pt x="21" y="74"/>
                      <a:pt x="21" y="69"/>
                    </a:cubicBezTo>
                    <a:cubicBezTo>
                      <a:pt x="21" y="65"/>
                      <a:pt x="21" y="61"/>
                      <a:pt x="21" y="57"/>
                    </a:cubicBezTo>
                    <a:cubicBezTo>
                      <a:pt x="21" y="48"/>
                      <a:pt x="20" y="39"/>
                      <a:pt x="19" y="31"/>
                    </a:cubicBezTo>
                    <a:cubicBezTo>
                      <a:pt x="18" y="22"/>
                      <a:pt x="15" y="13"/>
                      <a:pt x="15" y="5"/>
                    </a:cubicBezTo>
                    <a:cubicBezTo>
                      <a:pt x="15" y="3"/>
                      <a:pt x="15" y="2"/>
                      <a:pt x="15" y="1"/>
                    </a:cubicBezTo>
                    <a:cubicBezTo>
                      <a:pt x="15" y="1"/>
                      <a:pt x="15" y="0"/>
                      <a:pt x="14" y="0"/>
                    </a:cubicBezTo>
                    <a:cubicBezTo>
                      <a:pt x="14" y="0"/>
                      <a:pt x="13" y="0"/>
                      <a:pt x="13" y="1"/>
                    </a:cubicBezTo>
                    <a:cubicBezTo>
                      <a:pt x="13" y="1"/>
                      <a:pt x="13" y="1"/>
                      <a:pt x="13"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1" name="Freeform 13"/>
              <p:cNvSpPr>
                <a:spLocks/>
              </p:cNvSpPr>
              <p:nvPr/>
            </p:nvSpPr>
            <p:spPr bwMode="auto">
              <a:xfrm>
                <a:off x="11256963" y="6046788"/>
                <a:ext cx="42863" cy="392113"/>
              </a:xfrm>
              <a:custGeom>
                <a:avLst/>
                <a:gdLst>
                  <a:gd name="T0" fmla="*/ 8 w 11"/>
                  <a:gd name="T1" fmla="*/ 1 h 104"/>
                  <a:gd name="T2" fmla="*/ 3 w 11"/>
                  <a:gd name="T3" fmla="*/ 19 h 104"/>
                  <a:gd name="T4" fmla="*/ 1 w 11"/>
                  <a:gd name="T5" fmla="*/ 37 h 104"/>
                  <a:gd name="T6" fmla="*/ 0 w 11"/>
                  <a:gd name="T7" fmla="*/ 42 h 104"/>
                  <a:gd name="T8" fmla="*/ 1 w 11"/>
                  <a:gd name="T9" fmla="*/ 62 h 104"/>
                  <a:gd name="T10" fmla="*/ 1 w 11"/>
                  <a:gd name="T11" fmla="*/ 75 h 104"/>
                  <a:gd name="T12" fmla="*/ 2 w 11"/>
                  <a:gd name="T13" fmla="*/ 91 h 104"/>
                  <a:gd name="T14" fmla="*/ 9 w 11"/>
                  <a:gd name="T15" fmla="*/ 103 h 104"/>
                  <a:gd name="T16" fmla="*/ 10 w 11"/>
                  <a:gd name="T17" fmla="*/ 103 h 104"/>
                  <a:gd name="T18" fmla="*/ 10 w 11"/>
                  <a:gd name="T19" fmla="*/ 101 h 104"/>
                  <a:gd name="T20" fmla="*/ 5 w 11"/>
                  <a:gd name="T21" fmla="*/ 90 h 104"/>
                  <a:gd name="T22" fmla="*/ 4 w 11"/>
                  <a:gd name="T23" fmla="*/ 75 h 104"/>
                  <a:gd name="T24" fmla="*/ 4 w 11"/>
                  <a:gd name="T25" fmla="*/ 62 h 104"/>
                  <a:gd name="T26" fmla="*/ 3 w 11"/>
                  <a:gd name="T27" fmla="*/ 42 h 104"/>
                  <a:gd name="T28" fmla="*/ 3 w 11"/>
                  <a:gd name="T29" fmla="*/ 37 h 104"/>
                  <a:gd name="T30" fmla="*/ 6 w 11"/>
                  <a:gd name="T31" fmla="*/ 19 h 104"/>
                  <a:gd name="T32" fmla="*/ 10 w 11"/>
                  <a:gd name="T33" fmla="*/ 2 h 104"/>
                  <a:gd name="T34" fmla="*/ 9 w 11"/>
                  <a:gd name="T35" fmla="*/ 0 h 104"/>
                  <a:gd name="T36" fmla="*/ 8 w 11"/>
                  <a:gd name="T37" fmla="*/ 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104">
                    <a:moveTo>
                      <a:pt x="8" y="1"/>
                    </a:moveTo>
                    <a:cubicBezTo>
                      <a:pt x="6" y="5"/>
                      <a:pt x="5" y="12"/>
                      <a:pt x="3" y="19"/>
                    </a:cubicBezTo>
                    <a:cubicBezTo>
                      <a:pt x="2" y="26"/>
                      <a:pt x="1" y="33"/>
                      <a:pt x="1" y="37"/>
                    </a:cubicBezTo>
                    <a:cubicBezTo>
                      <a:pt x="0" y="39"/>
                      <a:pt x="0" y="41"/>
                      <a:pt x="0" y="42"/>
                    </a:cubicBezTo>
                    <a:cubicBezTo>
                      <a:pt x="0" y="49"/>
                      <a:pt x="1" y="55"/>
                      <a:pt x="1" y="62"/>
                    </a:cubicBezTo>
                    <a:cubicBezTo>
                      <a:pt x="1" y="65"/>
                      <a:pt x="1" y="70"/>
                      <a:pt x="1" y="75"/>
                    </a:cubicBezTo>
                    <a:cubicBezTo>
                      <a:pt x="1" y="80"/>
                      <a:pt x="1" y="86"/>
                      <a:pt x="2" y="91"/>
                    </a:cubicBezTo>
                    <a:cubicBezTo>
                      <a:pt x="3" y="96"/>
                      <a:pt x="5" y="100"/>
                      <a:pt x="9" y="103"/>
                    </a:cubicBezTo>
                    <a:cubicBezTo>
                      <a:pt x="9" y="104"/>
                      <a:pt x="10" y="104"/>
                      <a:pt x="10" y="103"/>
                    </a:cubicBezTo>
                    <a:cubicBezTo>
                      <a:pt x="11" y="103"/>
                      <a:pt x="11" y="102"/>
                      <a:pt x="10" y="101"/>
                    </a:cubicBezTo>
                    <a:cubicBezTo>
                      <a:pt x="8" y="99"/>
                      <a:pt x="6" y="95"/>
                      <a:pt x="5" y="90"/>
                    </a:cubicBezTo>
                    <a:cubicBezTo>
                      <a:pt x="4" y="85"/>
                      <a:pt x="4" y="80"/>
                      <a:pt x="4" y="75"/>
                    </a:cubicBezTo>
                    <a:cubicBezTo>
                      <a:pt x="4" y="70"/>
                      <a:pt x="4" y="65"/>
                      <a:pt x="4" y="62"/>
                    </a:cubicBezTo>
                    <a:cubicBezTo>
                      <a:pt x="4" y="55"/>
                      <a:pt x="3" y="48"/>
                      <a:pt x="3" y="42"/>
                    </a:cubicBezTo>
                    <a:cubicBezTo>
                      <a:pt x="3" y="41"/>
                      <a:pt x="3" y="39"/>
                      <a:pt x="3" y="37"/>
                    </a:cubicBezTo>
                    <a:cubicBezTo>
                      <a:pt x="4" y="33"/>
                      <a:pt x="5" y="26"/>
                      <a:pt x="6" y="19"/>
                    </a:cubicBezTo>
                    <a:cubicBezTo>
                      <a:pt x="7" y="12"/>
                      <a:pt x="9" y="6"/>
                      <a:pt x="10" y="2"/>
                    </a:cubicBezTo>
                    <a:cubicBezTo>
                      <a:pt x="10" y="1"/>
                      <a:pt x="10" y="1"/>
                      <a:pt x="9" y="0"/>
                    </a:cubicBezTo>
                    <a:cubicBezTo>
                      <a:pt x="9" y="0"/>
                      <a:pt x="8" y="0"/>
                      <a:pt x="8"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2" name="Freeform 16"/>
              <p:cNvSpPr>
                <a:spLocks/>
              </p:cNvSpPr>
              <p:nvPr/>
            </p:nvSpPr>
            <p:spPr bwMode="auto">
              <a:xfrm>
                <a:off x="11785600" y="5203825"/>
                <a:ext cx="65088" cy="354013"/>
              </a:xfrm>
              <a:custGeom>
                <a:avLst/>
                <a:gdLst>
                  <a:gd name="T0" fmla="*/ 2 w 17"/>
                  <a:gd name="T1" fmla="*/ 0 h 94"/>
                  <a:gd name="T2" fmla="*/ 2 w 17"/>
                  <a:gd name="T3" fmla="*/ 0 h 94"/>
                  <a:gd name="T4" fmla="*/ 0 w 17"/>
                  <a:gd name="T5" fmla="*/ 3 h 94"/>
                  <a:gd name="T6" fmla="*/ 7 w 17"/>
                  <a:gd name="T7" fmla="*/ 37 h 94"/>
                  <a:gd name="T8" fmla="*/ 8 w 17"/>
                  <a:gd name="T9" fmla="*/ 58 h 94"/>
                  <a:gd name="T10" fmla="*/ 11 w 17"/>
                  <a:gd name="T11" fmla="*/ 92 h 94"/>
                  <a:gd name="T12" fmla="*/ 14 w 17"/>
                  <a:gd name="T13" fmla="*/ 94 h 94"/>
                  <a:gd name="T14" fmla="*/ 14 w 17"/>
                  <a:gd name="T15" fmla="*/ 94 h 94"/>
                  <a:gd name="T16" fmla="*/ 16 w 17"/>
                  <a:gd name="T17" fmla="*/ 91 h 94"/>
                  <a:gd name="T18" fmla="*/ 13 w 17"/>
                  <a:gd name="T19" fmla="*/ 58 h 94"/>
                  <a:gd name="T20" fmla="*/ 12 w 17"/>
                  <a:gd name="T21" fmla="*/ 37 h 94"/>
                  <a:gd name="T22" fmla="*/ 5 w 17"/>
                  <a:gd name="T23" fmla="*/ 2 h 94"/>
                  <a:gd name="T24" fmla="*/ 2 w 17"/>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94">
                    <a:moveTo>
                      <a:pt x="2" y="0"/>
                    </a:moveTo>
                    <a:cubicBezTo>
                      <a:pt x="2" y="0"/>
                      <a:pt x="2" y="0"/>
                      <a:pt x="2" y="0"/>
                    </a:cubicBezTo>
                    <a:cubicBezTo>
                      <a:pt x="1" y="0"/>
                      <a:pt x="0" y="2"/>
                      <a:pt x="0" y="3"/>
                    </a:cubicBezTo>
                    <a:cubicBezTo>
                      <a:pt x="2" y="14"/>
                      <a:pt x="6" y="26"/>
                      <a:pt x="7" y="37"/>
                    </a:cubicBezTo>
                    <a:cubicBezTo>
                      <a:pt x="8" y="44"/>
                      <a:pt x="8" y="51"/>
                      <a:pt x="8" y="58"/>
                    </a:cubicBezTo>
                    <a:cubicBezTo>
                      <a:pt x="8" y="70"/>
                      <a:pt x="10" y="80"/>
                      <a:pt x="11" y="92"/>
                    </a:cubicBezTo>
                    <a:cubicBezTo>
                      <a:pt x="12" y="93"/>
                      <a:pt x="13" y="94"/>
                      <a:pt x="14" y="94"/>
                    </a:cubicBezTo>
                    <a:cubicBezTo>
                      <a:pt x="14" y="94"/>
                      <a:pt x="14" y="94"/>
                      <a:pt x="14" y="94"/>
                    </a:cubicBezTo>
                    <a:cubicBezTo>
                      <a:pt x="16" y="94"/>
                      <a:pt x="17" y="92"/>
                      <a:pt x="16" y="91"/>
                    </a:cubicBezTo>
                    <a:cubicBezTo>
                      <a:pt x="15" y="79"/>
                      <a:pt x="14" y="70"/>
                      <a:pt x="13" y="58"/>
                    </a:cubicBezTo>
                    <a:cubicBezTo>
                      <a:pt x="13" y="51"/>
                      <a:pt x="13" y="44"/>
                      <a:pt x="12" y="37"/>
                    </a:cubicBezTo>
                    <a:cubicBezTo>
                      <a:pt x="11" y="25"/>
                      <a:pt x="7" y="12"/>
                      <a:pt x="5" y="2"/>
                    </a:cubicBezTo>
                    <a:cubicBezTo>
                      <a:pt x="5" y="1"/>
                      <a:pt x="4" y="0"/>
                      <a:pt x="2"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3" name="Freeform 17"/>
              <p:cNvSpPr>
                <a:spLocks/>
              </p:cNvSpPr>
              <p:nvPr/>
            </p:nvSpPr>
            <p:spPr bwMode="auto">
              <a:xfrm>
                <a:off x="10999788" y="5456238"/>
                <a:ext cx="71438" cy="38100"/>
              </a:xfrm>
              <a:custGeom>
                <a:avLst/>
                <a:gdLst>
                  <a:gd name="T0" fmla="*/ 18 w 19"/>
                  <a:gd name="T1" fmla="*/ 0 h 10"/>
                  <a:gd name="T2" fmla="*/ 17 w 19"/>
                  <a:gd name="T3" fmla="*/ 0 h 10"/>
                  <a:gd name="T4" fmla="*/ 16 w 19"/>
                  <a:gd name="T5" fmla="*/ 1 h 10"/>
                  <a:gd name="T6" fmla="*/ 17 w 19"/>
                  <a:gd name="T7" fmla="*/ 3 h 10"/>
                  <a:gd name="T8" fmla="*/ 15 w 19"/>
                  <a:gd name="T9" fmla="*/ 7 h 10"/>
                  <a:gd name="T10" fmla="*/ 11 w 19"/>
                  <a:gd name="T11" fmla="*/ 8 h 10"/>
                  <a:gd name="T12" fmla="*/ 11 w 19"/>
                  <a:gd name="T13" fmla="*/ 8 h 10"/>
                  <a:gd name="T14" fmla="*/ 6 w 19"/>
                  <a:gd name="T15" fmla="*/ 6 h 10"/>
                  <a:gd name="T16" fmla="*/ 2 w 19"/>
                  <a:gd name="T17" fmla="*/ 3 h 10"/>
                  <a:gd name="T18" fmla="*/ 1 w 19"/>
                  <a:gd name="T19" fmla="*/ 2 h 10"/>
                  <a:gd name="T20" fmla="*/ 0 w 19"/>
                  <a:gd name="T21" fmla="*/ 2 h 10"/>
                  <a:gd name="T22" fmla="*/ 0 w 19"/>
                  <a:gd name="T23" fmla="*/ 4 h 10"/>
                  <a:gd name="T24" fmla="*/ 5 w 19"/>
                  <a:gd name="T25" fmla="*/ 9 h 10"/>
                  <a:gd name="T26" fmla="*/ 9 w 19"/>
                  <a:gd name="T27" fmla="*/ 10 h 10"/>
                  <a:gd name="T28" fmla="*/ 9 w 19"/>
                  <a:gd name="T29" fmla="*/ 10 h 10"/>
                  <a:gd name="T30" fmla="*/ 10 w 19"/>
                  <a:gd name="T31" fmla="*/ 8 h 10"/>
                  <a:gd name="T32" fmla="*/ 11 w 19"/>
                  <a:gd name="T33" fmla="*/ 10 h 10"/>
                  <a:gd name="T34" fmla="*/ 11 w 19"/>
                  <a:gd name="T35" fmla="*/ 10 h 10"/>
                  <a:gd name="T36" fmla="*/ 11 w 19"/>
                  <a:gd name="T37" fmla="*/ 10 h 10"/>
                  <a:gd name="T38" fmla="*/ 17 w 19"/>
                  <a:gd name="T39" fmla="*/ 9 h 10"/>
                  <a:gd name="T40" fmla="*/ 19 w 19"/>
                  <a:gd name="T41" fmla="*/ 3 h 10"/>
                  <a:gd name="T42" fmla="*/ 19 w 19"/>
                  <a:gd name="T43" fmla="*/ 1 h 10"/>
                  <a:gd name="T44" fmla="*/ 18 w 19"/>
                  <a:gd name="T4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10">
                    <a:moveTo>
                      <a:pt x="18" y="0"/>
                    </a:moveTo>
                    <a:cubicBezTo>
                      <a:pt x="18" y="0"/>
                      <a:pt x="17" y="0"/>
                      <a:pt x="17" y="0"/>
                    </a:cubicBezTo>
                    <a:cubicBezTo>
                      <a:pt x="17" y="0"/>
                      <a:pt x="16" y="0"/>
                      <a:pt x="16" y="1"/>
                    </a:cubicBezTo>
                    <a:cubicBezTo>
                      <a:pt x="16" y="2"/>
                      <a:pt x="17" y="2"/>
                      <a:pt x="17" y="3"/>
                    </a:cubicBezTo>
                    <a:cubicBezTo>
                      <a:pt x="17" y="5"/>
                      <a:pt x="16" y="6"/>
                      <a:pt x="15" y="7"/>
                    </a:cubicBezTo>
                    <a:cubicBezTo>
                      <a:pt x="14" y="7"/>
                      <a:pt x="13" y="8"/>
                      <a:pt x="11" y="8"/>
                    </a:cubicBezTo>
                    <a:cubicBezTo>
                      <a:pt x="11" y="8"/>
                      <a:pt x="11" y="8"/>
                      <a:pt x="11" y="8"/>
                    </a:cubicBezTo>
                    <a:cubicBezTo>
                      <a:pt x="10" y="8"/>
                      <a:pt x="8" y="7"/>
                      <a:pt x="6" y="6"/>
                    </a:cubicBezTo>
                    <a:cubicBezTo>
                      <a:pt x="4" y="6"/>
                      <a:pt x="3" y="4"/>
                      <a:pt x="2" y="3"/>
                    </a:cubicBezTo>
                    <a:cubicBezTo>
                      <a:pt x="2" y="3"/>
                      <a:pt x="2" y="2"/>
                      <a:pt x="1" y="2"/>
                    </a:cubicBezTo>
                    <a:cubicBezTo>
                      <a:pt x="1" y="2"/>
                      <a:pt x="1" y="2"/>
                      <a:pt x="0" y="2"/>
                    </a:cubicBezTo>
                    <a:cubicBezTo>
                      <a:pt x="0" y="3"/>
                      <a:pt x="0" y="4"/>
                      <a:pt x="0" y="4"/>
                    </a:cubicBezTo>
                    <a:cubicBezTo>
                      <a:pt x="1" y="6"/>
                      <a:pt x="3" y="8"/>
                      <a:pt x="5" y="9"/>
                    </a:cubicBezTo>
                    <a:cubicBezTo>
                      <a:pt x="6" y="9"/>
                      <a:pt x="7" y="10"/>
                      <a:pt x="9" y="10"/>
                    </a:cubicBezTo>
                    <a:cubicBezTo>
                      <a:pt x="9" y="10"/>
                      <a:pt x="9" y="10"/>
                      <a:pt x="9" y="10"/>
                    </a:cubicBezTo>
                    <a:cubicBezTo>
                      <a:pt x="9" y="9"/>
                      <a:pt x="9" y="8"/>
                      <a:pt x="10" y="8"/>
                    </a:cubicBezTo>
                    <a:cubicBezTo>
                      <a:pt x="11" y="8"/>
                      <a:pt x="11" y="9"/>
                      <a:pt x="11" y="10"/>
                    </a:cubicBezTo>
                    <a:cubicBezTo>
                      <a:pt x="11" y="10"/>
                      <a:pt x="11" y="10"/>
                      <a:pt x="11" y="10"/>
                    </a:cubicBezTo>
                    <a:cubicBezTo>
                      <a:pt x="11" y="10"/>
                      <a:pt x="11" y="10"/>
                      <a:pt x="11" y="10"/>
                    </a:cubicBezTo>
                    <a:cubicBezTo>
                      <a:pt x="13" y="10"/>
                      <a:pt x="15" y="10"/>
                      <a:pt x="17" y="9"/>
                    </a:cubicBezTo>
                    <a:cubicBezTo>
                      <a:pt x="18" y="7"/>
                      <a:pt x="19" y="5"/>
                      <a:pt x="19" y="3"/>
                    </a:cubicBezTo>
                    <a:cubicBezTo>
                      <a:pt x="19" y="2"/>
                      <a:pt x="19" y="1"/>
                      <a:pt x="19" y="1"/>
                    </a:cubicBezTo>
                    <a:cubicBezTo>
                      <a:pt x="19" y="0"/>
                      <a:pt x="18" y="0"/>
                      <a:pt x="18"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4" name="Freeform 18"/>
              <p:cNvSpPr>
                <a:spLocks/>
              </p:cNvSpPr>
              <p:nvPr/>
            </p:nvSpPr>
            <p:spPr bwMode="auto">
              <a:xfrm>
                <a:off x="11033125" y="5486400"/>
                <a:ext cx="15875" cy="74613"/>
              </a:xfrm>
              <a:custGeom>
                <a:avLst/>
                <a:gdLst>
                  <a:gd name="T0" fmla="*/ 1 w 4"/>
                  <a:gd name="T1" fmla="*/ 0 h 20"/>
                  <a:gd name="T2" fmla="*/ 0 w 4"/>
                  <a:gd name="T3" fmla="*/ 2 h 20"/>
                  <a:gd name="T4" fmla="*/ 0 w 4"/>
                  <a:gd name="T5" fmla="*/ 2 h 20"/>
                  <a:gd name="T6" fmla="*/ 0 w 4"/>
                  <a:gd name="T7" fmla="*/ 6 h 20"/>
                  <a:gd name="T8" fmla="*/ 1 w 4"/>
                  <a:gd name="T9" fmla="*/ 19 h 20"/>
                  <a:gd name="T10" fmla="*/ 2 w 4"/>
                  <a:gd name="T11" fmla="*/ 20 h 20"/>
                  <a:gd name="T12" fmla="*/ 3 w 4"/>
                  <a:gd name="T13" fmla="*/ 19 h 20"/>
                  <a:gd name="T14" fmla="*/ 4 w 4"/>
                  <a:gd name="T15" fmla="*/ 18 h 20"/>
                  <a:gd name="T16" fmla="*/ 4 w 4"/>
                  <a:gd name="T17" fmla="*/ 18 h 20"/>
                  <a:gd name="T18" fmla="*/ 2 w 4"/>
                  <a:gd name="T19" fmla="*/ 6 h 20"/>
                  <a:gd name="T20" fmla="*/ 2 w 4"/>
                  <a:gd name="T21" fmla="*/ 2 h 20"/>
                  <a:gd name="T22" fmla="*/ 2 w 4"/>
                  <a:gd name="T23" fmla="*/ 2 h 20"/>
                  <a:gd name="T24" fmla="*/ 1 w 4"/>
                  <a:gd name="T2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0">
                    <a:moveTo>
                      <a:pt x="1" y="0"/>
                    </a:moveTo>
                    <a:cubicBezTo>
                      <a:pt x="0" y="0"/>
                      <a:pt x="0" y="1"/>
                      <a:pt x="0" y="2"/>
                    </a:cubicBezTo>
                    <a:cubicBezTo>
                      <a:pt x="0" y="2"/>
                      <a:pt x="0" y="2"/>
                      <a:pt x="0" y="2"/>
                    </a:cubicBezTo>
                    <a:cubicBezTo>
                      <a:pt x="0" y="3"/>
                      <a:pt x="0" y="5"/>
                      <a:pt x="0" y="6"/>
                    </a:cubicBezTo>
                    <a:cubicBezTo>
                      <a:pt x="0" y="11"/>
                      <a:pt x="0" y="15"/>
                      <a:pt x="1" y="19"/>
                    </a:cubicBezTo>
                    <a:cubicBezTo>
                      <a:pt x="1" y="19"/>
                      <a:pt x="2" y="20"/>
                      <a:pt x="2" y="20"/>
                    </a:cubicBezTo>
                    <a:cubicBezTo>
                      <a:pt x="3" y="20"/>
                      <a:pt x="3" y="20"/>
                      <a:pt x="3" y="19"/>
                    </a:cubicBezTo>
                    <a:cubicBezTo>
                      <a:pt x="4" y="19"/>
                      <a:pt x="4" y="18"/>
                      <a:pt x="4" y="18"/>
                    </a:cubicBezTo>
                    <a:cubicBezTo>
                      <a:pt x="4" y="18"/>
                      <a:pt x="4" y="18"/>
                      <a:pt x="4" y="18"/>
                    </a:cubicBezTo>
                    <a:cubicBezTo>
                      <a:pt x="2" y="15"/>
                      <a:pt x="2" y="11"/>
                      <a:pt x="2" y="6"/>
                    </a:cubicBezTo>
                    <a:cubicBezTo>
                      <a:pt x="2" y="5"/>
                      <a:pt x="2" y="4"/>
                      <a:pt x="2" y="2"/>
                    </a:cubicBezTo>
                    <a:cubicBezTo>
                      <a:pt x="2" y="2"/>
                      <a:pt x="2" y="2"/>
                      <a:pt x="2" y="2"/>
                    </a:cubicBezTo>
                    <a:cubicBezTo>
                      <a:pt x="2" y="1"/>
                      <a:pt x="2" y="0"/>
                      <a:pt x="1"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5" name="Freeform 19"/>
              <p:cNvSpPr>
                <a:spLocks/>
              </p:cNvSpPr>
              <p:nvPr/>
            </p:nvSpPr>
            <p:spPr bwMode="auto">
              <a:xfrm>
                <a:off x="11295063" y="6134100"/>
                <a:ext cx="46038" cy="274638"/>
              </a:xfrm>
              <a:custGeom>
                <a:avLst/>
                <a:gdLst>
                  <a:gd name="T0" fmla="*/ 2 w 12"/>
                  <a:gd name="T1" fmla="*/ 0 h 73"/>
                  <a:gd name="T2" fmla="*/ 1 w 12"/>
                  <a:gd name="T3" fmla="*/ 0 h 73"/>
                  <a:gd name="T4" fmla="*/ 1 w 12"/>
                  <a:gd name="T5" fmla="*/ 2 h 73"/>
                  <a:gd name="T6" fmla="*/ 9 w 12"/>
                  <a:gd name="T7" fmla="*/ 20 h 73"/>
                  <a:gd name="T8" fmla="*/ 9 w 12"/>
                  <a:gd name="T9" fmla="*/ 40 h 73"/>
                  <a:gd name="T10" fmla="*/ 9 w 12"/>
                  <a:gd name="T11" fmla="*/ 41 h 73"/>
                  <a:gd name="T12" fmla="*/ 1 w 12"/>
                  <a:gd name="T13" fmla="*/ 71 h 73"/>
                  <a:gd name="T14" fmla="*/ 1 w 12"/>
                  <a:gd name="T15" fmla="*/ 73 h 73"/>
                  <a:gd name="T16" fmla="*/ 2 w 12"/>
                  <a:gd name="T17" fmla="*/ 73 h 73"/>
                  <a:gd name="T18" fmla="*/ 3 w 12"/>
                  <a:gd name="T19" fmla="*/ 72 h 73"/>
                  <a:gd name="T20" fmla="*/ 12 w 12"/>
                  <a:gd name="T21" fmla="*/ 41 h 73"/>
                  <a:gd name="T22" fmla="*/ 12 w 12"/>
                  <a:gd name="T23" fmla="*/ 40 h 73"/>
                  <a:gd name="T24" fmla="*/ 11 w 12"/>
                  <a:gd name="T25" fmla="*/ 19 h 73"/>
                  <a:gd name="T26" fmla="*/ 3 w 12"/>
                  <a:gd name="T27" fmla="*/ 1 h 73"/>
                  <a:gd name="T28" fmla="*/ 2 w 12"/>
                  <a:gd name="T2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73">
                    <a:moveTo>
                      <a:pt x="2" y="0"/>
                    </a:moveTo>
                    <a:cubicBezTo>
                      <a:pt x="2" y="0"/>
                      <a:pt x="2" y="0"/>
                      <a:pt x="1" y="0"/>
                    </a:cubicBezTo>
                    <a:cubicBezTo>
                      <a:pt x="1" y="1"/>
                      <a:pt x="1" y="2"/>
                      <a:pt x="1" y="2"/>
                    </a:cubicBezTo>
                    <a:cubicBezTo>
                      <a:pt x="5" y="6"/>
                      <a:pt x="8" y="15"/>
                      <a:pt x="9" y="20"/>
                    </a:cubicBezTo>
                    <a:cubicBezTo>
                      <a:pt x="9" y="28"/>
                      <a:pt x="9" y="30"/>
                      <a:pt x="9" y="40"/>
                    </a:cubicBezTo>
                    <a:cubicBezTo>
                      <a:pt x="9" y="41"/>
                      <a:pt x="9" y="41"/>
                      <a:pt x="9" y="41"/>
                    </a:cubicBezTo>
                    <a:cubicBezTo>
                      <a:pt x="9" y="51"/>
                      <a:pt x="7" y="61"/>
                      <a:pt x="1" y="71"/>
                    </a:cubicBezTo>
                    <a:cubicBezTo>
                      <a:pt x="0" y="72"/>
                      <a:pt x="0" y="72"/>
                      <a:pt x="1" y="73"/>
                    </a:cubicBezTo>
                    <a:cubicBezTo>
                      <a:pt x="1" y="73"/>
                      <a:pt x="1" y="73"/>
                      <a:pt x="2" y="73"/>
                    </a:cubicBezTo>
                    <a:cubicBezTo>
                      <a:pt x="2" y="73"/>
                      <a:pt x="2" y="73"/>
                      <a:pt x="3" y="72"/>
                    </a:cubicBezTo>
                    <a:cubicBezTo>
                      <a:pt x="10" y="62"/>
                      <a:pt x="12" y="52"/>
                      <a:pt x="12" y="41"/>
                    </a:cubicBezTo>
                    <a:cubicBezTo>
                      <a:pt x="12" y="40"/>
                      <a:pt x="12" y="40"/>
                      <a:pt x="12" y="40"/>
                    </a:cubicBezTo>
                    <a:cubicBezTo>
                      <a:pt x="12" y="31"/>
                      <a:pt x="12" y="28"/>
                      <a:pt x="11" y="19"/>
                    </a:cubicBezTo>
                    <a:cubicBezTo>
                      <a:pt x="11" y="14"/>
                      <a:pt x="7" y="5"/>
                      <a:pt x="3" y="1"/>
                    </a:cubicBezTo>
                    <a:cubicBezTo>
                      <a:pt x="3" y="0"/>
                      <a:pt x="3" y="0"/>
                      <a:pt x="2"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6" name="Freeform 20"/>
              <p:cNvSpPr>
                <a:spLocks/>
              </p:cNvSpPr>
              <p:nvPr/>
            </p:nvSpPr>
            <p:spPr bwMode="auto">
              <a:xfrm>
                <a:off x="11303000" y="6424613"/>
                <a:ext cx="49213" cy="33338"/>
              </a:xfrm>
              <a:custGeom>
                <a:avLst/>
                <a:gdLst>
                  <a:gd name="T0" fmla="*/ 1 w 13"/>
                  <a:gd name="T1" fmla="*/ 0 h 9"/>
                  <a:gd name="T2" fmla="*/ 0 w 13"/>
                  <a:gd name="T3" fmla="*/ 1 h 9"/>
                  <a:gd name="T4" fmla="*/ 0 w 13"/>
                  <a:gd name="T5" fmla="*/ 1 h 9"/>
                  <a:gd name="T6" fmla="*/ 0 w 13"/>
                  <a:gd name="T7" fmla="*/ 2 h 9"/>
                  <a:gd name="T8" fmla="*/ 0 w 13"/>
                  <a:gd name="T9" fmla="*/ 3 h 9"/>
                  <a:gd name="T10" fmla="*/ 11 w 13"/>
                  <a:gd name="T11" fmla="*/ 9 h 9"/>
                  <a:gd name="T12" fmla="*/ 12 w 13"/>
                  <a:gd name="T13" fmla="*/ 9 h 9"/>
                  <a:gd name="T14" fmla="*/ 13 w 13"/>
                  <a:gd name="T15" fmla="*/ 8 h 9"/>
                  <a:gd name="T16" fmla="*/ 13 w 13"/>
                  <a:gd name="T17" fmla="*/ 7 h 9"/>
                  <a:gd name="T18" fmla="*/ 2 w 13"/>
                  <a:gd name="T19" fmla="*/ 0 h 9"/>
                  <a:gd name="T20" fmla="*/ 1 w 1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9">
                    <a:moveTo>
                      <a:pt x="1" y="0"/>
                    </a:moveTo>
                    <a:cubicBezTo>
                      <a:pt x="1" y="0"/>
                      <a:pt x="0" y="0"/>
                      <a:pt x="0" y="1"/>
                    </a:cubicBezTo>
                    <a:cubicBezTo>
                      <a:pt x="0" y="1"/>
                      <a:pt x="0" y="1"/>
                      <a:pt x="0" y="1"/>
                    </a:cubicBezTo>
                    <a:cubicBezTo>
                      <a:pt x="0" y="2"/>
                      <a:pt x="0" y="2"/>
                      <a:pt x="0" y="2"/>
                    </a:cubicBezTo>
                    <a:cubicBezTo>
                      <a:pt x="0" y="2"/>
                      <a:pt x="0" y="3"/>
                      <a:pt x="0" y="3"/>
                    </a:cubicBezTo>
                    <a:cubicBezTo>
                      <a:pt x="4" y="5"/>
                      <a:pt x="8" y="7"/>
                      <a:pt x="11" y="9"/>
                    </a:cubicBezTo>
                    <a:cubicBezTo>
                      <a:pt x="12" y="9"/>
                      <a:pt x="12" y="9"/>
                      <a:pt x="12" y="9"/>
                    </a:cubicBezTo>
                    <a:cubicBezTo>
                      <a:pt x="12" y="9"/>
                      <a:pt x="13" y="9"/>
                      <a:pt x="13" y="8"/>
                    </a:cubicBezTo>
                    <a:cubicBezTo>
                      <a:pt x="13" y="8"/>
                      <a:pt x="13" y="7"/>
                      <a:pt x="13" y="7"/>
                    </a:cubicBezTo>
                    <a:cubicBezTo>
                      <a:pt x="9" y="5"/>
                      <a:pt x="5" y="3"/>
                      <a:pt x="2" y="0"/>
                    </a:cubicBezTo>
                    <a:cubicBezTo>
                      <a:pt x="1" y="0"/>
                      <a:pt x="1" y="0"/>
                      <a:pt x="1"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7" name="Freeform 21"/>
              <p:cNvSpPr>
                <a:spLocks noEditPoints="1"/>
              </p:cNvSpPr>
              <p:nvPr/>
            </p:nvSpPr>
            <p:spPr bwMode="auto">
              <a:xfrm>
                <a:off x="11264900" y="6424613"/>
                <a:ext cx="38100" cy="30163"/>
              </a:xfrm>
              <a:custGeom>
                <a:avLst/>
                <a:gdLst>
                  <a:gd name="T0" fmla="*/ 5 w 10"/>
                  <a:gd name="T1" fmla="*/ 2 h 8"/>
                  <a:gd name="T2" fmla="*/ 1 w 10"/>
                  <a:gd name="T3" fmla="*/ 5 h 8"/>
                  <a:gd name="T4" fmla="*/ 0 w 10"/>
                  <a:gd name="T5" fmla="*/ 7 h 8"/>
                  <a:gd name="T6" fmla="*/ 1 w 10"/>
                  <a:gd name="T7" fmla="*/ 8 h 8"/>
                  <a:gd name="T8" fmla="*/ 2 w 10"/>
                  <a:gd name="T9" fmla="*/ 7 h 8"/>
                  <a:gd name="T10" fmla="*/ 7 w 10"/>
                  <a:gd name="T11" fmla="*/ 3 h 8"/>
                  <a:gd name="T12" fmla="*/ 7 w 10"/>
                  <a:gd name="T13" fmla="*/ 3 h 8"/>
                  <a:gd name="T14" fmla="*/ 5 w 10"/>
                  <a:gd name="T15" fmla="*/ 2 h 8"/>
                  <a:gd name="T16" fmla="*/ 9 w 10"/>
                  <a:gd name="T17" fmla="*/ 0 h 8"/>
                  <a:gd name="T18" fmla="*/ 9 w 10"/>
                  <a:gd name="T19" fmla="*/ 0 h 8"/>
                  <a:gd name="T20" fmla="*/ 9 w 10"/>
                  <a:gd name="T21" fmla="*/ 0 h 8"/>
                  <a:gd name="T22" fmla="*/ 8 w 10"/>
                  <a:gd name="T23" fmla="*/ 1 h 8"/>
                  <a:gd name="T24" fmla="*/ 8 w 10"/>
                  <a:gd name="T25" fmla="*/ 1 h 8"/>
                  <a:gd name="T26" fmla="*/ 9 w 10"/>
                  <a:gd name="T27" fmla="*/ 3 h 8"/>
                  <a:gd name="T28" fmla="*/ 9 w 10"/>
                  <a:gd name="T29" fmla="*/ 3 h 8"/>
                  <a:gd name="T30" fmla="*/ 10 w 10"/>
                  <a:gd name="T31" fmla="*/ 2 h 8"/>
                  <a:gd name="T32" fmla="*/ 10 w 10"/>
                  <a:gd name="T33" fmla="*/ 1 h 8"/>
                  <a:gd name="T34" fmla="*/ 10 w 10"/>
                  <a:gd name="T35" fmla="*/ 1 h 8"/>
                  <a:gd name="T36" fmla="*/ 9 w 10"/>
                  <a:gd name="T3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8">
                    <a:moveTo>
                      <a:pt x="5" y="2"/>
                    </a:moveTo>
                    <a:cubicBezTo>
                      <a:pt x="4" y="3"/>
                      <a:pt x="2" y="4"/>
                      <a:pt x="1" y="5"/>
                    </a:cubicBezTo>
                    <a:cubicBezTo>
                      <a:pt x="0" y="6"/>
                      <a:pt x="0" y="7"/>
                      <a:pt x="0" y="7"/>
                    </a:cubicBezTo>
                    <a:cubicBezTo>
                      <a:pt x="1" y="7"/>
                      <a:pt x="1" y="8"/>
                      <a:pt x="1" y="8"/>
                    </a:cubicBezTo>
                    <a:cubicBezTo>
                      <a:pt x="2" y="8"/>
                      <a:pt x="2" y="8"/>
                      <a:pt x="2" y="7"/>
                    </a:cubicBezTo>
                    <a:cubicBezTo>
                      <a:pt x="4" y="6"/>
                      <a:pt x="6" y="4"/>
                      <a:pt x="7" y="3"/>
                    </a:cubicBezTo>
                    <a:cubicBezTo>
                      <a:pt x="7" y="3"/>
                      <a:pt x="7" y="3"/>
                      <a:pt x="7" y="3"/>
                    </a:cubicBezTo>
                    <a:cubicBezTo>
                      <a:pt x="6" y="3"/>
                      <a:pt x="6" y="2"/>
                      <a:pt x="5" y="2"/>
                    </a:cubicBezTo>
                    <a:moveTo>
                      <a:pt x="9" y="0"/>
                    </a:moveTo>
                    <a:cubicBezTo>
                      <a:pt x="9" y="0"/>
                      <a:pt x="9" y="0"/>
                      <a:pt x="9" y="0"/>
                    </a:cubicBezTo>
                    <a:cubicBezTo>
                      <a:pt x="9" y="0"/>
                      <a:pt x="9" y="0"/>
                      <a:pt x="9" y="0"/>
                    </a:cubicBezTo>
                    <a:cubicBezTo>
                      <a:pt x="8" y="0"/>
                      <a:pt x="8" y="0"/>
                      <a:pt x="8" y="1"/>
                    </a:cubicBezTo>
                    <a:cubicBezTo>
                      <a:pt x="8" y="1"/>
                      <a:pt x="8" y="1"/>
                      <a:pt x="8" y="1"/>
                    </a:cubicBezTo>
                    <a:cubicBezTo>
                      <a:pt x="9" y="2"/>
                      <a:pt x="9" y="2"/>
                      <a:pt x="9" y="3"/>
                    </a:cubicBezTo>
                    <a:cubicBezTo>
                      <a:pt x="9" y="3"/>
                      <a:pt x="9" y="3"/>
                      <a:pt x="9" y="3"/>
                    </a:cubicBezTo>
                    <a:cubicBezTo>
                      <a:pt x="10" y="3"/>
                      <a:pt x="10" y="2"/>
                      <a:pt x="10" y="2"/>
                    </a:cubicBezTo>
                    <a:cubicBezTo>
                      <a:pt x="10" y="2"/>
                      <a:pt x="10" y="2"/>
                      <a:pt x="10" y="1"/>
                    </a:cubicBezTo>
                    <a:cubicBezTo>
                      <a:pt x="10" y="1"/>
                      <a:pt x="10" y="1"/>
                      <a:pt x="10" y="1"/>
                    </a:cubicBezTo>
                    <a:cubicBezTo>
                      <a:pt x="10" y="0"/>
                      <a:pt x="9" y="0"/>
                      <a:pt x="9"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8" name="Freeform 22"/>
              <p:cNvSpPr>
                <a:spLocks noEditPoints="1"/>
              </p:cNvSpPr>
              <p:nvPr/>
            </p:nvSpPr>
            <p:spPr bwMode="auto">
              <a:xfrm>
                <a:off x="11477625" y="6359525"/>
                <a:ext cx="122238" cy="90488"/>
              </a:xfrm>
              <a:custGeom>
                <a:avLst/>
                <a:gdLst>
                  <a:gd name="T0" fmla="*/ 16 w 32"/>
                  <a:gd name="T1" fmla="*/ 20 h 24"/>
                  <a:gd name="T2" fmla="*/ 16 w 32"/>
                  <a:gd name="T3" fmla="*/ 20 h 24"/>
                  <a:gd name="T4" fmla="*/ 16 w 32"/>
                  <a:gd name="T5" fmla="*/ 21 h 24"/>
                  <a:gd name="T6" fmla="*/ 14 w 32"/>
                  <a:gd name="T7" fmla="*/ 22 h 24"/>
                  <a:gd name="T8" fmla="*/ 15 w 32"/>
                  <a:gd name="T9" fmla="*/ 22 h 24"/>
                  <a:gd name="T10" fmla="*/ 21 w 32"/>
                  <a:gd name="T11" fmla="*/ 23 h 24"/>
                  <a:gd name="T12" fmla="*/ 23 w 32"/>
                  <a:gd name="T13" fmla="*/ 23 h 24"/>
                  <a:gd name="T14" fmla="*/ 23 w 32"/>
                  <a:gd name="T15" fmla="*/ 23 h 24"/>
                  <a:gd name="T16" fmla="*/ 30 w 32"/>
                  <a:gd name="T17" fmla="*/ 24 h 24"/>
                  <a:gd name="T18" fmla="*/ 30 w 32"/>
                  <a:gd name="T19" fmla="*/ 24 h 24"/>
                  <a:gd name="T20" fmla="*/ 31 w 32"/>
                  <a:gd name="T21" fmla="*/ 23 h 24"/>
                  <a:gd name="T22" fmla="*/ 31 w 32"/>
                  <a:gd name="T23" fmla="*/ 22 h 24"/>
                  <a:gd name="T24" fmla="*/ 23 w 32"/>
                  <a:gd name="T25" fmla="*/ 20 h 24"/>
                  <a:gd name="T26" fmla="*/ 21 w 32"/>
                  <a:gd name="T27" fmla="*/ 20 h 24"/>
                  <a:gd name="T28" fmla="*/ 21 w 32"/>
                  <a:gd name="T29" fmla="*/ 20 h 24"/>
                  <a:gd name="T30" fmla="*/ 16 w 32"/>
                  <a:gd name="T31" fmla="*/ 20 h 24"/>
                  <a:gd name="T32" fmla="*/ 2 w 32"/>
                  <a:gd name="T33" fmla="*/ 0 h 24"/>
                  <a:gd name="T34" fmla="*/ 1 w 32"/>
                  <a:gd name="T35" fmla="*/ 1 h 24"/>
                  <a:gd name="T36" fmla="*/ 1 w 32"/>
                  <a:gd name="T37" fmla="*/ 2 h 24"/>
                  <a:gd name="T38" fmla="*/ 6 w 32"/>
                  <a:gd name="T39" fmla="*/ 9 h 24"/>
                  <a:gd name="T40" fmla="*/ 10 w 32"/>
                  <a:gd name="T41" fmla="*/ 19 h 24"/>
                  <a:gd name="T42" fmla="*/ 12 w 32"/>
                  <a:gd name="T43" fmla="*/ 20 h 24"/>
                  <a:gd name="T44" fmla="*/ 14 w 32"/>
                  <a:gd name="T45" fmla="*/ 19 h 24"/>
                  <a:gd name="T46" fmla="*/ 14 w 32"/>
                  <a:gd name="T47" fmla="*/ 18 h 24"/>
                  <a:gd name="T48" fmla="*/ 12 w 32"/>
                  <a:gd name="T49" fmla="*/ 17 h 24"/>
                  <a:gd name="T50" fmla="*/ 9 w 32"/>
                  <a:gd name="T51" fmla="*/ 9 h 24"/>
                  <a:gd name="T52" fmla="*/ 3 w 32"/>
                  <a:gd name="T53" fmla="*/ 0 h 24"/>
                  <a:gd name="T54" fmla="*/ 2 w 32"/>
                  <a:gd name="T5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 h="24">
                    <a:moveTo>
                      <a:pt x="16" y="20"/>
                    </a:moveTo>
                    <a:cubicBezTo>
                      <a:pt x="16" y="20"/>
                      <a:pt x="16" y="20"/>
                      <a:pt x="16" y="20"/>
                    </a:cubicBezTo>
                    <a:cubicBezTo>
                      <a:pt x="16" y="21"/>
                      <a:pt x="16" y="21"/>
                      <a:pt x="16" y="21"/>
                    </a:cubicBezTo>
                    <a:cubicBezTo>
                      <a:pt x="15" y="21"/>
                      <a:pt x="15" y="21"/>
                      <a:pt x="14" y="22"/>
                    </a:cubicBezTo>
                    <a:cubicBezTo>
                      <a:pt x="15" y="22"/>
                      <a:pt x="15" y="22"/>
                      <a:pt x="15" y="22"/>
                    </a:cubicBezTo>
                    <a:cubicBezTo>
                      <a:pt x="17" y="23"/>
                      <a:pt x="19" y="23"/>
                      <a:pt x="21" y="23"/>
                    </a:cubicBezTo>
                    <a:cubicBezTo>
                      <a:pt x="21" y="23"/>
                      <a:pt x="22" y="23"/>
                      <a:pt x="23" y="23"/>
                    </a:cubicBezTo>
                    <a:cubicBezTo>
                      <a:pt x="23" y="23"/>
                      <a:pt x="23" y="23"/>
                      <a:pt x="23" y="23"/>
                    </a:cubicBezTo>
                    <a:cubicBezTo>
                      <a:pt x="25" y="23"/>
                      <a:pt x="28" y="23"/>
                      <a:pt x="30" y="24"/>
                    </a:cubicBezTo>
                    <a:cubicBezTo>
                      <a:pt x="30" y="24"/>
                      <a:pt x="30" y="24"/>
                      <a:pt x="30" y="24"/>
                    </a:cubicBezTo>
                    <a:cubicBezTo>
                      <a:pt x="31" y="24"/>
                      <a:pt x="31" y="24"/>
                      <a:pt x="31" y="23"/>
                    </a:cubicBezTo>
                    <a:cubicBezTo>
                      <a:pt x="32" y="23"/>
                      <a:pt x="31" y="22"/>
                      <a:pt x="31" y="22"/>
                    </a:cubicBezTo>
                    <a:cubicBezTo>
                      <a:pt x="28" y="20"/>
                      <a:pt x="25" y="20"/>
                      <a:pt x="23" y="20"/>
                    </a:cubicBezTo>
                    <a:cubicBezTo>
                      <a:pt x="22" y="20"/>
                      <a:pt x="21" y="20"/>
                      <a:pt x="21" y="20"/>
                    </a:cubicBezTo>
                    <a:cubicBezTo>
                      <a:pt x="21" y="20"/>
                      <a:pt x="21" y="20"/>
                      <a:pt x="21" y="20"/>
                    </a:cubicBezTo>
                    <a:cubicBezTo>
                      <a:pt x="19" y="20"/>
                      <a:pt x="17" y="20"/>
                      <a:pt x="16" y="20"/>
                    </a:cubicBezTo>
                    <a:moveTo>
                      <a:pt x="2" y="0"/>
                    </a:moveTo>
                    <a:cubicBezTo>
                      <a:pt x="1" y="0"/>
                      <a:pt x="1" y="0"/>
                      <a:pt x="1" y="1"/>
                    </a:cubicBezTo>
                    <a:cubicBezTo>
                      <a:pt x="0" y="1"/>
                      <a:pt x="1" y="2"/>
                      <a:pt x="1" y="2"/>
                    </a:cubicBezTo>
                    <a:cubicBezTo>
                      <a:pt x="4" y="5"/>
                      <a:pt x="5" y="7"/>
                      <a:pt x="6" y="9"/>
                    </a:cubicBezTo>
                    <a:cubicBezTo>
                      <a:pt x="7" y="12"/>
                      <a:pt x="8" y="15"/>
                      <a:pt x="10" y="19"/>
                    </a:cubicBezTo>
                    <a:cubicBezTo>
                      <a:pt x="11" y="19"/>
                      <a:pt x="11" y="20"/>
                      <a:pt x="12" y="20"/>
                    </a:cubicBezTo>
                    <a:cubicBezTo>
                      <a:pt x="13" y="20"/>
                      <a:pt x="13" y="20"/>
                      <a:pt x="14" y="19"/>
                    </a:cubicBezTo>
                    <a:cubicBezTo>
                      <a:pt x="14" y="19"/>
                      <a:pt x="14" y="19"/>
                      <a:pt x="14" y="18"/>
                    </a:cubicBezTo>
                    <a:cubicBezTo>
                      <a:pt x="13" y="18"/>
                      <a:pt x="13" y="18"/>
                      <a:pt x="12" y="17"/>
                    </a:cubicBezTo>
                    <a:cubicBezTo>
                      <a:pt x="10" y="14"/>
                      <a:pt x="10" y="12"/>
                      <a:pt x="9" y="9"/>
                    </a:cubicBezTo>
                    <a:cubicBezTo>
                      <a:pt x="8" y="6"/>
                      <a:pt x="6" y="3"/>
                      <a:pt x="3" y="0"/>
                    </a:cubicBezTo>
                    <a:cubicBezTo>
                      <a:pt x="2" y="0"/>
                      <a:pt x="2" y="0"/>
                      <a:pt x="2"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2" name="Freeform 23"/>
              <p:cNvSpPr>
                <a:spLocks/>
              </p:cNvSpPr>
              <p:nvPr/>
            </p:nvSpPr>
            <p:spPr bwMode="auto">
              <a:xfrm>
                <a:off x="11496675" y="6051550"/>
                <a:ext cx="79375" cy="411163"/>
              </a:xfrm>
              <a:custGeom>
                <a:avLst/>
                <a:gdLst>
                  <a:gd name="T0" fmla="*/ 14 w 21"/>
                  <a:gd name="T1" fmla="*/ 0 h 109"/>
                  <a:gd name="T2" fmla="*/ 13 w 21"/>
                  <a:gd name="T3" fmla="*/ 1 h 109"/>
                  <a:gd name="T4" fmla="*/ 13 w 21"/>
                  <a:gd name="T5" fmla="*/ 1 h 109"/>
                  <a:gd name="T6" fmla="*/ 13 w 21"/>
                  <a:gd name="T7" fmla="*/ 5 h 109"/>
                  <a:gd name="T8" fmla="*/ 16 w 21"/>
                  <a:gd name="T9" fmla="*/ 31 h 109"/>
                  <a:gd name="T10" fmla="*/ 18 w 21"/>
                  <a:gd name="T11" fmla="*/ 57 h 109"/>
                  <a:gd name="T12" fmla="*/ 19 w 21"/>
                  <a:gd name="T13" fmla="*/ 69 h 109"/>
                  <a:gd name="T14" fmla="*/ 17 w 21"/>
                  <a:gd name="T15" fmla="*/ 82 h 109"/>
                  <a:gd name="T16" fmla="*/ 12 w 21"/>
                  <a:gd name="T17" fmla="*/ 91 h 109"/>
                  <a:gd name="T18" fmla="*/ 9 w 21"/>
                  <a:gd name="T19" fmla="*/ 100 h 109"/>
                  <a:gd name="T20" fmla="*/ 9 w 21"/>
                  <a:gd name="T21" fmla="*/ 101 h 109"/>
                  <a:gd name="T22" fmla="*/ 7 w 21"/>
                  <a:gd name="T23" fmla="*/ 102 h 109"/>
                  <a:gd name="T24" fmla="*/ 0 w 21"/>
                  <a:gd name="T25" fmla="*/ 106 h 109"/>
                  <a:gd name="T26" fmla="*/ 0 w 21"/>
                  <a:gd name="T27" fmla="*/ 108 h 109"/>
                  <a:gd name="T28" fmla="*/ 1 w 21"/>
                  <a:gd name="T29" fmla="*/ 109 h 109"/>
                  <a:gd name="T30" fmla="*/ 2 w 21"/>
                  <a:gd name="T31" fmla="*/ 109 h 109"/>
                  <a:gd name="T32" fmla="*/ 9 w 21"/>
                  <a:gd name="T33" fmla="*/ 104 h 109"/>
                  <a:gd name="T34" fmla="*/ 11 w 21"/>
                  <a:gd name="T35" fmla="*/ 103 h 109"/>
                  <a:gd name="T36" fmla="*/ 11 w 21"/>
                  <a:gd name="T37" fmla="*/ 102 h 109"/>
                  <a:gd name="T38" fmla="*/ 11 w 21"/>
                  <a:gd name="T39" fmla="*/ 102 h 109"/>
                  <a:gd name="T40" fmla="*/ 14 w 21"/>
                  <a:gd name="T41" fmla="*/ 93 h 109"/>
                  <a:gd name="T42" fmla="*/ 19 w 21"/>
                  <a:gd name="T43" fmla="*/ 83 h 109"/>
                  <a:gd name="T44" fmla="*/ 21 w 21"/>
                  <a:gd name="T45" fmla="*/ 69 h 109"/>
                  <a:gd name="T46" fmla="*/ 21 w 21"/>
                  <a:gd name="T47" fmla="*/ 57 h 109"/>
                  <a:gd name="T48" fmla="*/ 19 w 21"/>
                  <a:gd name="T49" fmla="*/ 31 h 109"/>
                  <a:gd name="T50" fmla="*/ 15 w 21"/>
                  <a:gd name="T51" fmla="*/ 5 h 109"/>
                  <a:gd name="T52" fmla="*/ 15 w 21"/>
                  <a:gd name="T53" fmla="*/ 1 h 109"/>
                  <a:gd name="T54" fmla="*/ 14 w 21"/>
                  <a:gd name="T55" fmla="*/ 0 h 109"/>
                  <a:gd name="T56" fmla="*/ 14 w 21"/>
                  <a:gd name="T57"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 h="109">
                    <a:moveTo>
                      <a:pt x="14" y="0"/>
                    </a:moveTo>
                    <a:cubicBezTo>
                      <a:pt x="13" y="0"/>
                      <a:pt x="13" y="0"/>
                      <a:pt x="13" y="1"/>
                    </a:cubicBezTo>
                    <a:cubicBezTo>
                      <a:pt x="13" y="1"/>
                      <a:pt x="13" y="1"/>
                      <a:pt x="13" y="1"/>
                    </a:cubicBezTo>
                    <a:cubicBezTo>
                      <a:pt x="13" y="2"/>
                      <a:pt x="13" y="3"/>
                      <a:pt x="13" y="5"/>
                    </a:cubicBezTo>
                    <a:cubicBezTo>
                      <a:pt x="13" y="13"/>
                      <a:pt x="15" y="23"/>
                      <a:pt x="16" y="31"/>
                    </a:cubicBezTo>
                    <a:cubicBezTo>
                      <a:pt x="17" y="40"/>
                      <a:pt x="18" y="48"/>
                      <a:pt x="18" y="57"/>
                    </a:cubicBezTo>
                    <a:cubicBezTo>
                      <a:pt x="18" y="61"/>
                      <a:pt x="19" y="65"/>
                      <a:pt x="19" y="69"/>
                    </a:cubicBezTo>
                    <a:cubicBezTo>
                      <a:pt x="19" y="74"/>
                      <a:pt x="18" y="78"/>
                      <a:pt x="17" y="82"/>
                    </a:cubicBezTo>
                    <a:cubicBezTo>
                      <a:pt x="16" y="85"/>
                      <a:pt x="14" y="88"/>
                      <a:pt x="12" y="91"/>
                    </a:cubicBezTo>
                    <a:cubicBezTo>
                      <a:pt x="11" y="94"/>
                      <a:pt x="9" y="97"/>
                      <a:pt x="9" y="100"/>
                    </a:cubicBezTo>
                    <a:cubicBezTo>
                      <a:pt x="9" y="101"/>
                      <a:pt x="9" y="101"/>
                      <a:pt x="9" y="101"/>
                    </a:cubicBezTo>
                    <a:cubicBezTo>
                      <a:pt x="8" y="102"/>
                      <a:pt x="8" y="102"/>
                      <a:pt x="7" y="102"/>
                    </a:cubicBezTo>
                    <a:cubicBezTo>
                      <a:pt x="5" y="104"/>
                      <a:pt x="2" y="105"/>
                      <a:pt x="0" y="106"/>
                    </a:cubicBezTo>
                    <a:cubicBezTo>
                      <a:pt x="0" y="107"/>
                      <a:pt x="0" y="107"/>
                      <a:pt x="0" y="108"/>
                    </a:cubicBezTo>
                    <a:cubicBezTo>
                      <a:pt x="0" y="108"/>
                      <a:pt x="1" y="109"/>
                      <a:pt x="1" y="109"/>
                    </a:cubicBezTo>
                    <a:cubicBezTo>
                      <a:pt x="1" y="109"/>
                      <a:pt x="1" y="109"/>
                      <a:pt x="2" y="109"/>
                    </a:cubicBezTo>
                    <a:cubicBezTo>
                      <a:pt x="4" y="107"/>
                      <a:pt x="7" y="106"/>
                      <a:pt x="9" y="104"/>
                    </a:cubicBezTo>
                    <a:cubicBezTo>
                      <a:pt x="10" y="103"/>
                      <a:pt x="10" y="103"/>
                      <a:pt x="11" y="103"/>
                    </a:cubicBezTo>
                    <a:cubicBezTo>
                      <a:pt x="11" y="102"/>
                      <a:pt x="11" y="102"/>
                      <a:pt x="11" y="102"/>
                    </a:cubicBezTo>
                    <a:cubicBezTo>
                      <a:pt x="11" y="102"/>
                      <a:pt x="11" y="102"/>
                      <a:pt x="11" y="102"/>
                    </a:cubicBezTo>
                    <a:cubicBezTo>
                      <a:pt x="12" y="98"/>
                      <a:pt x="13" y="95"/>
                      <a:pt x="14" y="93"/>
                    </a:cubicBezTo>
                    <a:cubicBezTo>
                      <a:pt x="16" y="90"/>
                      <a:pt x="18" y="87"/>
                      <a:pt x="19" y="83"/>
                    </a:cubicBezTo>
                    <a:cubicBezTo>
                      <a:pt x="21" y="79"/>
                      <a:pt x="21" y="74"/>
                      <a:pt x="21" y="69"/>
                    </a:cubicBezTo>
                    <a:cubicBezTo>
                      <a:pt x="21" y="65"/>
                      <a:pt x="21" y="61"/>
                      <a:pt x="21" y="57"/>
                    </a:cubicBezTo>
                    <a:cubicBezTo>
                      <a:pt x="21" y="48"/>
                      <a:pt x="20" y="39"/>
                      <a:pt x="19" y="31"/>
                    </a:cubicBezTo>
                    <a:cubicBezTo>
                      <a:pt x="18" y="22"/>
                      <a:pt x="15" y="13"/>
                      <a:pt x="15" y="5"/>
                    </a:cubicBezTo>
                    <a:cubicBezTo>
                      <a:pt x="15" y="3"/>
                      <a:pt x="15" y="2"/>
                      <a:pt x="15" y="1"/>
                    </a:cubicBezTo>
                    <a:cubicBezTo>
                      <a:pt x="15" y="1"/>
                      <a:pt x="15" y="0"/>
                      <a:pt x="14" y="0"/>
                    </a:cubicBezTo>
                    <a:cubicBezTo>
                      <a:pt x="14" y="0"/>
                      <a:pt x="14" y="0"/>
                      <a:pt x="14"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3" name="Freeform 24"/>
              <p:cNvSpPr>
                <a:spLocks/>
              </p:cNvSpPr>
              <p:nvPr/>
            </p:nvSpPr>
            <p:spPr bwMode="auto">
              <a:xfrm>
                <a:off x="11256963" y="6046788"/>
                <a:ext cx="42863" cy="388938"/>
              </a:xfrm>
              <a:custGeom>
                <a:avLst/>
                <a:gdLst>
                  <a:gd name="T0" fmla="*/ 9 w 11"/>
                  <a:gd name="T1" fmla="*/ 0 h 103"/>
                  <a:gd name="T2" fmla="*/ 8 w 11"/>
                  <a:gd name="T3" fmla="*/ 1 h 103"/>
                  <a:gd name="T4" fmla="*/ 3 w 11"/>
                  <a:gd name="T5" fmla="*/ 19 h 103"/>
                  <a:gd name="T6" fmla="*/ 1 w 11"/>
                  <a:gd name="T7" fmla="*/ 37 h 103"/>
                  <a:gd name="T8" fmla="*/ 0 w 11"/>
                  <a:gd name="T9" fmla="*/ 42 h 103"/>
                  <a:gd name="T10" fmla="*/ 1 w 11"/>
                  <a:gd name="T11" fmla="*/ 62 h 103"/>
                  <a:gd name="T12" fmla="*/ 1 w 11"/>
                  <a:gd name="T13" fmla="*/ 75 h 103"/>
                  <a:gd name="T14" fmla="*/ 2 w 11"/>
                  <a:gd name="T15" fmla="*/ 91 h 103"/>
                  <a:gd name="T16" fmla="*/ 7 w 11"/>
                  <a:gd name="T17" fmla="*/ 102 h 103"/>
                  <a:gd name="T18" fmla="*/ 9 w 11"/>
                  <a:gd name="T19" fmla="*/ 103 h 103"/>
                  <a:gd name="T20" fmla="*/ 9 w 11"/>
                  <a:gd name="T21" fmla="*/ 103 h 103"/>
                  <a:gd name="T22" fmla="*/ 10 w 11"/>
                  <a:gd name="T23" fmla="*/ 103 h 103"/>
                  <a:gd name="T24" fmla="*/ 10 w 11"/>
                  <a:gd name="T25" fmla="*/ 103 h 103"/>
                  <a:gd name="T26" fmla="*/ 11 w 11"/>
                  <a:gd name="T27" fmla="*/ 103 h 103"/>
                  <a:gd name="T28" fmla="*/ 10 w 11"/>
                  <a:gd name="T29" fmla="*/ 101 h 103"/>
                  <a:gd name="T30" fmla="*/ 10 w 11"/>
                  <a:gd name="T31" fmla="*/ 101 h 103"/>
                  <a:gd name="T32" fmla="*/ 5 w 11"/>
                  <a:gd name="T33" fmla="*/ 90 h 103"/>
                  <a:gd name="T34" fmla="*/ 4 w 11"/>
                  <a:gd name="T35" fmla="*/ 75 h 103"/>
                  <a:gd name="T36" fmla="*/ 4 w 11"/>
                  <a:gd name="T37" fmla="*/ 62 h 103"/>
                  <a:gd name="T38" fmla="*/ 3 w 11"/>
                  <a:gd name="T39" fmla="*/ 42 h 103"/>
                  <a:gd name="T40" fmla="*/ 3 w 11"/>
                  <a:gd name="T41" fmla="*/ 37 h 103"/>
                  <a:gd name="T42" fmla="*/ 6 w 11"/>
                  <a:gd name="T43" fmla="*/ 19 h 103"/>
                  <a:gd name="T44" fmla="*/ 10 w 11"/>
                  <a:gd name="T45" fmla="*/ 2 h 103"/>
                  <a:gd name="T46" fmla="*/ 9 w 11"/>
                  <a:gd name="T47" fmla="*/ 0 h 103"/>
                  <a:gd name="T48" fmla="*/ 9 w 11"/>
                  <a:gd name="T4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03">
                    <a:moveTo>
                      <a:pt x="9" y="0"/>
                    </a:moveTo>
                    <a:cubicBezTo>
                      <a:pt x="8" y="0"/>
                      <a:pt x="8" y="1"/>
                      <a:pt x="8" y="1"/>
                    </a:cubicBezTo>
                    <a:cubicBezTo>
                      <a:pt x="6" y="5"/>
                      <a:pt x="5" y="12"/>
                      <a:pt x="3" y="19"/>
                    </a:cubicBezTo>
                    <a:cubicBezTo>
                      <a:pt x="2" y="26"/>
                      <a:pt x="1" y="33"/>
                      <a:pt x="1" y="37"/>
                    </a:cubicBezTo>
                    <a:cubicBezTo>
                      <a:pt x="0" y="39"/>
                      <a:pt x="0" y="41"/>
                      <a:pt x="0" y="42"/>
                    </a:cubicBezTo>
                    <a:cubicBezTo>
                      <a:pt x="0" y="49"/>
                      <a:pt x="1" y="55"/>
                      <a:pt x="1" y="62"/>
                    </a:cubicBezTo>
                    <a:cubicBezTo>
                      <a:pt x="1" y="65"/>
                      <a:pt x="1" y="70"/>
                      <a:pt x="1" y="75"/>
                    </a:cubicBezTo>
                    <a:cubicBezTo>
                      <a:pt x="1" y="80"/>
                      <a:pt x="1" y="86"/>
                      <a:pt x="2" y="91"/>
                    </a:cubicBezTo>
                    <a:cubicBezTo>
                      <a:pt x="3" y="95"/>
                      <a:pt x="5" y="99"/>
                      <a:pt x="7" y="102"/>
                    </a:cubicBezTo>
                    <a:cubicBezTo>
                      <a:pt x="8" y="102"/>
                      <a:pt x="8" y="103"/>
                      <a:pt x="9" y="103"/>
                    </a:cubicBezTo>
                    <a:cubicBezTo>
                      <a:pt x="9" y="103"/>
                      <a:pt x="9" y="103"/>
                      <a:pt x="9" y="103"/>
                    </a:cubicBezTo>
                    <a:cubicBezTo>
                      <a:pt x="9" y="103"/>
                      <a:pt x="10" y="103"/>
                      <a:pt x="10" y="103"/>
                    </a:cubicBezTo>
                    <a:cubicBezTo>
                      <a:pt x="10" y="103"/>
                      <a:pt x="10" y="103"/>
                      <a:pt x="10" y="103"/>
                    </a:cubicBezTo>
                    <a:cubicBezTo>
                      <a:pt x="11" y="103"/>
                      <a:pt x="11" y="103"/>
                      <a:pt x="11" y="103"/>
                    </a:cubicBezTo>
                    <a:cubicBezTo>
                      <a:pt x="11" y="102"/>
                      <a:pt x="11" y="102"/>
                      <a:pt x="10" y="101"/>
                    </a:cubicBezTo>
                    <a:cubicBezTo>
                      <a:pt x="10" y="101"/>
                      <a:pt x="10" y="101"/>
                      <a:pt x="10" y="101"/>
                    </a:cubicBezTo>
                    <a:cubicBezTo>
                      <a:pt x="7" y="98"/>
                      <a:pt x="6" y="94"/>
                      <a:pt x="5" y="90"/>
                    </a:cubicBezTo>
                    <a:cubicBezTo>
                      <a:pt x="4" y="85"/>
                      <a:pt x="4" y="80"/>
                      <a:pt x="4" y="75"/>
                    </a:cubicBezTo>
                    <a:cubicBezTo>
                      <a:pt x="4" y="70"/>
                      <a:pt x="4" y="65"/>
                      <a:pt x="4" y="62"/>
                    </a:cubicBezTo>
                    <a:cubicBezTo>
                      <a:pt x="4" y="55"/>
                      <a:pt x="3" y="48"/>
                      <a:pt x="3" y="42"/>
                    </a:cubicBezTo>
                    <a:cubicBezTo>
                      <a:pt x="3" y="41"/>
                      <a:pt x="3" y="39"/>
                      <a:pt x="3" y="37"/>
                    </a:cubicBezTo>
                    <a:cubicBezTo>
                      <a:pt x="4" y="33"/>
                      <a:pt x="5" y="26"/>
                      <a:pt x="6" y="19"/>
                    </a:cubicBezTo>
                    <a:cubicBezTo>
                      <a:pt x="7" y="12"/>
                      <a:pt x="9" y="6"/>
                      <a:pt x="10" y="2"/>
                    </a:cubicBezTo>
                    <a:cubicBezTo>
                      <a:pt x="10" y="1"/>
                      <a:pt x="10" y="1"/>
                      <a:pt x="9" y="0"/>
                    </a:cubicBezTo>
                    <a:cubicBezTo>
                      <a:pt x="9" y="0"/>
                      <a:pt x="9" y="0"/>
                      <a:pt x="9" y="0"/>
                    </a:cubicBezTo>
                  </a:path>
                </a:pathLst>
              </a:custGeom>
              <a:solidFill>
                <a:srgbClr val="ED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4" name="Freeform 25"/>
              <p:cNvSpPr>
                <a:spLocks/>
              </p:cNvSpPr>
              <p:nvPr/>
            </p:nvSpPr>
            <p:spPr bwMode="auto">
              <a:xfrm>
                <a:off x="11287125" y="5011738"/>
                <a:ext cx="168275" cy="1423988"/>
              </a:xfrm>
              <a:custGeom>
                <a:avLst/>
                <a:gdLst>
                  <a:gd name="T0" fmla="*/ 36 w 44"/>
                  <a:gd name="T1" fmla="*/ 2 h 378"/>
                  <a:gd name="T2" fmla="*/ 36 w 44"/>
                  <a:gd name="T3" fmla="*/ 2 h 378"/>
                  <a:gd name="T4" fmla="*/ 35 w 44"/>
                  <a:gd name="T5" fmla="*/ 47 h 378"/>
                  <a:gd name="T6" fmla="*/ 36 w 44"/>
                  <a:gd name="T7" fmla="*/ 67 h 378"/>
                  <a:gd name="T8" fmla="*/ 38 w 44"/>
                  <a:gd name="T9" fmla="*/ 97 h 378"/>
                  <a:gd name="T10" fmla="*/ 39 w 44"/>
                  <a:gd name="T11" fmla="*/ 117 h 378"/>
                  <a:gd name="T12" fmla="*/ 38 w 44"/>
                  <a:gd name="T13" fmla="*/ 124 h 378"/>
                  <a:gd name="T14" fmla="*/ 33 w 44"/>
                  <a:gd name="T15" fmla="*/ 128 h 378"/>
                  <a:gd name="T16" fmla="*/ 25 w 44"/>
                  <a:gd name="T17" fmla="*/ 133 h 378"/>
                  <a:gd name="T18" fmla="*/ 11 w 44"/>
                  <a:gd name="T19" fmla="*/ 149 h 378"/>
                  <a:gd name="T20" fmla="*/ 5 w 44"/>
                  <a:gd name="T21" fmla="*/ 182 h 378"/>
                  <a:gd name="T22" fmla="*/ 7 w 44"/>
                  <a:gd name="T23" fmla="*/ 212 h 378"/>
                  <a:gd name="T24" fmla="*/ 7 w 44"/>
                  <a:gd name="T25" fmla="*/ 215 h 378"/>
                  <a:gd name="T26" fmla="*/ 5 w 44"/>
                  <a:gd name="T27" fmla="*/ 232 h 378"/>
                  <a:gd name="T28" fmla="*/ 2 w 44"/>
                  <a:gd name="T29" fmla="*/ 251 h 378"/>
                  <a:gd name="T30" fmla="*/ 1 w 44"/>
                  <a:gd name="T31" fmla="*/ 271 h 378"/>
                  <a:gd name="T32" fmla="*/ 2 w 44"/>
                  <a:gd name="T33" fmla="*/ 311 h 378"/>
                  <a:gd name="T34" fmla="*/ 2 w 44"/>
                  <a:gd name="T35" fmla="*/ 339 h 378"/>
                  <a:gd name="T36" fmla="*/ 2 w 44"/>
                  <a:gd name="T37" fmla="*/ 354 h 378"/>
                  <a:gd name="T38" fmla="*/ 0 w 44"/>
                  <a:gd name="T39" fmla="*/ 368 h 378"/>
                  <a:gd name="T40" fmla="*/ 1 w 44"/>
                  <a:gd name="T41" fmla="*/ 376 h 378"/>
                  <a:gd name="T42" fmla="*/ 4 w 44"/>
                  <a:gd name="T43" fmla="*/ 378 h 378"/>
                  <a:gd name="T44" fmla="*/ 6 w 44"/>
                  <a:gd name="T45" fmla="*/ 375 h 378"/>
                  <a:gd name="T46" fmla="*/ 5 w 44"/>
                  <a:gd name="T47" fmla="*/ 368 h 378"/>
                  <a:gd name="T48" fmla="*/ 7 w 44"/>
                  <a:gd name="T49" fmla="*/ 355 h 378"/>
                  <a:gd name="T50" fmla="*/ 7 w 44"/>
                  <a:gd name="T51" fmla="*/ 339 h 378"/>
                  <a:gd name="T52" fmla="*/ 7 w 44"/>
                  <a:gd name="T53" fmla="*/ 311 h 378"/>
                  <a:gd name="T54" fmla="*/ 6 w 44"/>
                  <a:gd name="T55" fmla="*/ 271 h 378"/>
                  <a:gd name="T56" fmla="*/ 7 w 44"/>
                  <a:gd name="T57" fmla="*/ 251 h 378"/>
                  <a:gd name="T58" fmla="*/ 10 w 44"/>
                  <a:gd name="T59" fmla="*/ 233 h 378"/>
                  <a:gd name="T60" fmla="*/ 12 w 44"/>
                  <a:gd name="T61" fmla="*/ 215 h 378"/>
                  <a:gd name="T62" fmla="*/ 12 w 44"/>
                  <a:gd name="T63" fmla="*/ 212 h 378"/>
                  <a:gd name="T64" fmla="*/ 11 w 44"/>
                  <a:gd name="T65" fmla="*/ 182 h 378"/>
                  <a:gd name="T66" fmla="*/ 16 w 44"/>
                  <a:gd name="T67" fmla="*/ 152 h 378"/>
                  <a:gd name="T68" fmla="*/ 28 w 44"/>
                  <a:gd name="T69" fmla="*/ 137 h 378"/>
                  <a:gd name="T70" fmla="*/ 36 w 44"/>
                  <a:gd name="T71" fmla="*/ 133 h 378"/>
                  <a:gd name="T72" fmla="*/ 43 w 44"/>
                  <a:gd name="T73" fmla="*/ 126 h 378"/>
                  <a:gd name="T74" fmla="*/ 44 w 44"/>
                  <a:gd name="T75" fmla="*/ 117 h 378"/>
                  <a:gd name="T76" fmla="*/ 43 w 44"/>
                  <a:gd name="T77" fmla="*/ 97 h 378"/>
                  <a:gd name="T78" fmla="*/ 41 w 44"/>
                  <a:gd name="T79" fmla="*/ 67 h 378"/>
                  <a:gd name="T80" fmla="*/ 40 w 44"/>
                  <a:gd name="T81" fmla="*/ 47 h 378"/>
                  <a:gd name="T82" fmla="*/ 41 w 44"/>
                  <a:gd name="T83" fmla="*/ 2 h 378"/>
                  <a:gd name="T84" fmla="*/ 41 w 44"/>
                  <a:gd name="T85" fmla="*/ 2 h 378"/>
                  <a:gd name="T86" fmla="*/ 39 w 44"/>
                  <a:gd name="T87" fmla="*/ 0 h 378"/>
                  <a:gd name="T88" fmla="*/ 36 w 44"/>
                  <a:gd name="T89" fmla="*/ 2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4" h="378">
                    <a:moveTo>
                      <a:pt x="36" y="2"/>
                    </a:moveTo>
                    <a:cubicBezTo>
                      <a:pt x="36" y="2"/>
                      <a:pt x="36" y="2"/>
                      <a:pt x="36" y="2"/>
                    </a:cubicBezTo>
                    <a:cubicBezTo>
                      <a:pt x="36" y="22"/>
                      <a:pt x="35" y="32"/>
                      <a:pt x="35" y="47"/>
                    </a:cubicBezTo>
                    <a:cubicBezTo>
                      <a:pt x="35" y="53"/>
                      <a:pt x="35" y="59"/>
                      <a:pt x="36" y="67"/>
                    </a:cubicBezTo>
                    <a:cubicBezTo>
                      <a:pt x="36" y="77"/>
                      <a:pt x="37" y="87"/>
                      <a:pt x="38" y="97"/>
                    </a:cubicBezTo>
                    <a:cubicBezTo>
                      <a:pt x="38" y="102"/>
                      <a:pt x="39" y="110"/>
                      <a:pt x="39" y="117"/>
                    </a:cubicBezTo>
                    <a:cubicBezTo>
                      <a:pt x="39" y="120"/>
                      <a:pt x="39" y="122"/>
                      <a:pt x="38" y="124"/>
                    </a:cubicBezTo>
                    <a:cubicBezTo>
                      <a:pt x="37" y="126"/>
                      <a:pt x="36" y="127"/>
                      <a:pt x="33" y="128"/>
                    </a:cubicBezTo>
                    <a:cubicBezTo>
                      <a:pt x="31" y="130"/>
                      <a:pt x="28" y="131"/>
                      <a:pt x="25" y="133"/>
                    </a:cubicBezTo>
                    <a:cubicBezTo>
                      <a:pt x="20" y="137"/>
                      <a:pt x="14" y="143"/>
                      <a:pt x="11" y="149"/>
                    </a:cubicBezTo>
                    <a:cubicBezTo>
                      <a:pt x="7" y="159"/>
                      <a:pt x="5" y="171"/>
                      <a:pt x="5" y="182"/>
                    </a:cubicBezTo>
                    <a:cubicBezTo>
                      <a:pt x="5" y="193"/>
                      <a:pt x="6" y="203"/>
                      <a:pt x="7" y="212"/>
                    </a:cubicBezTo>
                    <a:cubicBezTo>
                      <a:pt x="7" y="213"/>
                      <a:pt x="7" y="214"/>
                      <a:pt x="7" y="215"/>
                    </a:cubicBezTo>
                    <a:cubicBezTo>
                      <a:pt x="7" y="221"/>
                      <a:pt x="6" y="226"/>
                      <a:pt x="5" y="232"/>
                    </a:cubicBezTo>
                    <a:cubicBezTo>
                      <a:pt x="3" y="237"/>
                      <a:pt x="2" y="244"/>
                      <a:pt x="2" y="251"/>
                    </a:cubicBezTo>
                    <a:cubicBezTo>
                      <a:pt x="1" y="258"/>
                      <a:pt x="1" y="264"/>
                      <a:pt x="1" y="271"/>
                    </a:cubicBezTo>
                    <a:cubicBezTo>
                      <a:pt x="1" y="285"/>
                      <a:pt x="2" y="298"/>
                      <a:pt x="2" y="311"/>
                    </a:cubicBezTo>
                    <a:cubicBezTo>
                      <a:pt x="2" y="321"/>
                      <a:pt x="2" y="330"/>
                      <a:pt x="2" y="339"/>
                    </a:cubicBezTo>
                    <a:cubicBezTo>
                      <a:pt x="2" y="344"/>
                      <a:pt x="2" y="349"/>
                      <a:pt x="2" y="354"/>
                    </a:cubicBezTo>
                    <a:cubicBezTo>
                      <a:pt x="1" y="359"/>
                      <a:pt x="0" y="363"/>
                      <a:pt x="0" y="368"/>
                    </a:cubicBezTo>
                    <a:cubicBezTo>
                      <a:pt x="0" y="371"/>
                      <a:pt x="1" y="373"/>
                      <a:pt x="1" y="376"/>
                    </a:cubicBezTo>
                    <a:cubicBezTo>
                      <a:pt x="1" y="377"/>
                      <a:pt x="3" y="378"/>
                      <a:pt x="4" y="378"/>
                    </a:cubicBezTo>
                    <a:cubicBezTo>
                      <a:pt x="6" y="377"/>
                      <a:pt x="6" y="376"/>
                      <a:pt x="6" y="375"/>
                    </a:cubicBezTo>
                    <a:cubicBezTo>
                      <a:pt x="6" y="373"/>
                      <a:pt x="5" y="370"/>
                      <a:pt x="5" y="368"/>
                    </a:cubicBezTo>
                    <a:cubicBezTo>
                      <a:pt x="5" y="364"/>
                      <a:pt x="6" y="359"/>
                      <a:pt x="7" y="355"/>
                    </a:cubicBezTo>
                    <a:cubicBezTo>
                      <a:pt x="7" y="349"/>
                      <a:pt x="7" y="344"/>
                      <a:pt x="7" y="339"/>
                    </a:cubicBezTo>
                    <a:cubicBezTo>
                      <a:pt x="7" y="330"/>
                      <a:pt x="7" y="321"/>
                      <a:pt x="7" y="311"/>
                    </a:cubicBezTo>
                    <a:cubicBezTo>
                      <a:pt x="7" y="298"/>
                      <a:pt x="6" y="284"/>
                      <a:pt x="6" y="271"/>
                    </a:cubicBezTo>
                    <a:cubicBezTo>
                      <a:pt x="6" y="265"/>
                      <a:pt x="6" y="258"/>
                      <a:pt x="7" y="251"/>
                    </a:cubicBezTo>
                    <a:cubicBezTo>
                      <a:pt x="7" y="244"/>
                      <a:pt x="8" y="239"/>
                      <a:pt x="10" y="233"/>
                    </a:cubicBezTo>
                    <a:cubicBezTo>
                      <a:pt x="11" y="227"/>
                      <a:pt x="12" y="221"/>
                      <a:pt x="12" y="215"/>
                    </a:cubicBezTo>
                    <a:cubicBezTo>
                      <a:pt x="12" y="214"/>
                      <a:pt x="12" y="213"/>
                      <a:pt x="12" y="212"/>
                    </a:cubicBezTo>
                    <a:cubicBezTo>
                      <a:pt x="11" y="203"/>
                      <a:pt x="11" y="193"/>
                      <a:pt x="11" y="182"/>
                    </a:cubicBezTo>
                    <a:cubicBezTo>
                      <a:pt x="11" y="171"/>
                      <a:pt x="12" y="160"/>
                      <a:pt x="16" y="152"/>
                    </a:cubicBezTo>
                    <a:cubicBezTo>
                      <a:pt x="18" y="146"/>
                      <a:pt x="23" y="141"/>
                      <a:pt x="28" y="137"/>
                    </a:cubicBezTo>
                    <a:cubicBezTo>
                      <a:pt x="30" y="136"/>
                      <a:pt x="33" y="134"/>
                      <a:pt x="36" y="133"/>
                    </a:cubicBezTo>
                    <a:cubicBezTo>
                      <a:pt x="38" y="131"/>
                      <a:pt x="41" y="129"/>
                      <a:pt x="43" y="126"/>
                    </a:cubicBezTo>
                    <a:cubicBezTo>
                      <a:pt x="44" y="123"/>
                      <a:pt x="44" y="120"/>
                      <a:pt x="44" y="117"/>
                    </a:cubicBezTo>
                    <a:cubicBezTo>
                      <a:pt x="44" y="110"/>
                      <a:pt x="43" y="101"/>
                      <a:pt x="43" y="97"/>
                    </a:cubicBezTo>
                    <a:cubicBezTo>
                      <a:pt x="42" y="87"/>
                      <a:pt x="42" y="77"/>
                      <a:pt x="41" y="67"/>
                    </a:cubicBezTo>
                    <a:cubicBezTo>
                      <a:pt x="40" y="59"/>
                      <a:pt x="40" y="52"/>
                      <a:pt x="40" y="47"/>
                    </a:cubicBezTo>
                    <a:cubicBezTo>
                      <a:pt x="40" y="33"/>
                      <a:pt x="41" y="23"/>
                      <a:pt x="41" y="2"/>
                    </a:cubicBezTo>
                    <a:cubicBezTo>
                      <a:pt x="41" y="2"/>
                      <a:pt x="41" y="2"/>
                      <a:pt x="41" y="2"/>
                    </a:cubicBezTo>
                    <a:cubicBezTo>
                      <a:pt x="41" y="1"/>
                      <a:pt x="40" y="0"/>
                      <a:pt x="39" y="0"/>
                    </a:cubicBezTo>
                    <a:cubicBezTo>
                      <a:pt x="37" y="0"/>
                      <a:pt x="36" y="1"/>
                      <a:pt x="36"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5" name="Freeform 26"/>
              <p:cNvSpPr>
                <a:spLocks/>
              </p:cNvSpPr>
              <p:nvPr/>
            </p:nvSpPr>
            <p:spPr bwMode="auto">
              <a:xfrm>
                <a:off x="11439525" y="5470525"/>
                <a:ext cx="114300" cy="965200"/>
              </a:xfrm>
              <a:custGeom>
                <a:avLst/>
                <a:gdLst>
                  <a:gd name="T0" fmla="*/ 25 w 30"/>
                  <a:gd name="T1" fmla="*/ 253 h 256"/>
                  <a:gd name="T2" fmla="*/ 25 w 30"/>
                  <a:gd name="T3" fmla="*/ 253 h 256"/>
                  <a:gd name="T4" fmla="*/ 27 w 30"/>
                  <a:gd name="T5" fmla="*/ 202 h 256"/>
                  <a:gd name="T6" fmla="*/ 27 w 30"/>
                  <a:gd name="T7" fmla="*/ 193 h 256"/>
                  <a:gd name="T8" fmla="*/ 28 w 30"/>
                  <a:gd name="T9" fmla="*/ 157 h 256"/>
                  <a:gd name="T10" fmla="*/ 29 w 30"/>
                  <a:gd name="T11" fmla="*/ 91 h 256"/>
                  <a:gd name="T12" fmla="*/ 29 w 30"/>
                  <a:gd name="T13" fmla="*/ 84 h 256"/>
                  <a:gd name="T14" fmla="*/ 29 w 30"/>
                  <a:gd name="T15" fmla="*/ 75 h 256"/>
                  <a:gd name="T16" fmla="*/ 30 w 30"/>
                  <a:gd name="T17" fmla="*/ 38 h 256"/>
                  <a:gd name="T18" fmla="*/ 30 w 30"/>
                  <a:gd name="T19" fmla="*/ 36 h 256"/>
                  <a:gd name="T20" fmla="*/ 17 w 30"/>
                  <a:gd name="T21" fmla="*/ 7 h 256"/>
                  <a:gd name="T22" fmla="*/ 4 w 30"/>
                  <a:gd name="T23" fmla="*/ 1 h 256"/>
                  <a:gd name="T24" fmla="*/ 1 w 30"/>
                  <a:gd name="T25" fmla="*/ 2 h 256"/>
                  <a:gd name="T26" fmla="*/ 2 w 30"/>
                  <a:gd name="T27" fmla="*/ 5 h 256"/>
                  <a:gd name="T28" fmla="*/ 15 w 30"/>
                  <a:gd name="T29" fmla="*/ 11 h 256"/>
                  <a:gd name="T30" fmla="*/ 25 w 30"/>
                  <a:gd name="T31" fmla="*/ 36 h 256"/>
                  <a:gd name="T32" fmla="*/ 24 w 30"/>
                  <a:gd name="T33" fmla="*/ 38 h 256"/>
                  <a:gd name="T34" fmla="*/ 24 w 30"/>
                  <a:gd name="T35" fmla="*/ 75 h 256"/>
                  <a:gd name="T36" fmla="*/ 24 w 30"/>
                  <a:gd name="T37" fmla="*/ 84 h 256"/>
                  <a:gd name="T38" fmla="*/ 24 w 30"/>
                  <a:gd name="T39" fmla="*/ 91 h 256"/>
                  <a:gd name="T40" fmla="*/ 22 w 30"/>
                  <a:gd name="T41" fmla="*/ 156 h 256"/>
                  <a:gd name="T42" fmla="*/ 22 w 30"/>
                  <a:gd name="T43" fmla="*/ 193 h 256"/>
                  <a:gd name="T44" fmla="*/ 22 w 30"/>
                  <a:gd name="T45" fmla="*/ 202 h 256"/>
                  <a:gd name="T46" fmla="*/ 20 w 30"/>
                  <a:gd name="T47" fmla="*/ 253 h 256"/>
                  <a:gd name="T48" fmla="*/ 20 w 30"/>
                  <a:gd name="T49" fmla="*/ 253 h 256"/>
                  <a:gd name="T50" fmla="*/ 22 w 30"/>
                  <a:gd name="T51" fmla="*/ 256 h 256"/>
                  <a:gd name="T52" fmla="*/ 25 w 30"/>
                  <a:gd name="T53" fmla="*/ 2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 h="256">
                    <a:moveTo>
                      <a:pt x="25" y="253"/>
                    </a:moveTo>
                    <a:cubicBezTo>
                      <a:pt x="25" y="253"/>
                      <a:pt x="25" y="253"/>
                      <a:pt x="25" y="253"/>
                    </a:cubicBezTo>
                    <a:cubicBezTo>
                      <a:pt x="25" y="236"/>
                      <a:pt x="27" y="220"/>
                      <a:pt x="27" y="202"/>
                    </a:cubicBezTo>
                    <a:cubicBezTo>
                      <a:pt x="27" y="199"/>
                      <a:pt x="27" y="196"/>
                      <a:pt x="27" y="193"/>
                    </a:cubicBezTo>
                    <a:cubicBezTo>
                      <a:pt x="27" y="181"/>
                      <a:pt x="27" y="169"/>
                      <a:pt x="28" y="157"/>
                    </a:cubicBezTo>
                    <a:cubicBezTo>
                      <a:pt x="29" y="135"/>
                      <a:pt x="29" y="113"/>
                      <a:pt x="29" y="91"/>
                    </a:cubicBezTo>
                    <a:cubicBezTo>
                      <a:pt x="29" y="89"/>
                      <a:pt x="29" y="86"/>
                      <a:pt x="29" y="84"/>
                    </a:cubicBezTo>
                    <a:cubicBezTo>
                      <a:pt x="29" y="81"/>
                      <a:pt x="29" y="78"/>
                      <a:pt x="29" y="75"/>
                    </a:cubicBezTo>
                    <a:cubicBezTo>
                      <a:pt x="29" y="63"/>
                      <a:pt x="29" y="50"/>
                      <a:pt x="30" y="38"/>
                    </a:cubicBezTo>
                    <a:cubicBezTo>
                      <a:pt x="30" y="38"/>
                      <a:pt x="30" y="37"/>
                      <a:pt x="30" y="36"/>
                    </a:cubicBezTo>
                    <a:cubicBezTo>
                      <a:pt x="30" y="23"/>
                      <a:pt x="25" y="13"/>
                      <a:pt x="17" y="7"/>
                    </a:cubicBezTo>
                    <a:cubicBezTo>
                      <a:pt x="13" y="4"/>
                      <a:pt x="8" y="3"/>
                      <a:pt x="4" y="1"/>
                    </a:cubicBezTo>
                    <a:cubicBezTo>
                      <a:pt x="3" y="0"/>
                      <a:pt x="1" y="1"/>
                      <a:pt x="1" y="2"/>
                    </a:cubicBezTo>
                    <a:cubicBezTo>
                      <a:pt x="0" y="3"/>
                      <a:pt x="0" y="5"/>
                      <a:pt x="2" y="5"/>
                    </a:cubicBezTo>
                    <a:cubicBezTo>
                      <a:pt x="6" y="8"/>
                      <a:pt x="11" y="9"/>
                      <a:pt x="15" y="11"/>
                    </a:cubicBezTo>
                    <a:cubicBezTo>
                      <a:pt x="21" y="15"/>
                      <a:pt x="25" y="24"/>
                      <a:pt x="25" y="36"/>
                    </a:cubicBezTo>
                    <a:cubicBezTo>
                      <a:pt x="25" y="37"/>
                      <a:pt x="24" y="37"/>
                      <a:pt x="24" y="38"/>
                    </a:cubicBezTo>
                    <a:cubicBezTo>
                      <a:pt x="24" y="50"/>
                      <a:pt x="24" y="63"/>
                      <a:pt x="24" y="75"/>
                    </a:cubicBezTo>
                    <a:cubicBezTo>
                      <a:pt x="24" y="78"/>
                      <a:pt x="24" y="81"/>
                      <a:pt x="24" y="84"/>
                    </a:cubicBezTo>
                    <a:cubicBezTo>
                      <a:pt x="24" y="86"/>
                      <a:pt x="24" y="89"/>
                      <a:pt x="24" y="91"/>
                    </a:cubicBezTo>
                    <a:cubicBezTo>
                      <a:pt x="24" y="113"/>
                      <a:pt x="23" y="135"/>
                      <a:pt x="22" y="156"/>
                    </a:cubicBezTo>
                    <a:cubicBezTo>
                      <a:pt x="22" y="169"/>
                      <a:pt x="22" y="181"/>
                      <a:pt x="22" y="193"/>
                    </a:cubicBezTo>
                    <a:cubicBezTo>
                      <a:pt x="22" y="196"/>
                      <a:pt x="22" y="199"/>
                      <a:pt x="22" y="202"/>
                    </a:cubicBezTo>
                    <a:cubicBezTo>
                      <a:pt x="22" y="219"/>
                      <a:pt x="20" y="236"/>
                      <a:pt x="20" y="253"/>
                    </a:cubicBezTo>
                    <a:cubicBezTo>
                      <a:pt x="20" y="253"/>
                      <a:pt x="20" y="253"/>
                      <a:pt x="20" y="253"/>
                    </a:cubicBezTo>
                    <a:cubicBezTo>
                      <a:pt x="20" y="255"/>
                      <a:pt x="21" y="256"/>
                      <a:pt x="22" y="256"/>
                    </a:cubicBezTo>
                    <a:cubicBezTo>
                      <a:pt x="24" y="256"/>
                      <a:pt x="25" y="255"/>
                      <a:pt x="25" y="2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7" name="Freeform 27"/>
              <p:cNvSpPr>
                <a:spLocks/>
              </p:cNvSpPr>
              <p:nvPr/>
            </p:nvSpPr>
            <p:spPr bwMode="auto">
              <a:xfrm>
                <a:off x="11409363" y="4800600"/>
                <a:ext cx="395288" cy="746125"/>
              </a:xfrm>
              <a:custGeom>
                <a:avLst/>
                <a:gdLst>
                  <a:gd name="T0" fmla="*/ 6 w 104"/>
                  <a:gd name="T1" fmla="*/ 43 h 198"/>
                  <a:gd name="T2" fmla="*/ 5 w 104"/>
                  <a:gd name="T3" fmla="*/ 36 h 198"/>
                  <a:gd name="T4" fmla="*/ 6 w 104"/>
                  <a:gd name="T5" fmla="*/ 21 h 198"/>
                  <a:gd name="T6" fmla="*/ 8 w 104"/>
                  <a:gd name="T7" fmla="*/ 13 h 198"/>
                  <a:gd name="T8" fmla="*/ 14 w 104"/>
                  <a:gd name="T9" fmla="*/ 9 h 198"/>
                  <a:gd name="T10" fmla="*/ 28 w 104"/>
                  <a:gd name="T11" fmla="*/ 5 h 198"/>
                  <a:gd name="T12" fmla="*/ 49 w 104"/>
                  <a:gd name="T13" fmla="*/ 9 h 198"/>
                  <a:gd name="T14" fmla="*/ 74 w 104"/>
                  <a:gd name="T15" fmla="*/ 28 h 198"/>
                  <a:gd name="T16" fmla="*/ 90 w 104"/>
                  <a:gd name="T17" fmla="*/ 57 h 198"/>
                  <a:gd name="T18" fmla="*/ 99 w 104"/>
                  <a:gd name="T19" fmla="*/ 91 h 198"/>
                  <a:gd name="T20" fmla="*/ 99 w 104"/>
                  <a:gd name="T21" fmla="*/ 99 h 198"/>
                  <a:gd name="T22" fmla="*/ 97 w 104"/>
                  <a:gd name="T23" fmla="*/ 129 h 198"/>
                  <a:gd name="T24" fmla="*/ 97 w 104"/>
                  <a:gd name="T25" fmla="*/ 155 h 198"/>
                  <a:gd name="T26" fmla="*/ 95 w 104"/>
                  <a:gd name="T27" fmla="*/ 175 h 198"/>
                  <a:gd name="T28" fmla="*/ 91 w 104"/>
                  <a:gd name="T29" fmla="*/ 193 h 198"/>
                  <a:gd name="T30" fmla="*/ 92 w 104"/>
                  <a:gd name="T31" fmla="*/ 197 h 198"/>
                  <a:gd name="T32" fmla="*/ 96 w 104"/>
                  <a:gd name="T33" fmla="*/ 196 h 198"/>
                  <a:gd name="T34" fmla="*/ 101 w 104"/>
                  <a:gd name="T35" fmla="*/ 176 h 198"/>
                  <a:gd name="T36" fmla="*/ 102 w 104"/>
                  <a:gd name="T37" fmla="*/ 155 h 198"/>
                  <a:gd name="T38" fmla="*/ 102 w 104"/>
                  <a:gd name="T39" fmla="*/ 129 h 198"/>
                  <a:gd name="T40" fmla="*/ 104 w 104"/>
                  <a:gd name="T41" fmla="*/ 99 h 198"/>
                  <a:gd name="T42" fmla="*/ 104 w 104"/>
                  <a:gd name="T43" fmla="*/ 91 h 198"/>
                  <a:gd name="T44" fmla="*/ 95 w 104"/>
                  <a:gd name="T45" fmla="*/ 56 h 198"/>
                  <a:gd name="T46" fmla="*/ 78 w 104"/>
                  <a:gd name="T47" fmla="*/ 25 h 198"/>
                  <a:gd name="T48" fmla="*/ 50 w 104"/>
                  <a:gd name="T49" fmla="*/ 4 h 198"/>
                  <a:gd name="T50" fmla="*/ 28 w 104"/>
                  <a:gd name="T51" fmla="*/ 0 h 198"/>
                  <a:gd name="T52" fmla="*/ 11 w 104"/>
                  <a:gd name="T53" fmla="*/ 4 h 198"/>
                  <a:gd name="T54" fmla="*/ 3 w 104"/>
                  <a:gd name="T55" fmla="*/ 11 h 198"/>
                  <a:gd name="T56" fmla="*/ 1 w 104"/>
                  <a:gd name="T57" fmla="*/ 21 h 198"/>
                  <a:gd name="T58" fmla="*/ 0 w 104"/>
                  <a:gd name="T59" fmla="*/ 36 h 198"/>
                  <a:gd name="T60" fmla="*/ 2 w 104"/>
                  <a:gd name="T61" fmla="*/ 46 h 198"/>
                  <a:gd name="T62" fmla="*/ 5 w 104"/>
                  <a:gd name="T63" fmla="*/ 47 h 198"/>
                  <a:gd name="T64" fmla="*/ 6 w 104"/>
                  <a:gd name="T65" fmla="*/ 43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98">
                    <a:moveTo>
                      <a:pt x="6" y="43"/>
                    </a:moveTo>
                    <a:cubicBezTo>
                      <a:pt x="6" y="42"/>
                      <a:pt x="5" y="39"/>
                      <a:pt x="5" y="36"/>
                    </a:cubicBezTo>
                    <a:cubicBezTo>
                      <a:pt x="5" y="31"/>
                      <a:pt x="6" y="25"/>
                      <a:pt x="6" y="21"/>
                    </a:cubicBezTo>
                    <a:cubicBezTo>
                      <a:pt x="6" y="17"/>
                      <a:pt x="7" y="15"/>
                      <a:pt x="8" y="13"/>
                    </a:cubicBezTo>
                    <a:cubicBezTo>
                      <a:pt x="9" y="12"/>
                      <a:pt x="11" y="10"/>
                      <a:pt x="14" y="9"/>
                    </a:cubicBezTo>
                    <a:cubicBezTo>
                      <a:pt x="18" y="6"/>
                      <a:pt x="23" y="5"/>
                      <a:pt x="28" y="5"/>
                    </a:cubicBezTo>
                    <a:cubicBezTo>
                      <a:pt x="34" y="5"/>
                      <a:pt x="41" y="7"/>
                      <a:pt x="49" y="9"/>
                    </a:cubicBezTo>
                    <a:cubicBezTo>
                      <a:pt x="59" y="13"/>
                      <a:pt x="68" y="20"/>
                      <a:pt x="74" y="28"/>
                    </a:cubicBezTo>
                    <a:cubicBezTo>
                      <a:pt x="81" y="37"/>
                      <a:pt x="86" y="47"/>
                      <a:pt x="90" y="57"/>
                    </a:cubicBezTo>
                    <a:cubicBezTo>
                      <a:pt x="94" y="68"/>
                      <a:pt x="98" y="80"/>
                      <a:pt x="99" y="91"/>
                    </a:cubicBezTo>
                    <a:cubicBezTo>
                      <a:pt x="99" y="94"/>
                      <a:pt x="99" y="97"/>
                      <a:pt x="99" y="99"/>
                    </a:cubicBezTo>
                    <a:cubicBezTo>
                      <a:pt x="99" y="109"/>
                      <a:pt x="98" y="119"/>
                      <a:pt x="97" y="129"/>
                    </a:cubicBezTo>
                    <a:cubicBezTo>
                      <a:pt x="97" y="138"/>
                      <a:pt x="97" y="146"/>
                      <a:pt x="97" y="155"/>
                    </a:cubicBezTo>
                    <a:cubicBezTo>
                      <a:pt x="96" y="160"/>
                      <a:pt x="96" y="168"/>
                      <a:pt x="95" y="175"/>
                    </a:cubicBezTo>
                    <a:cubicBezTo>
                      <a:pt x="95" y="183"/>
                      <a:pt x="94" y="189"/>
                      <a:pt x="91" y="193"/>
                    </a:cubicBezTo>
                    <a:cubicBezTo>
                      <a:pt x="91" y="195"/>
                      <a:pt x="91" y="196"/>
                      <a:pt x="92" y="197"/>
                    </a:cubicBezTo>
                    <a:cubicBezTo>
                      <a:pt x="93" y="198"/>
                      <a:pt x="95" y="197"/>
                      <a:pt x="96" y="196"/>
                    </a:cubicBezTo>
                    <a:cubicBezTo>
                      <a:pt x="99" y="191"/>
                      <a:pt x="100" y="183"/>
                      <a:pt x="101" y="176"/>
                    </a:cubicBezTo>
                    <a:cubicBezTo>
                      <a:pt x="101" y="168"/>
                      <a:pt x="101" y="160"/>
                      <a:pt x="102" y="155"/>
                    </a:cubicBezTo>
                    <a:cubicBezTo>
                      <a:pt x="103" y="146"/>
                      <a:pt x="102" y="138"/>
                      <a:pt x="102" y="129"/>
                    </a:cubicBezTo>
                    <a:cubicBezTo>
                      <a:pt x="103" y="120"/>
                      <a:pt x="104" y="110"/>
                      <a:pt x="104" y="99"/>
                    </a:cubicBezTo>
                    <a:cubicBezTo>
                      <a:pt x="104" y="97"/>
                      <a:pt x="104" y="94"/>
                      <a:pt x="104" y="91"/>
                    </a:cubicBezTo>
                    <a:cubicBezTo>
                      <a:pt x="103" y="79"/>
                      <a:pt x="99" y="67"/>
                      <a:pt x="95" y="56"/>
                    </a:cubicBezTo>
                    <a:cubicBezTo>
                      <a:pt x="91" y="45"/>
                      <a:pt x="86" y="34"/>
                      <a:pt x="78" y="25"/>
                    </a:cubicBezTo>
                    <a:cubicBezTo>
                      <a:pt x="71" y="16"/>
                      <a:pt x="62" y="8"/>
                      <a:pt x="50" y="4"/>
                    </a:cubicBezTo>
                    <a:cubicBezTo>
                      <a:pt x="43" y="2"/>
                      <a:pt x="36" y="0"/>
                      <a:pt x="28" y="0"/>
                    </a:cubicBezTo>
                    <a:cubicBezTo>
                      <a:pt x="22" y="0"/>
                      <a:pt x="17" y="1"/>
                      <a:pt x="11" y="4"/>
                    </a:cubicBezTo>
                    <a:cubicBezTo>
                      <a:pt x="8" y="6"/>
                      <a:pt x="5" y="8"/>
                      <a:pt x="3" y="11"/>
                    </a:cubicBezTo>
                    <a:cubicBezTo>
                      <a:pt x="2" y="13"/>
                      <a:pt x="1" y="17"/>
                      <a:pt x="1" y="21"/>
                    </a:cubicBezTo>
                    <a:cubicBezTo>
                      <a:pt x="1" y="24"/>
                      <a:pt x="0" y="30"/>
                      <a:pt x="0" y="36"/>
                    </a:cubicBezTo>
                    <a:cubicBezTo>
                      <a:pt x="0" y="39"/>
                      <a:pt x="0" y="43"/>
                      <a:pt x="2" y="46"/>
                    </a:cubicBezTo>
                    <a:cubicBezTo>
                      <a:pt x="2" y="47"/>
                      <a:pt x="4" y="47"/>
                      <a:pt x="5" y="47"/>
                    </a:cubicBezTo>
                    <a:cubicBezTo>
                      <a:pt x="6" y="46"/>
                      <a:pt x="7" y="45"/>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8" name="Freeform 28"/>
              <p:cNvSpPr>
                <a:spLocks/>
              </p:cNvSpPr>
              <p:nvPr/>
            </p:nvSpPr>
            <p:spPr bwMode="auto">
              <a:xfrm>
                <a:off x="11712575" y="5000625"/>
                <a:ext cx="49213" cy="146050"/>
              </a:xfrm>
              <a:custGeom>
                <a:avLst/>
                <a:gdLst>
                  <a:gd name="T0" fmla="*/ 5 w 13"/>
                  <a:gd name="T1" fmla="*/ 37 h 39"/>
                  <a:gd name="T2" fmla="*/ 13 w 13"/>
                  <a:gd name="T3" fmla="*/ 3 h 39"/>
                  <a:gd name="T4" fmla="*/ 13 w 13"/>
                  <a:gd name="T5" fmla="*/ 2 h 39"/>
                  <a:gd name="T6" fmla="*/ 11 w 13"/>
                  <a:gd name="T7" fmla="*/ 0 h 39"/>
                  <a:gd name="T8" fmla="*/ 8 w 13"/>
                  <a:gd name="T9" fmla="*/ 2 h 39"/>
                  <a:gd name="T10" fmla="*/ 8 w 13"/>
                  <a:gd name="T11" fmla="*/ 3 h 39"/>
                  <a:gd name="T12" fmla="*/ 0 w 13"/>
                  <a:gd name="T13" fmla="*/ 35 h 39"/>
                  <a:gd name="T14" fmla="*/ 2 w 13"/>
                  <a:gd name="T15" fmla="*/ 39 h 39"/>
                  <a:gd name="T16" fmla="*/ 5 w 13"/>
                  <a:gd name="T17" fmla="*/ 3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39">
                    <a:moveTo>
                      <a:pt x="5" y="37"/>
                    </a:moveTo>
                    <a:cubicBezTo>
                      <a:pt x="8" y="27"/>
                      <a:pt x="13" y="15"/>
                      <a:pt x="13" y="3"/>
                    </a:cubicBezTo>
                    <a:cubicBezTo>
                      <a:pt x="13" y="3"/>
                      <a:pt x="13" y="3"/>
                      <a:pt x="13" y="2"/>
                    </a:cubicBezTo>
                    <a:cubicBezTo>
                      <a:pt x="13" y="1"/>
                      <a:pt x="12" y="0"/>
                      <a:pt x="11" y="0"/>
                    </a:cubicBezTo>
                    <a:cubicBezTo>
                      <a:pt x="9" y="0"/>
                      <a:pt x="8" y="1"/>
                      <a:pt x="8" y="2"/>
                    </a:cubicBezTo>
                    <a:cubicBezTo>
                      <a:pt x="8" y="3"/>
                      <a:pt x="8" y="3"/>
                      <a:pt x="8" y="3"/>
                    </a:cubicBezTo>
                    <a:cubicBezTo>
                      <a:pt x="8" y="13"/>
                      <a:pt x="3" y="25"/>
                      <a:pt x="0" y="35"/>
                    </a:cubicBezTo>
                    <a:cubicBezTo>
                      <a:pt x="0" y="37"/>
                      <a:pt x="0" y="38"/>
                      <a:pt x="2" y="39"/>
                    </a:cubicBezTo>
                    <a:cubicBezTo>
                      <a:pt x="3" y="39"/>
                      <a:pt x="5" y="38"/>
                      <a:pt x="5"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9" name="Freeform 29"/>
              <p:cNvSpPr>
                <a:spLocks/>
              </p:cNvSpPr>
              <p:nvPr/>
            </p:nvSpPr>
            <p:spPr bwMode="auto">
              <a:xfrm>
                <a:off x="10991850" y="4795838"/>
                <a:ext cx="436563" cy="739775"/>
              </a:xfrm>
              <a:custGeom>
                <a:avLst/>
                <a:gdLst>
                  <a:gd name="T0" fmla="*/ 114 w 115"/>
                  <a:gd name="T1" fmla="*/ 35 h 196"/>
                  <a:gd name="T2" fmla="*/ 108 w 115"/>
                  <a:gd name="T3" fmla="*/ 11 h 196"/>
                  <a:gd name="T4" fmla="*/ 100 w 115"/>
                  <a:gd name="T5" fmla="*/ 3 h 196"/>
                  <a:gd name="T6" fmla="*/ 87 w 115"/>
                  <a:gd name="T7" fmla="*/ 0 h 196"/>
                  <a:gd name="T8" fmla="*/ 87 w 115"/>
                  <a:gd name="T9" fmla="*/ 0 h 196"/>
                  <a:gd name="T10" fmla="*/ 70 w 115"/>
                  <a:gd name="T11" fmla="*/ 3 h 196"/>
                  <a:gd name="T12" fmla="*/ 54 w 115"/>
                  <a:gd name="T13" fmla="*/ 15 h 196"/>
                  <a:gd name="T14" fmla="*/ 47 w 115"/>
                  <a:gd name="T15" fmla="*/ 24 h 196"/>
                  <a:gd name="T16" fmla="*/ 40 w 115"/>
                  <a:gd name="T17" fmla="*/ 34 h 196"/>
                  <a:gd name="T18" fmla="*/ 32 w 115"/>
                  <a:gd name="T19" fmla="*/ 52 h 196"/>
                  <a:gd name="T20" fmla="*/ 22 w 115"/>
                  <a:gd name="T21" fmla="*/ 100 h 196"/>
                  <a:gd name="T22" fmla="*/ 20 w 115"/>
                  <a:gd name="T23" fmla="*/ 124 h 196"/>
                  <a:gd name="T24" fmla="*/ 6 w 115"/>
                  <a:gd name="T25" fmla="*/ 152 h 196"/>
                  <a:gd name="T26" fmla="*/ 0 w 115"/>
                  <a:gd name="T27" fmla="*/ 194 h 196"/>
                  <a:gd name="T28" fmla="*/ 2 w 115"/>
                  <a:gd name="T29" fmla="*/ 196 h 196"/>
                  <a:gd name="T30" fmla="*/ 5 w 115"/>
                  <a:gd name="T31" fmla="*/ 194 h 196"/>
                  <a:gd name="T32" fmla="*/ 11 w 115"/>
                  <a:gd name="T33" fmla="*/ 154 h 196"/>
                  <a:gd name="T34" fmla="*/ 25 w 115"/>
                  <a:gd name="T35" fmla="*/ 126 h 196"/>
                  <a:gd name="T36" fmla="*/ 27 w 115"/>
                  <a:gd name="T37" fmla="*/ 100 h 196"/>
                  <a:gd name="T38" fmla="*/ 37 w 115"/>
                  <a:gd name="T39" fmla="*/ 54 h 196"/>
                  <a:gd name="T40" fmla="*/ 45 w 115"/>
                  <a:gd name="T41" fmla="*/ 36 h 196"/>
                  <a:gd name="T42" fmla="*/ 51 w 115"/>
                  <a:gd name="T43" fmla="*/ 27 h 196"/>
                  <a:gd name="T44" fmla="*/ 58 w 115"/>
                  <a:gd name="T45" fmla="*/ 18 h 196"/>
                  <a:gd name="T46" fmla="*/ 72 w 115"/>
                  <a:gd name="T47" fmla="*/ 8 h 196"/>
                  <a:gd name="T48" fmla="*/ 87 w 115"/>
                  <a:gd name="T49" fmla="*/ 5 h 196"/>
                  <a:gd name="T50" fmla="*/ 87 w 115"/>
                  <a:gd name="T51" fmla="*/ 5 h 196"/>
                  <a:gd name="T52" fmla="*/ 98 w 115"/>
                  <a:gd name="T53" fmla="*/ 8 h 196"/>
                  <a:gd name="T54" fmla="*/ 102 w 115"/>
                  <a:gd name="T55" fmla="*/ 12 h 196"/>
                  <a:gd name="T56" fmla="*/ 106 w 115"/>
                  <a:gd name="T57" fmla="*/ 22 h 196"/>
                  <a:gd name="T58" fmla="*/ 109 w 115"/>
                  <a:gd name="T59" fmla="*/ 36 h 196"/>
                  <a:gd name="T60" fmla="*/ 112 w 115"/>
                  <a:gd name="T61" fmla="*/ 38 h 196"/>
                  <a:gd name="T62" fmla="*/ 114 w 115"/>
                  <a:gd name="T63" fmla="*/ 35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5" h="196">
                    <a:moveTo>
                      <a:pt x="114" y="35"/>
                    </a:moveTo>
                    <a:cubicBezTo>
                      <a:pt x="112" y="26"/>
                      <a:pt x="111" y="17"/>
                      <a:pt x="108" y="11"/>
                    </a:cubicBezTo>
                    <a:cubicBezTo>
                      <a:pt x="106" y="8"/>
                      <a:pt x="104" y="5"/>
                      <a:pt x="100" y="3"/>
                    </a:cubicBezTo>
                    <a:cubicBezTo>
                      <a:pt x="97" y="1"/>
                      <a:pt x="93" y="0"/>
                      <a:pt x="87" y="0"/>
                    </a:cubicBezTo>
                    <a:cubicBezTo>
                      <a:pt x="87" y="0"/>
                      <a:pt x="87" y="0"/>
                      <a:pt x="87" y="0"/>
                    </a:cubicBezTo>
                    <a:cubicBezTo>
                      <a:pt x="81" y="0"/>
                      <a:pt x="76" y="1"/>
                      <a:pt x="70" y="3"/>
                    </a:cubicBezTo>
                    <a:cubicBezTo>
                      <a:pt x="64" y="5"/>
                      <a:pt x="58" y="9"/>
                      <a:pt x="54" y="15"/>
                    </a:cubicBezTo>
                    <a:cubicBezTo>
                      <a:pt x="52" y="19"/>
                      <a:pt x="49" y="21"/>
                      <a:pt x="47" y="24"/>
                    </a:cubicBezTo>
                    <a:cubicBezTo>
                      <a:pt x="45" y="27"/>
                      <a:pt x="43" y="30"/>
                      <a:pt x="40" y="34"/>
                    </a:cubicBezTo>
                    <a:cubicBezTo>
                      <a:pt x="37" y="40"/>
                      <a:pt x="35" y="46"/>
                      <a:pt x="32" y="52"/>
                    </a:cubicBezTo>
                    <a:cubicBezTo>
                      <a:pt x="27" y="67"/>
                      <a:pt x="24" y="84"/>
                      <a:pt x="22" y="100"/>
                    </a:cubicBezTo>
                    <a:cubicBezTo>
                      <a:pt x="21" y="108"/>
                      <a:pt x="22" y="117"/>
                      <a:pt x="20" y="124"/>
                    </a:cubicBezTo>
                    <a:cubicBezTo>
                      <a:pt x="17" y="134"/>
                      <a:pt x="11" y="142"/>
                      <a:pt x="6" y="152"/>
                    </a:cubicBezTo>
                    <a:cubicBezTo>
                      <a:pt x="0" y="165"/>
                      <a:pt x="0" y="179"/>
                      <a:pt x="0" y="194"/>
                    </a:cubicBezTo>
                    <a:cubicBezTo>
                      <a:pt x="0" y="195"/>
                      <a:pt x="1" y="196"/>
                      <a:pt x="2" y="196"/>
                    </a:cubicBezTo>
                    <a:cubicBezTo>
                      <a:pt x="4" y="196"/>
                      <a:pt x="5" y="195"/>
                      <a:pt x="5" y="194"/>
                    </a:cubicBezTo>
                    <a:cubicBezTo>
                      <a:pt x="5" y="179"/>
                      <a:pt x="5" y="166"/>
                      <a:pt x="11" y="154"/>
                    </a:cubicBezTo>
                    <a:cubicBezTo>
                      <a:pt x="15" y="145"/>
                      <a:pt x="21" y="137"/>
                      <a:pt x="25" y="126"/>
                    </a:cubicBezTo>
                    <a:cubicBezTo>
                      <a:pt x="27" y="118"/>
                      <a:pt x="26" y="108"/>
                      <a:pt x="27" y="100"/>
                    </a:cubicBezTo>
                    <a:cubicBezTo>
                      <a:pt x="29" y="85"/>
                      <a:pt x="32" y="69"/>
                      <a:pt x="37" y="54"/>
                    </a:cubicBezTo>
                    <a:cubicBezTo>
                      <a:pt x="39" y="48"/>
                      <a:pt x="42" y="42"/>
                      <a:pt x="45" y="36"/>
                    </a:cubicBezTo>
                    <a:cubicBezTo>
                      <a:pt x="47" y="33"/>
                      <a:pt x="49" y="30"/>
                      <a:pt x="51" y="27"/>
                    </a:cubicBezTo>
                    <a:cubicBezTo>
                      <a:pt x="53" y="25"/>
                      <a:pt x="56" y="22"/>
                      <a:pt x="58" y="18"/>
                    </a:cubicBezTo>
                    <a:cubicBezTo>
                      <a:pt x="61" y="14"/>
                      <a:pt x="67" y="10"/>
                      <a:pt x="72" y="8"/>
                    </a:cubicBezTo>
                    <a:cubicBezTo>
                      <a:pt x="77" y="6"/>
                      <a:pt x="82" y="5"/>
                      <a:pt x="87" y="5"/>
                    </a:cubicBezTo>
                    <a:cubicBezTo>
                      <a:pt x="87" y="5"/>
                      <a:pt x="87" y="5"/>
                      <a:pt x="87" y="5"/>
                    </a:cubicBezTo>
                    <a:cubicBezTo>
                      <a:pt x="92" y="5"/>
                      <a:pt x="95" y="6"/>
                      <a:pt x="98" y="8"/>
                    </a:cubicBezTo>
                    <a:cubicBezTo>
                      <a:pt x="100" y="9"/>
                      <a:pt x="101" y="10"/>
                      <a:pt x="102" y="12"/>
                    </a:cubicBezTo>
                    <a:cubicBezTo>
                      <a:pt x="104" y="14"/>
                      <a:pt x="105" y="17"/>
                      <a:pt x="106" y="22"/>
                    </a:cubicBezTo>
                    <a:cubicBezTo>
                      <a:pt x="107" y="26"/>
                      <a:pt x="108" y="31"/>
                      <a:pt x="109" y="36"/>
                    </a:cubicBezTo>
                    <a:cubicBezTo>
                      <a:pt x="110" y="37"/>
                      <a:pt x="111" y="38"/>
                      <a:pt x="112" y="38"/>
                    </a:cubicBezTo>
                    <a:cubicBezTo>
                      <a:pt x="114" y="38"/>
                      <a:pt x="115" y="36"/>
                      <a:pt x="114"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19" name="Freeform 30"/>
              <p:cNvSpPr>
                <a:spLocks/>
              </p:cNvSpPr>
              <p:nvPr/>
            </p:nvSpPr>
            <p:spPr bwMode="auto">
              <a:xfrm>
                <a:off x="11060113" y="5264150"/>
                <a:ext cx="33338" cy="290513"/>
              </a:xfrm>
              <a:custGeom>
                <a:avLst/>
                <a:gdLst>
                  <a:gd name="T0" fmla="*/ 8 w 9"/>
                  <a:gd name="T1" fmla="*/ 74 h 77"/>
                  <a:gd name="T2" fmla="*/ 5 w 9"/>
                  <a:gd name="T3" fmla="*/ 46 h 77"/>
                  <a:gd name="T4" fmla="*/ 7 w 9"/>
                  <a:gd name="T5" fmla="*/ 3 h 77"/>
                  <a:gd name="T6" fmla="*/ 4 w 9"/>
                  <a:gd name="T7" fmla="*/ 0 h 77"/>
                  <a:gd name="T8" fmla="*/ 2 w 9"/>
                  <a:gd name="T9" fmla="*/ 3 h 77"/>
                  <a:gd name="T10" fmla="*/ 0 w 9"/>
                  <a:gd name="T11" fmla="*/ 46 h 77"/>
                  <a:gd name="T12" fmla="*/ 3 w 9"/>
                  <a:gd name="T13" fmla="*/ 75 h 77"/>
                  <a:gd name="T14" fmla="*/ 6 w 9"/>
                  <a:gd name="T15" fmla="*/ 77 h 77"/>
                  <a:gd name="T16" fmla="*/ 8 w 9"/>
                  <a:gd name="T17" fmla="*/ 7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77">
                    <a:moveTo>
                      <a:pt x="8" y="74"/>
                    </a:moveTo>
                    <a:cubicBezTo>
                      <a:pt x="6" y="64"/>
                      <a:pt x="5" y="55"/>
                      <a:pt x="5" y="46"/>
                    </a:cubicBezTo>
                    <a:cubicBezTo>
                      <a:pt x="5" y="32"/>
                      <a:pt x="7" y="18"/>
                      <a:pt x="7" y="3"/>
                    </a:cubicBezTo>
                    <a:cubicBezTo>
                      <a:pt x="7" y="1"/>
                      <a:pt x="6" y="0"/>
                      <a:pt x="4" y="0"/>
                    </a:cubicBezTo>
                    <a:cubicBezTo>
                      <a:pt x="3" y="0"/>
                      <a:pt x="2" y="1"/>
                      <a:pt x="2" y="3"/>
                    </a:cubicBezTo>
                    <a:cubicBezTo>
                      <a:pt x="2" y="18"/>
                      <a:pt x="0" y="32"/>
                      <a:pt x="0" y="46"/>
                    </a:cubicBezTo>
                    <a:cubicBezTo>
                      <a:pt x="0" y="55"/>
                      <a:pt x="1" y="65"/>
                      <a:pt x="3" y="75"/>
                    </a:cubicBezTo>
                    <a:cubicBezTo>
                      <a:pt x="4" y="77"/>
                      <a:pt x="5" y="77"/>
                      <a:pt x="6" y="77"/>
                    </a:cubicBezTo>
                    <a:cubicBezTo>
                      <a:pt x="8" y="77"/>
                      <a:pt x="9" y="75"/>
                      <a:pt x="8"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0" name="Freeform 31"/>
              <p:cNvSpPr>
                <a:spLocks/>
              </p:cNvSpPr>
              <p:nvPr/>
            </p:nvSpPr>
            <p:spPr bwMode="auto">
              <a:xfrm>
                <a:off x="11425238" y="4894263"/>
                <a:ext cx="142875" cy="128588"/>
              </a:xfrm>
              <a:custGeom>
                <a:avLst/>
                <a:gdLst>
                  <a:gd name="T0" fmla="*/ 2 w 38"/>
                  <a:gd name="T1" fmla="*/ 33 h 34"/>
                  <a:gd name="T2" fmla="*/ 5 w 38"/>
                  <a:gd name="T3" fmla="*/ 27 h 34"/>
                  <a:gd name="T4" fmla="*/ 8 w 38"/>
                  <a:gd name="T5" fmla="*/ 22 h 34"/>
                  <a:gd name="T6" fmla="*/ 17 w 38"/>
                  <a:gd name="T7" fmla="*/ 17 h 34"/>
                  <a:gd name="T8" fmla="*/ 37 w 38"/>
                  <a:gd name="T9" fmla="*/ 2 h 34"/>
                  <a:gd name="T10" fmla="*/ 37 w 38"/>
                  <a:gd name="T11" fmla="*/ 0 h 34"/>
                  <a:gd name="T12" fmla="*/ 36 w 38"/>
                  <a:gd name="T13" fmla="*/ 0 h 34"/>
                  <a:gd name="T14" fmla="*/ 16 w 38"/>
                  <a:gd name="T15" fmla="*/ 14 h 34"/>
                  <a:gd name="T16" fmla="*/ 6 w 38"/>
                  <a:gd name="T17" fmla="*/ 21 h 34"/>
                  <a:gd name="T18" fmla="*/ 3 w 38"/>
                  <a:gd name="T19" fmla="*/ 27 h 34"/>
                  <a:gd name="T20" fmla="*/ 0 w 38"/>
                  <a:gd name="T21" fmla="*/ 32 h 34"/>
                  <a:gd name="T22" fmla="*/ 1 w 38"/>
                  <a:gd name="T23" fmla="*/ 34 h 34"/>
                  <a:gd name="T24" fmla="*/ 2 w 38"/>
                  <a:gd name="T25"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4">
                    <a:moveTo>
                      <a:pt x="2" y="33"/>
                    </a:moveTo>
                    <a:cubicBezTo>
                      <a:pt x="4" y="32"/>
                      <a:pt x="5" y="29"/>
                      <a:pt x="5" y="27"/>
                    </a:cubicBezTo>
                    <a:cubicBezTo>
                      <a:pt x="6" y="25"/>
                      <a:pt x="6" y="24"/>
                      <a:pt x="8" y="22"/>
                    </a:cubicBezTo>
                    <a:cubicBezTo>
                      <a:pt x="10" y="20"/>
                      <a:pt x="14" y="18"/>
                      <a:pt x="17" y="17"/>
                    </a:cubicBezTo>
                    <a:cubicBezTo>
                      <a:pt x="24" y="13"/>
                      <a:pt x="30" y="10"/>
                      <a:pt x="37" y="2"/>
                    </a:cubicBezTo>
                    <a:cubicBezTo>
                      <a:pt x="38" y="1"/>
                      <a:pt x="38" y="0"/>
                      <a:pt x="37" y="0"/>
                    </a:cubicBezTo>
                    <a:cubicBezTo>
                      <a:pt x="37" y="0"/>
                      <a:pt x="36" y="0"/>
                      <a:pt x="36" y="0"/>
                    </a:cubicBezTo>
                    <a:cubicBezTo>
                      <a:pt x="28" y="8"/>
                      <a:pt x="23" y="11"/>
                      <a:pt x="16" y="14"/>
                    </a:cubicBezTo>
                    <a:cubicBezTo>
                      <a:pt x="13" y="16"/>
                      <a:pt x="8" y="17"/>
                      <a:pt x="6" y="21"/>
                    </a:cubicBezTo>
                    <a:cubicBezTo>
                      <a:pt x="4" y="23"/>
                      <a:pt x="4" y="25"/>
                      <a:pt x="3" y="27"/>
                    </a:cubicBezTo>
                    <a:cubicBezTo>
                      <a:pt x="2" y="29"/>
                      <a:pt x="2" y="30"/>
                      <a:pt x="0" y="32"/>
                    </a:cubicBezTo>
                    <a:cubicBezTo>
                      <a:pt x="0" y="32"/>
                      <a:pt x="0" y="33"/>
                      <a:pt x="1" y="34"/>
                    </a:cubicBezTo>
                    <a:cubicBezTo>
                      <a:pt x="1" y="34"/>
                      <a:pt x="2" y="34"/>
                      <a:pt x="2" y="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1" name="Freeform 32"/>
              <p:cNvSpPr>
                <a:spLocks/>
              </p:cNvSpPr>
              <p:nvPr/>
            </p:nvSpPr>
            <p:spPr bwMode="auto">
              <a:xfrm>
                <a:off x="11731625" y="5253038"/>
                <a:ext cx="65088" cy="228600"/>
              </a:xfrm>
              <a:custGeom>
                <a:avLst/>
                <a:gdLst>
                  <a:gd name="T0" fmla="*/ 14 w 17"/>
                  <a:gd name="T1" fmla="*/ 2 h 61"/>
                  <a:gd name="T2" fmla="*/ 14 w 17"/>
                  <a:gd name="T3" fmla="*/ 3 h 61"/>
                  <a:gd name="T4" fmla="*/ 11 w 17"/>
                  <a:gd name="T5" fmla="*/ 22 h 61"/>
                  <a:gd name="T6" fmla="*/ 7 w 17"/>
                  <a:gd name="T7" fmla="*/ 40 h 61"/>
                  <a:gd name="T8" fmla="*/ 4 w 17"/>
                  <a:gd name="T9" fmla="*/ 50 h 61"/>
                  <a:gd name="T10" fmla="*/ 2 w 17"/>
                  <a:gd name="T11" fmla="*/ 55 h 61"/>
                  <a:gd name="T12" fmla="*/ 0 w 17"/>
                  <a:gd name="T13" fmla="*/ 59 h 61"/>
                  <a:gd name="T14" fmla="*/ 0 w 17"/>
                  <a:gd name="T15" fmla="*/ 60 h 61"/>
                  <a:gd name="T16" fmla="*/ 2 w 17"/>
                  <a:gd name="T17" fmla="*/ 61 h 61"/>
                  <a:gd name="T18" fmla="*/ 5 w 17"/>
                  <a:gd name="T19" fmla="*/ 57 h 61"/>
                  <a:gd name="T20" fmla="*/ 10 w 17"/>
                  <a:gd name="T21" fmla="*/ 40 h 61"/>
                  <a:gd name="T22" fmla="*/ 14 w 17"/>
                  <a:gd name="T23" fmla="*/ 22 h 61"/>
                  <a:gd name="T24" fmla="*/ 17 w 17"/>
                  <a:gd name="T25" fmla="*/ 3 h 61"/>
                  <a:gd name="T26" fmla="*/ 17 w 17"/>
                  <a:gd name="T27" fmla="*/ 2 h 61"/>
                  <a:gd name="T28" fmla="*/ 15 w 17"/>
                  <a:gd name="T29" fmla="*/ 0 h 61"/>
                  <a:gd name="T30" fmla="*/ 14 w 17"/>
                  <a:gd name="T31" fmla="*/ 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61">
                    <a:moveTo>
                      <a:pt x="14" y="2"/>
                    </a:moveTo>
                    <a:cubicBezTo>
                      <a:pt x="14" y="3"/>
                      <a:pt x="14" y="3"/>
                      <a:pt x="14" y="3"/>
                    </a:cubicBezTo>
                    <a:cubicBezTo>
                      <a:pt x="14" y="7"/>
                      <a:pt x="13" y="14"/>
                      <a:pt x="11" y="22"/>
                    </a:cubicBezTo>
                    <a:cubicBezTo>
                      <a:pt x="10" y="29"/>
                      <a:pt x="8" y="36"/>
                      <a:pt x="7" y="40"/>
                    </a:cubicBezTo>
                    <a:cubicBezTo>
                      <a:pt x="7" y="42"/>
                      <a:pt x="6" y="46"/>
                      <a:pt x="4" y="50"/>
                    </a:cubicBezTo>
                    <a:cubicBezTo>
                      <a:pt x="4" y="52"/>
                      <a:pt x="3" y="54"/>
                      <a:pt x="2" y="55"/>
                    </a:cubicBezTo>
                    <a:cubicBezTo>
                      <a:pt x="2" y="57"/>
                      <a:pt x="1" y="58"/>
                      <a:pt x="0" y="59"/>
                    </a:cubicBezTo>
                    <a:cubicBezTo>
                      <a:pt x="0" y="59"/>
                      <a:pt x="0" y="60"/>
                      <a:pt x="0" y="60"/>
                    </a:cubicBezTo>
                    <a:cubicBezTo>
                      <a:pt x="0" y="61"/>
                      <a:pt x="1" y="61"/>
                      <a:pt x="2" y="61"/>
                    </a:cubicBezTo>
                    <a:cubicBezTo>
                      <a:pt x="3" y="60"/>
                      <a:pt x="4" y="58"/>
                      <a:pt x="5" y="57"/>
                    </a:cubicBezTo>
                    <a:cubicBezTo>
                      <a:pt x="7" y="51"/>
                      <a:pt x="9" y="44"/>
                      <a:pt x="10" y="40"/>
                    </a:cubicBezTo>
                    <a:cubicBezTo>
                      <a:pt x="11" y="37"/>
                      <a:pt x="12" y="30"/>
                      <a:pt x="14" y="22"/>
                    </a:cubicBezTo>
                    <a:cubicBezTo>
                      <a:pt x="15" y="15"/>
                      <a:pt x="17" y="7"/>
                      <a:pt x="17" y="3"/>
                    </a:cubicBezTo>
                    <a:cubicBezTo>
                      <a:pt x="17" y="2"/>
                      <a:pt x="17" y="2"/>
                      <a:pt x="17" y="2"/>
                    </a:cubicBezTo>
                    <a:cubicBezTo>
                      <a:pt x="17" y="1"/>
                      <a:pt x="16" y="0"/>
                      <a:pt x="15" y="0"/>
                    </a:cubicBezTo>
                    <a:cubicBezTo>
                      <a:pt x="15" y="0"/>
                      <a:pt x="14" y="1"/>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2" name="Freeform 33"/>
              <p:cNvSpPr>
                <a:spLocks/>
              </p:cNvSpPr>
              <p:nvPr/>
            </p:nvSpPr>
            <p:spPr bwMode="auto">
              <a:xfrm>
                <a:off x="11744325" y="5464175"/>
                <a:ext cx="90488" cy="41275"/>
              </a:xfrm>
              <a:custGeom>
                <a:avLst/>
                <a:gdLst>
                  <a:gd name="T0" fmla="*/ 1 w 24"/>
                  <a:gd name="T1" fmla="*/ 3 h 11"/>
                  <a:gd name="T2" fmla="*/ 2 w 24"/>
                  <a:gd name="T3" fmla="*/ 3 h 11"/>
                  <a:gd name="T4" fmla="*/ 3 w 24"/>
                  <a:gd name="T5" fmla="*/ 3 h 11"/>
                  <a:gd name="T6" fmla="*/ 6 w 24"/>
                  <a:gd name="T7" fmla="*/ 6 h 11"/>
                  <a:gd name="T8" fmla="*/ 10 w 24"/>
                  <a:gd name="T9" fmla="*/ 9 h 11"/>
                  <a:gd name="T10" fmla="*/ 20 w 24"/>
                  <a:gd name="T11" fmla="*/ 11 h 11"/>
                  <a:gd name="T12" fmla="*/ 22 w 24"/>
                  <a:gd name="T13" fmla="*/ 11 h 11"/>
                  <a:gd name="T14" fmla="*/ 22 w 24"/>
                  <a:gd name="T15" fmla="*/ 11 h 11"/>
                  <a:gd name="T16" fmla="*/ 22 w 24"/>
                  <a:gd name="T17" fmla="*/ 11 h 11"/>
                  <a:gd name="T18" fmla="*/ 22 w 24"/>
                  <a:gd name="T19" fmla="*/ 11 h 11"/>
                  <a:gd name="T20" fmla="*/ 22 w 24"/>
                  <a:gd name="T21" fmla="*/ 10 h 11"/>
                  <a:gd name="T22" fmla="*/ 22 w 24"/>
                  <a:gd name="T23" fmla="*/ 11 h 11"/>
                  <a:gd name="T24" fmla="*/ 22 w 24"/>
                  <a:gd name="T25" fmla="*/ 11 h 11"/>
                  <a:gd name="T26" fmla="*/ 22 w 24"/>
                  <a:gd name="T27" fmla="*/ 10 h 11"/>
                  <a:gd name="T28" fmla="*/ 22 w 24"/>
                  <a:gd name="T29" fmla="*/ 11 h 11"/>
                  <a:gd name="T30" fmla="*/ 22 w 24"/>
                  <a:gd name="T31" fmla="*/ 10 h 11"/>
                  <a:gd name="T32" fmla="*/ 22 w 24"/>
                  <a:gd name="T33" fmla="*/ 11 h 11"/>
                  <a:gd name="T34" fmla="*/ 22 w 24"/>
                  <a:gd name="T35" fmla="*/ 11 h 11"/>
                  <a:gd name="T36" fmla="*/ 22 w 24"/>
                  <a:gd name="T37" fmla="*/ 10 h 11"/>
                  <a:gd name="T38" fmla="*/ 22 w 24"/>
                  <a:gd name="T39" fmla="*/ 11 h 11"/>
                  <a:gd name="T40" fmla="*/ 23 w 24"/>
                  <a:gd name="T41" fmla="*/ 10 h 11"/>
                  <a:gd name="T42" fmla="*/ 22 w 24"/>
                  <a:gd name="T43" fmla="*/ 9 h 11"/>
                  <a:gd name="T44" fmla="*/ 22 w 24"/>
                  <a:gd name="T45" fmla="*/ 9 h 11"/>
                  <a:gd name="T46" fmla="*/ 21 w 24"/>
                  <a:gd name="T47" fmla="*/ 9 h 11"/>
                  <a:gd name="T48" fmla="*/ 20 w 24"/>
                  <a:gd name="T49" fmla="*/ 9 h 11"/>
                  <a:gd name="T50" fmla="*/ 11 w 24"/>
                  <a:gd name="T51" fmla="*/ 7 h 11"/>
                  <a:gd name="T52" fmla="*/ 7 w 24"/>
                  <a:gd name="T53" fmla="*/ 3 h 11"/>
                  <a:gd name="T54" fmla="*/ 5 w 24"/>
                  <a:gd name="T55" fmla="*/ 1 h 11"/>
                  <a:gd name="T56" fmla="*/ 2 w 24"/>
                  <a:gd name="T57" fmla="*/ 0 h 11"/>
                  <a:gd name="T58" fmla="*/ 1 w 24"/>
                  <a:gd name="T59" fmla="*/ 0 h 11"/>
                  <a:gd name="T60" fmla="*/ 0 w 24"/>
                  <a:gd name="T61" fmla="*/ 1 h 11"/>
                  <a:gd name="T62" fmla="*/ 1 w 24"/>
                  <a:gd name="T63"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1">
                    <a:moveTo>
                      <a:pt x="1" y="3"/>
                    </a:moveTo>
                    <a:cubicBezTo>
                      <a:pt x="2" y="3"/>
                      <a:pt x="2" y="3"/>
                      <a:pt x="2" y="3"/>
                    </a:cubicBezTo>
                    <a:cubicBezTo>
                      <a:pt x="2" y="3"/>
                      <a:pt x="3" y="3"/>
                      <a:pt x="3" y="3"/>
                    </a:cubicBezTo>
                    <a:cubicBezTo>
                      <a:pt x="4" y="4"/>
                      <a:pt x="5" y="5"/>
                      <a:pt x="6" y="6"/>
                    </a:cubicBezTo>
                    <a:cubicBezTo>
                      <a:pt x="7" y="7"/>
                      <a:pt x="8" y="8"/>
                      <a:pt x="10" y="9"/>
                    </a:cubicBezTo>
                    <a:cubicBezTo>
                      <a:pt x="14" y="11"/>
                      <a:pt x="18" y="11"/>
                      <a:pt x="20" y="11"/>
                    </a:cubicBezTo>
                    <a:cubicBezTo>
                      <a:pt x="21" y="11"/>
                      <a:pt x="21" y="11"/>
                      <a:pt x="22" y="11"/>
                    </a:cubicBezTo>
                    <a:cubicBezTo>
                      <a:pt x="22" y="11"/>
                      <a:pt x="22" y="11"/>
                      <a:pt x="22" y="11"/>
                    </a:cubicBezTo>
                    <a:cubicBezTo>
                      <a:pt x="22" y="11"/>
                      <a:pt x="22" y="11"/>
                      <a:pt x="22" y="11"/>
                    </a:cubicBezTo>
                    <a:cubicBezTo>
                      <a:pt x="22" y="11"/>
                      <a:pt x="22" y="11"/>
                      <a:pt x="22" y="11"/>
                    </a:cubicBezTo>
                    <a:cubicBezTo>
                      <a:pt x="22" y="10"/>
                      <a:pt x="22" y="10"/>
                      <a:pt x="22" y="10"/>
                    </a:cubicBezTo>
                    <a:cubicBezTo>
                      <a:pt x="22" y="11"/>
                      <a:pt x="22" y="11"/>
                      <a:pt x="22" y="11"/>
                    </a:cubicBezTo>
                    <a:cubicBezTo>
                      <a:pt x="22" y="11"/>
                      <a:pt x="22" y="11"/>
                      <a:pt x="22" y="11"/>
                    </a:cubicBezTo>
                    <a:cubicBezTo>
                      <a:pt x="22" y="10"/>
                      <a:pt x="22" y="10"/>
                      <a:pt x="22" y="10"/>
                    </a:cubicBezTo>
                    <a:cubicBezTo>
                      <a:pt x="22" y="11"/>
                      <a:pt x="22" y="11"/>
                      <a:pt x="22" y="11"/>
                    </a:cubicBezTo>
                    <a:cubicBezTo>
                      <a:pt x="22" y="10"/>
                      <a:pt x="22" y="10"/>
                      <a:pt x="22" y="10"/>
                    </a:cubicBezTo>
                    <a:cubicBezTo>
                      <a:pt x="22" y="11"/>
                      <a:pt x="22" y="11"/>
                      <a:pt x="22" y="11"/>
                    </a:cubicBezTo>
                    <a:cubicBezTo>
                      <a:pt x="22" y="11"/>
                      <a:pt x="22" y="11"/>
                      <a:pt x="22" y="11"/>
                    </a:cubicBezTo>
                    <a:cubicBezTo>
                      <a:pt x="22" y="10"/>
                      <a:pt x="22" y="10"/>
                      <a:pt x="22" y="10"/>
                    </a:cubicBezTo>
                    <a:cubicBezTo>
                      <a:pt x="22" y="11"/>
                      <a:pt x="22" y="11"/>
                      <a:pt x="22" y="11"/>
                    </a:cubicBezTo>
                    <a:cubicBezTo>
                      <a:pt x="23" y="11"/>
                      <a:pt x="23" y="11"/>
                      <a:pt x="23" y="10"/>
                    </a:cubicBezTo>
                    <a:cubicBezTo>
                      <a:pt x="24" y="9"/>
                      <a:pt x="23" y="9"/>
                      <a:pt x="22" y="9"/>
                    </a:cubicBezTo>
                    <a:cubicBezTo>
                      <a:pt x="22" y="9"/>
                      <a:pt x="22" y="9"/>
                      <a:pt x="22" y="9"/>
                    </a:cubicBezTo>
                    <a:cubicBezTo>
                      <a:pt x="21" y="9"/>
                      <a:pt x="21" y="9"/>
                      <a:pt x="21" y="9"/>
                    </a:cubicBezTo>
                    <a:cubicBezTo>
                      <a:pt x="21" y="9"/>
                      <a:pt x="21" y="9"/>
                      <a:pt x="20" y="9"/>
                    </a:cubicBezTo>
                    <a:cubicBezTo>
                      <a:pt x="18" y="9"/>
                      <a:pt x="15" y="8"/>
                      <a:pt x="11" y="7"/>
                    </a:cubicBezTo>
                    <a:cubicBezTo>
                      <a:pt x="9" y="6"/>
                      <a:pt x="8" y="5"/>
                      <a:pt x="7" y="3"/>
                    </a:cubicBezTo>
                    <a:cubicBezTo>
                      <a:pt x="6" y="2"/>
                      <a:pt x="6" y="2"/>
                      <a:pt x="5" y="1"/>
                    </a:cubicBezTo>
                    <a:cubicBezTo>
                      <a:pt x="4" y="0"/>
                      <a:pt x="3" y="0"/>
                      <a:pt x="2" y="0"/>
                    </a:cubicBezTo>
                    <a:cubicBezTo>
                      <a:pt x="1" y="0"/>
                      <a:pt x="1" y="0"/>
                      <a:pt x="1" y="0"/>
                    </a:cubicBezTo>
                    <a:cubicBezTo>
                      <a:pt x="0" y="0"/>
                      <a:pt x="0" y="1"/>
                      <a:pt x="0" y="1"/>
                    </a:cubicBezTo>
                    <a:cubicBezTo>
                      <a:pt x="0"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3" name="Freeform 34"/>
              <p:cNvSpPr>
                <a:spLocks/>
              </p:cNvSpPr>
              <p:nvPr/>
            </p:nvSpPr>
            <p:spPr bwMode="auto">
              <a:xfrm>
                <a:off x="11018838" y="4976813"/>
                <a:ext cx="117475" cy="222250"/>
              </a:xfrm>
              <a:custGeom>
                <a:avLst/>
                <a:gdLst>
                  <a:gd name="T0" fmla="*/ 28 w 31"/>
                  <a:gd name="T1" fmla="*/ 1 h 59"/>
                  <a:gd name="T2" fmla="*/ 17 w 31"/>
                  <a:gd name="T3" fmla="*/ 15 h 59"/>
                  <a:gd name="T4" fmla="*/ 4 w 31"/>
                  <a:gd name="T5" fmla="*/ 30 h 59"/>
                  <a:gd name="T6" fmla="*/ 0 w 31"/>
                  <a:gd name="T7" fmla="*/ 58 h 59"/>
                  <a:gd name="T8" fmla="*/ 0 w 31"/>
                  <a:gd name="T9" fmla="*/ 58 h 59"/>
                  <a:gd name="T10" fmla="*/ 1 w 31"/>
                  <a:gd name="T11" fmla="*/ 59 h 59"/>
                  <a:gd name="T12" fmla="*/ 2 w 31"/>
                  <a:gd name="T13" fmla="*/ 58 h 59"/>
                  <a:gd name="T14" fmla="*/ 2 w 31"/>
                  <a:gd name="T15" fmla="*/ 58 h 59"/>
                  <a:gd name="T16" fmla="*/ 6 w 31"/>
                  <a:gd name="T17" fmla="*/ 31 h 59"/>
                  <a:gd name="T18" fmla="*/ 18 w 31"/>
                  <a:gd name="T19" fmla="*/ 17 h 59"/>
                  <a:gd name="T20" fmla="*/ 30 w 31"/>
                  <a:gd name="T21" fmla="*/ 2 h 59"/>
                  <a:gd name="T22" fmla="*/ 30 w 31"/>
                  <a:gd name="T23" fmla="*/ 0 h 59"/>
                  <a:gd name="T24" fmla="*/ 28 w 31"/>
                  <a:gd name="T25" fmla="*/ 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59">
                    <a:moveTo>
                      <a:pt x="28" y="1"/>
                    </a:moveTo>
                    <a:cubicBezTo>
                      <a:pt x="27" y="5"/>
                      <a:pt x="22" y="10"/>
                      <a:pt x="17" y="15"/>
                    </a:cubicBezTo>
                    <a:cubicBezTo>
                      <a:pt x="12" y="20"/>
                      <a:pt x="6" y="24"/>
                      <a:pt x="4" y="30"/>
                    </a:cubicBezTo>
                    <a:cubicBezTo>
                      <a:pt x="0" y="39"/>
                      <a:pt x="0" y="48"/>
                      <a:pt x="0" y="58"/>
                    </a:cubicBezTo>
                    <a:cubicBezTo>
                      <a:pt x="0" y="58"/>
                      <a:pt x="0" y="58"/>
                      <a:pt x="0" y="58"/>
                    </a:cubicBezTo>
                    <a:cubicBezTo>
                      <a:pt x="0" y="59"/>
                      <a:pt x="0" y="59"/>
                      <a:pt x="1" y="59"/>
                    </a:cubicBezTo>
                    <a:cubicBezTo>
                      <a:pt x="2" y="59"/>
                      <a:pt x="2" y="59"/>
                      <a:pt x="2" y="58"/>
                    </a:cubicBezTo>
                    <a:cubicBezTo>
                      <a:pt x="2" y="58"/>
                      <a:pt x="2" y="58"/>
                      <a:pt x="2" y="58"/>
                    </a:cubicBezTo>
                    <a:cubicBezTo>
                      <a:pt x="2" y="48"/>
                      <a:pt x="2" y="40"/>
                      <a:pt x="6" y="31"/>
                    </a:cubicBezTo>
                    <a:cubicBezTo>
                      <a:pt x="8" y="26"/>
                      <a:pt x="13" y="21"/>
                      <a:pt x="18" y="17"/>
                    </a:cubicBezTo>
                    <a:cubicBezTo>
                      <a:pt x="24" y="12"/>
                      <a:pt x="29" y="7"/>
                      <a:pt x="30" y="2"/>
                    </a:cubicBezTo>
                    <a:cubicBezTo>
                      <a:pt x="31" y="1"/>
                      <a:pt x="30" y="0"/>
                      <a:pt x="30" y="0"/>
                    </a:cubicBezTo>
                    <a:cubicBezTo>
                      <a:pt x="29" y="0"/>
                      <a:pt x="28"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4" name="Freeform 35"/>
              <p:cNvSpPr>
                <a:spLocks/>
              </p:cNvSpPr>
              <p:nvPr/>
            </p:nvSpPr>
            <p:spPr bwMode="auto">
              <a:xfrm>
                <a:off x="11120438" y="4984750"/>
                <a:ext cx="26988" cy="188913"/>
              </a:xfrm>
              <a:custGeom>
                <a:avLst/>
                <a:gdLst>
                  <a:gd name="T0" fmla="*/ 0 w 7"/>
                  <a:gd name="T1" fmla="*/ 1 h 50"/>
                  <a:gd name="T2" fmla="*/ 4 w 7"/>
                  <a:gd name="T3" fmla="*/ 31 h 50"/>
                  <a:gd name="T4" fmla="*/ 2 w 7"/>
                  <a:gd name="T5" fmla="*/ 48 h 50"/>
                  <a:gd name="T6" fmla="*/ 3 w 7"/>
                  <a:gd name="T7" fmla="*/ 50 h 50"/>
                  <a:gd name="T8" fmla="*/ 4 w 7"/>
                  <a:gd name="T9" fmla="*/ 49 h 50"/>
                  <a:gd name="T10" fmla="*/ 7 w 7"/>
                  <a:gd name="T11" fmla="*/ 31 h 50"/>
                  <a:gd name="T12" fmla="*/ 3 w 7"/>
                  <a:gd name="T13" fmla="*/ 1 h 50"/>
                  <a:gd name="T14" fmla="*/ 1 w 7"/>
                  <a:gd name="T15" fmla="*/ 0 h 50"/>
                  <a:gd name="T16" fmla="*/ 0 w 7"/>
                  <a:gd name="T17"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50">
                    <a:moveTo>
                      <a:pt x="0" y="1"/>
                    </a:moveTo>
                    <a:cubicBezTo>
                      <a:pt x="2" y="10"/>
                      <a:pt x="4" y="20"/>
                      <a:pt x="4" y="31"/>
                    </a:cubicBezTo>
                    <a:cubicBezTo>
                      <a:pt x="4" y="36"/>
                      <a:pt x="4" y="42"/>
                      <a:pt x="2" y="48"/>
                    </a:cubicBezTo>
                    <a:cubicBezTo>
                      <a:pt x="2" y="49"/>
                      <a:pt x="2" y="49"/>
                      <a:pt x="3" y="50"/>
                    </a:cubicBezTo>
                    <a:cubicBezTo>
                      <a:pt x="3" y="50"/>
                      <a:pt x="4" y="49"/>
                      <a:pt x="4" y="49"/>
                    </a:cubicBezTo>
                    <a:cubicBezTo>
                      <a:pt x="6" y="43"/>
                      <a:pt x="7" y="36"/>
                      <a:pt x="7" y="31"/>
                    </a:cubicBezTo>
                    <a:cubicBezTo>
                      <a:pt x="7" y="20"/>
                      <a:pt x="4" y="9"/>
                      <a:pt x="3" y="1"/>
                    </a:cubicBezTo>
                    <a:cubicBezTo>
                      <a:pt x="3" y="0"/>
                      <a:pt x="2" y="0"/>
                      <a:pt x="1" y="0"/>
                    </a:cubicBezTo>
                    <a:cubicBezTo>
                      <a:pt x="1" y="0"/>
                      <a:pt x="0" y="0"/>
                      <a:pt x="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5" name="Freeform 36"/>
              <p:cNvSpPr>
                <a:spLocks/>
              </p:cNvSpPr>
              <p:nvPr/>
            </p:nvSpPr>
            <p:spPr bwMode="auto">
              <a:xfrm>
                <a:off x="11276013" y="5253038"/>
                <a:ext cx="168275" cy="131763"/>
              </a:xfrm>
              <a:custGeom>
                <a:avLst/>
                <a:gdLst>
                  <a:gd name="T0" fmla="*/ 44 w 44"/>
                  <a:gd name="T1" fmla="*/ 33 h 35"/>
                  <a:gd name="T2" fmla="*/ 23 w 44"/>
                  <a:gd name="T3" fmla="*/ 9 h 35"/>
                  <a:gd name="T4" fmla="*/ 2 w 44"/>
                  <a:gd name="T5" fmla="*/ 0 h 35"/>
                  <a:gd name="T6" fmla="*/ 1 w 44"/>
                  <a:gd name="T7" fmla="*/ 2 h 35"/>
                  <a:gd name="T8" fmla="*/ 2 w 44"/>
                  <a:gd name="T9" fmla="*/ 3 h 35"/>
                  <a:gd name="T10" fmla="*/ 21 w 44"/>
                  <a:gd name="T11" fmla="*/ 11 h 35"/>
                  <a:gd name="T12" fmla="*/ 41 w 44"/>
                  <a:gd name="T13" fmla="*/ 34 h 35"/>
                  <a:gd name="T14" fmla="*/ 43 w 44"/>
                  <a:gd name="T15" fmla="*/ 35 h 35"/>
                  <a:gd name="T16" fmla="*/ 44 w 44"/>
                  <a:gd name="T17" fmla="*/ 3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5">
                    <a:moveTo>
                      <a:pt x="44" y="33"/>
                    </a:moveTo>
                    <a:cubicBezTo>
                      <a:pt x="42" y="26"/>
                      <a:pt x="35" y="18"/>
                      <a:pt x="23" y="9"/>
                    </a:cubicBezTo>
                    <a:cubicBezTo>
                      <a:pt x="16" y="3"/>
                      <a:pt x="10" y="2"/>
                      <a:pt x="2" y="0"/>
                    </a:cubicBezTo>
                    <a:cubicBezTo>
                      <a:pt x="1" y="0"/>
                      <a:pt x="1" y="1"/>
                      <a:pt x="1" y="2"/>
                    </a:cubicBezTo>
                    <a:cubicBezTo>
                      <a:pt x="0" y="2"/>
                      <a:pt x="1" y="3"/>
                      <a:pt x="2" y="3"/>
                    </a:cubicBezTo>
                    <a:cubicBezTo>
                      <a:pt x="10" y="4"/>
                      <a:pt x="15" y="6"/>
                      <a:pt x="21" y="11"/>
                    </a:cubicBezTo>
                    <a:cubicBezTo>
                      <a:pt x="33" y="20"/>
                      <a:pt x="40" y="28"/>
                      <a:pt x="41" y="34"/>
                    </a:cubicBezTo>
                    <a:cubicBezTo>
                      <a:pt x="41" y="34"/>
                      <a:pt x="42" y="35"/>
                      <a:pt x="43" y="35"/>
                    </a:cubicBezTo>
                    <a:cubicBezTo>
                      <a:pt x="43" y="34"/>
                      <a:pt x="44" y="34"/>
                      <a:pt x="44" y="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6" name="Freeform 37"/>
              <p:cNvSpPr>
                <a:spLocks/>
              </p:cNvSpPr>
              <p:nvPr/>
            </p:nvSpPr>
            <p:spPr bwMode="auto">
              <a:xfrm>
                <a:off x="11431588" y="5253038"/>
                <a:ext cx="155575" cy="142875"/>
              </a:xfrm>
              <a:custGeom>
                <a:avLst/>
                <a:gdLst>
                  <a:gd name="T0" fmla="*/ 39 w 41"/>
                  <a:gd name="T1" fmla="*/ 1 h 38"/>
                  <a:gd name="T2" fmla="*/ 30 w 41"/>
                  <a:gd name="T3" fmla="*/ 3 h 38"/>
                  <a:gd name="T4" fmla="*/ 22 w 41"/>
                  <a:gd name="T5" fmla="*/ 7 h 38"/>
                  <a:gd name="T6" fmla="*/ 9 w 41"/>
                  <a:gd name="T7" fmla="*/ 20 h 38"/>
                  <a:gd name="T8" fmla="*/ 4 w 41"/>
                  <a:gd name="T9" fmla="*/ 26 h 38"/>
                  <a:gd name="T10" fmla="*/ 0 w 41"/>
                  <a:gd name="T11" fmla="*/ 34 h 38"/>
                  <a:gd name="T12" fmla="*/ 1 w 41"/>
                  <a:gd name="T13" fmla="*/ 34 h 38"/>
                  <a:gd name="T14" fmla="*/ 1 w 41"/>
                  <a:gd name="T15" fmla="*/ 33 h 38"/>
                  <a:gd name="T16" fmla="*/ 0 w 41"/>
                  <a:gd name="T17" fmla="*/ 33 h 38"/>
                  <a:gd name="T18" fmla="*/ 0 w 41"/>
                  <a:gd name="T19" fmla="*/ 34 h 38"/>
                  <a:gd name="T20" fmla="*/ 0 w 41"/>
                  <a:gd name="T21" fmla="*/ 36 h 38"/>
                  <a:gd name="T22" fmla="*/ 0 w 41"/>
                  <a:gd name="T23" fmla="*/ 36 h 38"/>
                  <a:gd name="T24" fmla="*/ 0 w 41"/>
                  <a:gd name="T25" fmla="*/ 36 h 38"/>
                  <a:gd name="T26" fmla="*/ 1 w 41"/>
                  <a:gd name="T27" fmla="*/ 36 h 38"/>
                  <a:gd name="T28" fmla="*/ 0 w 41"/>
                  <a:gd name="T29" fmla="*/ 36 h 38"/>
                  <a:gd name="T30" fmla="*/ 0 w 41"/>
                  <a:gd name="T31" fmla="*/ 36 h 38"/>
                  <a:gd name="T32" fmla="*/ 1 w 41"/>
                  <a:gd name="T33" fmla="*/ 36 h 38"/>
                  <a:gd name="T34" fmla="*/ 0 w 41"/>
                  <a:gd name="T35" fmla="*/ 36 h 38"/>
                  <a:gd name="T36" fmla="*/ 1 w 41"/>
                  <a:gd name="T37" fmla="*/ 36 h 38"/>
                  <a:gd name="T38" fmla="*/ 1 w 41"/>
                  <a:gd name="T39" fmla="*/ 35 h 38"/>
                  <a:gd name="T40" fmla="*/ 0 w 41"/>
                  <a:gd name="T41" fmla="*/ 36 h 38"/>
                  <a:gd name="T42" fmla="*/ 1 w 41"/>
                  <a:gd name="T43" fmla="*/ 36 h 38"/>
                  <a:gd name="T44" fmla="*/ 1 w 41"/>
                  <a:gd name="T45" fmla="*/ 35 h 38"/>
                  <a:gd name="T46" fmla="*/ 1 w 41"/>
                  <a:gd name="T47" fmla="*/ 36 h 38"/>
                  <a:gd name="T48" fmla="*/ 1 w 41"/>
                  <a:gd name="T49" fmla="*/ 35 h 38"/>
                  <a:gd name="T50" fmla="*/ 1 w 41"/>
                  <a:gd name="T51" fmla="*/ 35 h 38"/>
                  <a:gd name="T52" fmla="*/ 1 w 41"/>
                  <a:gd name="T53" fmla="*/ 36 h 38"/>
                  <a:gd name="T54" fmla="*/ 1 w 41"/>
                  <a:gd name="T55" fmla="*/ 35 h 38"/>
                  <a:gd name="T56" fmla="*/ 0 w 41"/>
                  <a:gd name="T57" fmla="*/ 36 h 38"/>
                  <a:gd name="T58" fmla="*/ 2 w 41"/>
                  <a:gd name="T59" fmla="*/ 37 h 38"/>
                  <a:gd name="T60" fmla="*/ 3 w 41"/>
                  <a:gd name="T61" fmla="*/ 37 h 38"/>
                  <a:gd name="T62" fmla="*/ 3 w 41"/>
                  <a:gd name="T63" fmla="*/ 36 h 38"/>
                  <a:gd name="T64" fmla="*/ 3 w 41"/>
                  <a:gd name="T65" fmla="*/ 35 h 38"/>
                  <a:gd name="T66" fmla="*/ 2 w 41"/>
                  <a:gd name="T67" fmla="*/ 34 h 38"/>
                  <a:gd name="T68" fmla="*/ 2 w 41"/>
                  <a:gd name="T69" fmla="*/ 34 h 38"/>
                  <a:gd name="T70" fmla="*/ 2 w 41"/>
                  <a:gd name="T71" fmla="*/ 34 h 38"/>
                  <a:gd name="T72" fmla="*/ 2 w 41"/>
                  <a:gd name="T73" fmla="*/ 34 h 38"/>
                  <a:gd name="T74" fmla="*/ 2 w 41"/>
                  <a:gd name="T75" fmla="*/ 34 h 38"/>
                  <a:gd name="T76" fmla="*/ 2 w 41"/>
                  <a:gd name="T77" fmla="*/ 34 h 38"/>
                  <a:gd name="T78" fmla="*/ 2 w 41"/>
                  <a:gd name="T79" fmla="*/ 34 h 38"/>
                  <a:gd name="T80" fmla="*/ 1 w 41"/>
                  <a:gd name="T81" fmla="*/ 34 h 38"/>
                  <a:gd name="T82" fmla="*/ 2 w 41"/>
                  <a:gd name="T83" fmla="*/ 35 h 38"/>
                  <a:gd name="T84" fmla="*/ 2 w 41"/>
                  <a:gd name="T85" fmla="*/ 34 h 38"/>
                  <a:gd name="T86" fmla="*/ 1 w 41"/>
                  <a:gd name="T87" fmla="*/ 34 h 38"/>
                  <a:gd name="T88" fmla="*/ 2 w 41"/>
                  <a:gd name="T89" fmla="*/ 35 h 38"/>
                  <a:gd name="T90" fmla="*/ 1 w 41"/>
                  <a:gd name="T91" fmla="*/ 34 h 38"/>
                  <a:gd name="T92" fmla="*/ 2 w 41"/>
                  <a:gd name="T93" fmla="*/ 35 h 38"/>
                  <a:gd name="T94" fmla="*/ 2 w 41"/>
                  <a:gd name="T95" fmla="*/ 35 h 38"/>
                  <a:gd name="T96" fmla="*/ 1 w 41"/>
                  <a:gd name="T97" fmla="*/ 34 h 38"/>
                  <a:gd name="T98" fmla="*/ 2 w 41"/>
                  <a:gd name="T99" fmla="*/ 35 h 38"/>
                  <a:gd name="T100" fmla="*/ 3 w 41"/>
                  <a:gd name="T101" fmla="*/ 34 h 38"/>
                  <a:gd name="T102" fmla="*/ 6 w 41"/>
                  <a:gd name="T103" fmla="*/ 28 h 38"/>
                  <a:gd name="T104" fmla="*/ 12 w 41"/>
                  <a:gd name="T105" fmla="*/ 21 h 38"/>
                  <a:gd name="T106" fmla="*/ 23 w 41"/>
                  <a:gd name="T107" fmla="*/ 9 h 38"/>
                  <a:gd name="T108" fmla="*/ 31 w 41"/>
                  <a:gd name="T109" fmla="*/ 6 h 38"/>
                  <a:gd name="T110" fmla="*/ 40 w 41"/>
                  <a:gd name="T111" fmla="*/ 3 h 38"/>
                  <a:gd name="T112" fmla="*/ 41 w 41"/>
                  <a:gd name="T113" fmla="*/ 1 h 38"/>
                  <a:gd name="T114" fmla="*/ 39 w 41"/>
                  <a:gd name="T115"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 h="38">
                    <a:moveTo>
                      <a:pt x="39" y="1"/>
                    </a:moveTo>
                    <a:cubicBezTo>
                      <a:pt x="37" y="1"/>
                      <a:pt x="34" y="2"/>
                      <a:pt x="30" y="3"/>
                    </a:cubicBezTo>
                    <a:cubicBezTo>
                      <a:pt x="27" y="4"/>
                      <a:pt x="24" y="5"/>
                      <a:pt x="22" y="7"/>
                    </a:cubicBezTo>
                    <a:cubicBezTo>
                      <a:pt x="18" y="10"/>
                      <a:pt x="13" y="15"/>
                      <a:pt x="9" y="20"/>
                    </a:cubicBezTo>
                    <a:cubicBezTo>
                      <a:pt x="8" y="22"/>
                      <a:pt x="6" y="24"/>
                      <a:pt x="4" y="26"/>
                    </a:cubicBezTo>
                    <a:cubicBezTo>
                      <a:pt x="2" y="28"/>
                      <a:pt x="0" y="31"/>
                      <a:pt x="0" y="34"/>
                    </a:cubicBezTo>
                    <a:cubicBezTo>
                      <a:pt x="1" y="34"/>
                      <a:pt x="1" y="34"/>
                      <a:pt x="1" y="34"/>
                    </a:cubicBezTo>
                    <a:cubicBezTo>
                      <a:pt x="1" y="33"/>
                      <a:pt x="1" y="33"/>
                      <a:pt x="1" y="33"/>
                    </a:cubicBezTo>
                    <a:cubicBezTo>
                      <a:pt x="0" y="33"/>
                      <a:pt x="0" y="33"/>
                      <a:pt x="0" y="33"/>
                    </a:cubicBezTo>
                    <a:cubicBezTo>
                      <a:pt x="0" y="34"/>
                      <a:pt x="0" y="34"/>
                      <a:pt x="0" y="34"/>
                    </a:cubicBezTo>
                    <a:cubicBezTo>
                      <a:pt x="0" y="35"/>
                      <a:pt x="0" y="35"/>
                      <a:pt x="0" y="36"/>
                    </a:cubicBezTo>
                    <a:cubicBezTo>
                      <a:pt x="0" y="36"/>
                      <a:pt x="0" y="36"/>
                      <a:pt x="0" y="36"/>
                    </a:cubicBezTo>
                    <a:cubicBezTo>
                      <a:pt x="0" y="36"/>
                      <a:pt x="0" y="36"/>
                      <a:pt x="0" y="36"/>
                    </a:cubicBezTo>
                    <a:cubicBezTo>
                      <a:pt x="1" y="36"/>
                      <a:pt x="1" y="36"/>
                      <a:pt x="1" y="36"/>
                    </a:cubicBezTo>
                    <a:cubicBezTo>
                      <a:pt x="0" y="36"/>
                      <a:pt x="0" y="36"/>
                      <a:pt x="0" y="36"/>
                    </a:cubicBezTo>
                    <a:cubicBezTo>
                      <a:pt x="0" y="36"/>
                      <a:pt x="0" y="36"/>
                      <a:pt x="0" y="36"/>
                    </a:cubicBezTo>
                    <a:cubicBezTo>
                      <a:pt x="1" y="36"/>
                      <a:pt x="1" y="36"/>
                      <a:pt x="1" y="36"/>
                    </a:cubicBezTo>
                    <a:cubicBezTo>
                      <a:pt x="0" y="36"/>
                      <a:pt x="0" y="36"/>
                      <a:pt x="0" y="36"/>
                    </a:cubicBezTo>
                    <a:cubicBezTo>
                      <a:pt x="1" y="36"/>
                      <a:pt x="1" y="36"/>
                      <a:pt x="1" y="36"/>
                    </a:cubicBezTo>
                    <a:cubicBezTo>
                      <a:pt x="1" y="35"/>
                      <a:pt x="1" y="35"/>
                      <a:pt x="1" y="35"/>
                    </a:cubicBezTo>
                    <a:cubicBezTo>
                      <a:pt x="0" y="36"/>
                      <a:pt x="0" y="36"/>
                      <a:pt x="0" y="36"/>
                    </a:cubicBezTo>
                    <a:cubicBezTo>
                      <a:pt x="1" y="36"/>
                      <a:pt x="1" y="36"/>
                      <a:pt x="1" y="36"/>
                    </a:cubicBezTo>
                    <a:cubicBezTo>
                      <a:pt x="1" y="35"/>
                      <a:pt x="1" y="35"/>
                      <a:pt x="1" y="35"/>
                    </a:cubicBezTo>
                    <a:cubicBezTo>
                      <a:pt x="1" y="36"/>
                      <a:pt x="1" y="36"/>
                      <a:pt x="1" y="36"/>
                    </a:cubicBezTo>
                    <a:cubicBezTo>
                      <a:pt x="1" y="35"/>
                      <a:pt x="1" y="35"/>
                      <a:pt x="1" y="35"/>
                    </a:cubicBezTo>
                    <a:cubicBezTo>
                      <a:pt x="1" y="35"/>
                      <a:pt x="1" y="35"/>
                      <a:pt x="1" y="35"/>
                    </a:cubicBezTo>
                    <a:cubicBezTo>
                      <a:pt x="1" y="36"/>
                      <a:pt x="1" y="36"/>
                      <a:pt x="1" y="36"/>
                    </a:cubicBezTo>
                    <a:cubicBezTo>
                      <a:pt x="1" y="35"/>
                      <a:pt x="1" y="35"/>
                      <a:pt x="1" y="35"/>
                    </a:cubicBezTo>
                    <a:cubicBezTo>
                      <a:pt x="1" y="35"/>
                      <a:pt x="0" y="36"/>
                      <a:pt x="0" y="36"/>
                    </a:cubicBezTo>
                    <a:cubicBezTo>
                      <a:pt x="0" y="37"/>
                      <a:pt x="1" y="38"/>
                      <a:pt x="2" y="37"/>
                    </a:cubicBezTo>
                    <a:cubicBezTo>
                      <a:pt x="2" y="37"/>
                      <a:pt x="2" y="37"/>
                      <a:pt x="3" y="37"/>
                    </a:cubicBezTo>
                    <a:cubicBezTo>
                      <a:pt x="3" y="36"/>
                      <a:pt x="3" y="36"/>
                      <a:pt x="3" y="36"/>
                    </a:cubicBezTo>
                    <a:cubicBezTo>
                      <a:pt x="3" y="35"/>
                      <a:pt x="3" y="35"/>
                      <a:pt x="3" y="35"/>
                    </a:cubicBezTo>
                    <a:cubicBezTo>
                      <a:pt x="2" y="34"/>
                      <a:pt x="2" y="34"/>
                      <a:pt x="2" y="34"/>
                    </a:cubicBezTo>
                    <a:cubicBezTo>
                      <a:pt x="2" y="34"/>
                      <a:pt x="2" y="34"/>
                      <a:pt x="2" y="34"/>
                    </a:cubicBezTo>
                    <a:cubicBezTo>
                      <a:pt x="2" y="34"/>
                      <a:pt x="2" y="34"/>
                      <a:pt x="2" y="34"/>
                    </a:cubicBezTo>
                    <a:cubicBezTo>
                      <a:pt x="2" y="34"/>
                      <a:pt x="2" y="34"/>
                      <a:pt x="2" y="34"/>
                    </a:cubicBezTo>
                    <a:cubicBezTo>
                      <a:pt x="2" y="34"/>
                      <a:pt x="2" y="34"/>
                      <a:pt x="2" y="34"/>
                    </a:cubicBezTo>
                    <a:cubicBezTo>
                      <a:pt x="2" y="34"/>
                      <a:pt x="2" y="34"/>
                      <a:pt x="2" y="34"/>
                    </a:cubicBezTo>
                    <a:cubicBezTo>
                      <a:pt x="2" y="34"/>
                      <a:pt x="2" y="34"/>
                      <a:pt x="2" y="34"/>
                    </a:cubicBezTo>
                    <a:cubicBezTo>
                      <a:pt x="1" y="34"/>
                      <a:pt x="1" y="34"/>
                      <a:pt x="1" y="34"/>
                    </a:cubicBezTo>
                    <a:cubicBezTo>
                      <a:pt x="2" y="35"/>
                      <a:pt x="2" y="35"/>
                      <a:pt x="2" y="35"/>
                    </a:cubicBezTo>
                    <a:cubicBezTo>
                      <a:pt x="2" y="34"/>
                      <a:pt x="2" y="34"/>
                      <a:pt x="2" y="34"/>
                    </a:cubicBezTo>
                    <a:cubicBezTo>
                      <a:pt x="1" y="34"/>
                      <a:pt x="1" y="34"/>
                      <a:pt x="1" y="34"/>
                    </a:cubicBezTo>
                    <a:cubicBezTo>
                      <a:pt x="2" y="35"/>
                      <a:pt x="2" y="35"/>
                      <a:pt x="2" y="35"/>
                    </a:cubicBezTo>
                    <a:cubicBezTo>
                      <a:pt x="1" y="34"/>
                      <a:pt x="1" y="34"/>
                      <a:pt x="1" y="34"/>
                    </a:cubicBezTo>
                    <a:cubicBezTo>
                      <a:pt x="2" y="35"/>
                      <a:pt x="2" y="35"/>
                      <a:pt x="2" y="35"/>
                    </a:cubicBezTo>
                    <a:cubicBezTo>
                      <a:pt x="2" y="35"/>
                      <a:pt x="2" y="35"/>
                      <a:pt x="2" y="35"/>
                    </a:cubicBezTo>
                    <a:cubicBezTo>
                      <a:pt x="1" y="34"/>
                      <a:pt x="1" y="34"/>
                      <a:pt x="1" y="34"/>
                    </a:cubicBezTo>
                    <a:cubicBezTo>
                      <a:pt x="2" y="35"/>
                      <a:pt x="2" y="35"/>
                      <a:pt x="2" y="35"/>
                    </a:cubicBezTo>
                    <a:cubicBezTo>
                      <a:pt x="2" y="35"/>
                      <a:pt x="3" y="35"/>
                      <a:pt x="3" y="34"/>
                    </a:cubicBezTo>
                    <a:cubicBezTo>
                      <a:pt x="3" y="32"/>
                      <a:pt x="4" y="30"/>
                      <a:pt x="6" y="28"/>
                    </a:cubicBezTo>
                    <a:cubicBezTo>
                      <a:pt x="8" y="26"/>
                      <a:pt x="10" y="23"/>
                      <a:pt x="12" y="21"/>
                    </a:cubicBezTo>
                    <a:cubicBezTo>
                      <a:pt x="14" y="17"/>
                      <a:pt x="20" y="12"/>
                      <a:pt x="23" y="9"/>
                    </a:cubicBezTo>
                    <a:cubicBezTo>
                      <a:pt x="25" y="8"/>
                      <a:pt x="28" y="7"/>
                      <a:pt x="31" y="6"/>
                    </a:cubicBezTo>
                    <a:cubicBezTo>
                      <a:pt x="34" y="5"/>
                      <a:pt x="38" y="4"/>
                      <a:pt x="40" y="3"/>
                    </a:cubicBezTo>
                    <a:cubicBezTo>
                      <a:pt x="41" y="3"/>
                      <a:pt x="41" y="2"/>
                      <a:pt x="41" y="1"/>
                    </a:cubicBezTo>
                    <a:cubicBezTo>
                      <a:pt x="41" y="1"/>
                      <a:pt x="40" y="0"/>
                      <a:pt x="3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7" name="Freeform 38"/>
              <p:cNvSpPr>
                <a:spLocks/>
              </p:cNvSpPr>
              <p:nvPr/>
            </p:nvSpPr>
            <p:spPr bwMode="auto">
              <a:xfrm>
                <a:off x="11337925" y="4702175"/>
                <a:ext cx="63500" cy="117475"/>
              </a:xfrm>
              <a:custGeom>
                <a:avLst/>
                <a:gdLst>
                  <a:gd name="T0" fmla="*/ 4 w 17"/>
                  <a:gd name="T1" fmla="*/ 29 h 31"/>
                  <a:gd name="T2" fmla="*/ 9 w 17"/>
                  <a:gd name="T3" fmla="*/ 23 h 31"/>
                  <a:gd name="T4" fmla="*/ 15 w 17"/>
                  <a:gd name="T5" fmla="*/ 15 h 31"/>
                  <a:gd name="T6" fmla="*/ 17 w 17"/>
                  <a:gd name="T7" fmla="*/ 2 h 31"/>
                  <a:gd name="T8" fmla="*/ 15 w 17"/>
                  <a:gd name="T9" fmla="*/ 0 h 31"/>
                  <a:gd name="T10" fmla="*/ 13 w 17"/>
                  <a:gd name="T11" fmla="*/ 2 h 31"/>
                  <a:gd name="T12" fmla="*/ 11 w 17"/>
                  <a:gd name="T13" fmla="*/ 13 h 31"/>
                  <a:gd name="T14" fmla="*/ 6 w 17"/>
                  <a:gd name="T15" fmla="*/ 20 h 31"/>
                  <a:gd name="T16" fmla="*/ 0 w 17"/>
                  <a:gd name="T17" fmla="*/ 28 h 31"/>
                  <a:gd name="T18" fmla="*/ 2 w 17"/>
                  <a:gd name="T19" fmla="*/ 30 h 31"/>
                  <a:gd name="T20" fmla="*/ 4 w 17"/>
                  <a:gd name="T21"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1">
                    <a:moveTo>
                      <a:pt x="4" y="29"/>
                    </a:moveTo>
                    <a:cubicBezTo>
                      <a:pt x="5" y="27"/>
                      <a:pt x="7" y="25"/>
                      <a:pt x="9" y="23"/>
                    </a:cubicBezTo>
                    <a:cubicBezTo>
                      <a:pt x="11" y="20"/>
                      <a:pt x="13" y="18"/>
                      <a:pt x="15" y="15"/>
                    </a:cubicBezTo>
                    <a:cubicBezTo>
                      <a:pt x="17" y="11"/>
                      <a:pt x="17" y="7"/>
                      <a:pt x="17" y="2"/>
                    </a:cubicBezTo>
                    <a:cubicBezTo>
                      <a:pt x="17" y="1"/>
                      <a:pt x="16" y="0"/>
                      <a:pt x="15" y="0"/>
                    </a:cubicBezTo>
                    <a:cubicBezTo>
                      <a:pt x="14" y="0"/>
                      <a:pt x="13" y="1"/>
                      <a:pt x="13" y="2"/>
                    </a:cubicBezTo>
                    <a:cubicBezTo>
                      <a:pt x="13" y="7"/>
                      <a:pt x="13" y="10"/>
                      <a:pt x="11" y="13"/>
                    </a:cubicBezTo>
                    <a:cubicBezTo>
                      <a:pt x="10" y="16"/>
                      <a:pt x="8" y="18"/>
                      <a:pt x="6" y="20"/>
                    </a:cubicBezTo>
                    <a:cubicBezTo>
                      <a:pt x="4" y="22"/>
                      <a:pt x="1" y="25"/>
                      <a:pt x="0" y="28"/>
                    </a:cubicBezTo>
                    <a:cubicBezTo>
                      <a:pt x="0" y="29"/>
                      <a:pt x="1" y="30"/>
                      <a:pt x="2" y="30"/>
                    </a:cubicBezTo>
                    <a:cubicBezTo>
                      <a:pt x="3" y="31"/>
                      <a:pt x="4" y="30"/>
                      <a:pt x="4"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8" name="Freeform 39"/>
              <p:cNvSpPr>
                <a:spLocks/>
              </p:cNvSpPr>
              <p:nvPr/>
            </p:nvSpPr>
            <p:spPr bwMode="auto">
              <a:xfrm>
                <a:off x="11431588" y="4702175"/>
                <a:ext cx="49213" cy="117475"/>
              </a:xfrm>
              <a:custGeom>
                <a:avLst/>
                <a:gdLst>
                  <a:gd name="T0" fmla="*/ 12 w 13"/>
                  <a:gd name="T1" fmla="*/ 28 h 31"/>
                  <a:gd name="T2" fmla="*/ 5 w 13"/>
                  <a:gd name="T3" fmla="*/ 20 h 31"/>
                  <a:gd name="T4" fmla="*/ 4 w 13"/>
                  <a:gd name="T5" fmla="*/ 11 h 31"/>
                  <a:gd name="T6" fmla="*/ 4 w 13"/>
                  <a:gd name="T7" fmla="*/ 2 h 31"/>
                  <a:gd name="T8" fmla="*/ 2 w 13"/>
                  <a:gd name="T9" fmla="*/ 0 h 31"/>
                  <a:gd name="T10" fmla="*/ 0 w 13"/>
                  <a:gd name="T11" fmla="*/ 2 h 31"/>
                  <a:gd name="T12" fmla="*/ 0 w 13"/>
                  <a:gd name="T13" fmla="*/ 11 h 31"/>
                  <a:gd name="T14" fmla="*/ 2 w 13"/>
                  <a:gd name="T15" fmla="*/ 21 h 31"/>
                  <a:gd name="T16" fmla="*/ 10 w 13"/>
                  <a:gd name="T17" fmla="*/ 31 h 31"/>
                  <a:gd name="T18" fmla="*/ 13 w 13"/>
                  <a:gd name="T19" fmla="*/ 30 h 31"/>
                  <a:gd name="T20" fmla="*/ 12 w 13"/>
                  <a:gd name="T21"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31">
                    <a:moveTo>
                      <a:pt x="12" y="28"/>
                    </a:moveTo>
                    <a:cubicBezTo>
                      <a:pt x="8" y="25"/>
                      <a:pt x="6" y="23"/>
                      <a:pt x="5" y="20"/>
                    </a:cubicBezTo>
                    <a:cubicBezTo>
                      <a:pt x="4" y="17"/>
                      <a:pt x="4" y="14"/>
                      <a:pt x="4" y="11"/>
                    </a:cubicBezTo>
                    <a:cubicBezTo>
                      <a:pt x="4" y="8"/>
                      <a:pt x="4" y="5"/>
                      <a:pt x="4" y="2"/>
                    </a:cubicBezTo>
                    <a:cubicBezTo>
                      <a:pt x="4" y="1"/>
                      <a:pt x="3" y="0"/>
                      <a:pt x="2" y="0"/>
                    </a:cubicBezTo>
                    <a:cubicBezTo>
                      <a:pt x="1" y="0"/>
                      <a:pt x="0" y="1"/>
                      <a:pt x="0" y="2"/>
                    </a:cubicBezTo>
                    <a:cubicBezTo>
                      <a:pt x="0" y="5"/>
                      <a:pt x="0" y="8"/>
                      <a:pt x="0" y="11"/>
                    </a:cubicBezTo>
                    <a:cubicBezTo>
                      <a:pt x="0" y="15"/>
                      <a:pt x="0" y="18"/>
                      <a:pt x="2" y="21"/>
                    </a:cubicBezTo>
                    <a:cubicBezTo>
                      <a:pt x="3" y="25"/>
                      <a:pt x="6" y="28"/>
                      <a:pt x="10" y="31"/>
                    </a:cubicBezTo>
                    <a:cubicBezTo>
                      <a:pt x="11" y="31"/>
                      <a:pt x="12" y="31"/>
                      <a:pt x="13" y="30"/>
                    </a:cubicBezTo>
                    <a:cubicBezTo>
                      <a:pt x="13" y="29"/>
                      <a:pt x="13" y="28"/>
                      <a:pt x="12"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9" name="Freeform 40"/>
              <p:cNvSpPr>
                <a:spLocks/>
              </p:cNvSpPr>
              <p:nvPr/>
            </p:nvSpPr>
            <p:spPr bwMode="auto">
              <a:xfrm>
                <a:off x="11436350" y="4224338"/>
                <a:ext cx="185738" cy="450850"/>
              </a:xfrm>
              <a:custGeom>
                <a:avLst/>
                <a:gdLst>
                  <a:gd name="T0" fmla="*/ 4 w 49"/>
                  <a:gd name="T1" fmla="*/ 119 h 120"/>
                  <a:gd name="T2" fmla="*/ 12 w 49"/>
                  <a:gd name="T3" fmla="*/ 98 h 120"/>
                  <a:gd name="T4" fmla="*/ 28 w 49"/>
                  <a:gd name="T5" fmla="*/ 87 h 120"/>
                  <a:gd name="T6" fmla="*/ 36 w 49"/>
                  <a:gd name="T7" fmla="*/ 82 h 120"/>
                  <a:gd name="T8" fmla="*/ 40 w 49"/>
                  <a:gd name="T9" fmla="*/ 78 h 120"/>
                  <a:gd name="T10" fmla="*/ 44 w 49"/>
                  <a:gd name="T11" fmla="*/ 75 h 120"/>
                  <a:gd name="T12" fmla="*/ 49 w 49"/>
                  <a:gd name="T13" fmla="*/ 58 h 120"/>
                  <a:gd name="T14" fmla="*/ 49 w 49"/>
                  <a:gd name="T15" fmla="*/ 56 h 120"/>
                  <a:gd name="T16" fmla="*/ 48 w 49"/>
                  <a:gd name="T17" fmla="*/ 42 h 120"/>
                  <a:gd name="T18" fmla="*/ 41 w 49"/>
                  <a:gd name="T19" fmla="*/ 28 h 120"/>
                  <a:gd name="T20" fmla="*/ 24 w 49"/>
                  <a:gd name="T21" fmla="*/ 11 h 120"/>
                  <a:gd name="T22" fmla="*/ 13 w 49"/>
                  <a:gd name="T23" fmla="*/ 4 h 120"/>
                  <a:gd name="T24" fmla="*/ 2 w 49"/>
                  <a:gd name="T25" fmla="*/ 0 h 120"/>
                  <a:gd name="T26" fmla="*/ 0 w 49"/>
                  <a:gd name="T27" fmla="*/ 2 h 120"/>
                  <a:gd name="T28" fmla="*/ 2 w 49"/>
                  <a:gd name="T29" fmla="*/ 4 h 120"/>
                  <a:gd name="T30" fmla="*/ 11 w 49"/>
                  <a:gd name="T31" fmla="*/ 7 h 120"/>
                  <a:gd name="T32" fmla="*/ 27 w 49"/>
                  <a:gd name="T33" fmla="*/ 19 h 120"/>
                  <a:gd name="T34" fmla="*/ 38 w 49"/>
                  <a:gd name="T35" fmla="*/ 30 h 120"/>
                  <a:gd name="T36" fmla="*/ 44 w 49"/>
                  <a:gd name="T37" fmla="*/ 43 h 120"/>
                  <a:gd name="T38" fmla="*/ 45 w 49"/>
                  <a:gd name="T39" fmla="*/ 56 h 120"/>
                  <a:gd name="T40" fmla="*/ 45 w 49"/>
                  <a:gd name="T41" fmla="*/ 58 h 120"/>
                  <a:gd name="T42" fmla="*/ 40 w 49"/>
                  <a:gd name="T43" fmla="*/ 73 h 120"/>
                  <a:gd name="T44" fmla="*/ 38 w 49"/>
                  <a:gd name="T45" fmla="*/ 75 h 120"/>
                  <a:gd name="T46" fmla="*/ 26 w 49"/>
                  <a:gd name="T47" fmla="*/ 83 h 120"/>
                  <a:gd name="T48" fmla="*/ 9 w 49"/>
                  <a:gd name="T49" fmla="*/ 96 h 120"/>
                  <a:gd name="T50" fmla="*/ 0 w 49"/>
                  <a:gd name="T51" fmla="*/ 118 h 120"/>
                  <a:gd name="T52" fmla="*/ 1 w 49"/>
                  <a:gd name="T53" fmla="*/ 120 h 120"/>
                  <a:gd name="T54" fmla="*/ 4 w 49"/>
                  <a:gd name="T55" fmla="*/ 11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 h="120">
                    <a:moveTo>
                      <a:pt x="4" y="119"/>
                    </a:moveTo>
                    <a:cubicBezTo>
                      <a:pt x="7" y="109"/>
                      <a:pt x="9" y="103"/>
                      <a:pt x="12" y="98"/>
                    </a:cubicBezTo>
                    <a:cubicBezTo>
                      <a:pt x="15" y="94"/>
                      <a:pt x="19" y="91"/>
                      <a:pt x="28" y="87"/>
                    </a:cubicBezTo>
                    <a:cubicBezTo>
                      <a:pt x="30" y="86"/>
                      <a:pt x="33" y="84"/>
                      <a:pt x="36" y="82"/>
                    </a:cubicBezTo>
                    <a:cubicBezTo>
                      <a:pt x="38" y="80"/>
                      <a:pt x="39" y="79"/>
                      <a:pt x="40" y="78"/>
                    </a:cubicBezTo>
                    <a:cubicBezTo>
                      <a:pt x="42" y="77"/>
                      <a:pt x="43" y="76"/>
                      <a:pt x="44" y="75"/>
                    </a:cubicBezTo>
                    <a:cubicBezTo>
                      <a:pt x="47" y="70"/>
                      <a:pt x="49" y="64"/>
                      <a:pt x="49" y="58"/>
                    </a:cubicBezTo>
                    <a:cubicBezTo>
                      <a:pt x="49" y="58"/>
                      <a:pt x="49" y="57"/>
                      <a:pt x="49" y="56"/>
                    </a:cubicBezTo>
                    <a:cubicBezTo>
                      <a:pt x="49" y="51"/>
                      <a:pt x="48" y="46"/>
                      <a:pt x="48" y="42"/>
                    </a:cubicBezTo>
                    <a:cubicBezTo>
                      <a:pt x="47" y="38"/>
                      <a:pt x="45" y="34"/>
                      <a:pt x="41" y="28"/>
                    </a:cubicBezTo>
                    <a:cubicBezTo>
                      <a:pt x="38" y="24"/>
                      <a:pt x="32" y="17"/>
                      <a:pt x="24" y="11"/>
                    </a:cubicBezTo>
                    <a:cubicBezTo>
                      <a:pt x="20" y="9"/>
                      <a:pt x="16" y="6"/>
                      <a:pt x="13" y="4"/>
                    </a:cubicBezTo>
                    <a:cubicBezTo>
                      <a:pt x="9" y="2"/>
                      <a:pt x="5" y="1"/>
                      <a:pt x="2" y="0"/>
                    </a:cubicBezTo>
                    <a:cubicBezTo>
                      <a:pt x="1" y="0"/>
                      <a:pt x="0" y="1"/>
                      <a:pt x="0" y="2"/>
                    </a:cubicBezTo>
                    <a:cubicBezTo>
                      <a:pt x="0" y="3"/>
                      <a:pt x="1" y="4"/>
                      <a:pt x="2" y="4"/>
                    </a:cubicBezTo>
                    <a:cubicBezTo>
                      <a:pt x="4" y="4"/>
                      <a:pt x="7" y="6"/>
                      <a:pt x="11" y="7"/>
                    </a:cubicBezTo>
                    <a:cubicBezTo>
                      <a:pt x="16" y="10"/>
                      <a:pt x="22" y="14"/>
                      <a:pt x="27" y="19"/>
                    </a:cubicBezTo>
                    <a:cubicBezTo>
                      <a:pt x="32" y="23"/>
                      <a:pt x="36" y="27"/>
                      <a:pt x="38" y="30"/>
                    </a:cubicBezTo>
                    <a:cubicBezTo>
                      <a:pt x="41" y="36"/>
                      <a:pt x="43" y="39"/>
                      <a:pt x="44" y="43"/>
                    </a:cubicBezTo>
                    <a:cubicBezTo>
                      <a:pt x="45" y="47"/>
                      <a:pt x="45" y="51"/>
                      <a:pt x="45" y="56"/>
                    </a:cubicBezTo>
                    <a:cubicBezTo>
                      <a:pt x="45" y="57"/>
                      <a:pt x="45" y="58"/>
                      <a:pt x="45" y="58"/>
                    </a:cubicBezTo>
                    <a:cubicBezTo>
                      <a:pt x="45" y="63"/>
                      <a:pt x="43" y="69"/>
                      <a:pt x="40" y="73"/>
                    </a:cubicBezTo>
                    <a:cubicBezTo>
                      <a:pt x="40" y="73"/>
                      <a:pt x="39" y="74"/>
                      <a:pt x="38" y="75"/>
                    </a:cubicBezTo>
                    <a:cubicBezTo>
                      <a:pt x="34" y="78"/>
                      <a:pt x="29" y="82"/>
                      <a:pt x="26" y="83"/>
                    </a:cubicBezTo>
                    <a:cubicBezTo>
                      <a:pt x="17" y="88"/>
                      <a:pt x="12" y="91"/>
                      <a:pt x="9" y="96"/>
                    </a:cubicBezTo>
                    <a:cubicBezTo>
                      <a:pt x="5" y="101"/>
                      <a:pt x="3" y="108"/>
                      <a:pt x="0" y="118"/>
                    </a:cubicBezTo>
                    <a:cubicBezTo>
                      <a:pt x="0" y="119"/>
                      <a:pt x="0" y="120"/>
                      <a:pt x="1" y="120"/>
                    </a:cubicBezTo>
                    <a:cubicBezTo>
                      <a:pt x="2" y="120"/>
                      <a:pt x="3" y="120"/>
                      <a:pt x="4"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0" name="Freeform 41"/>
              <p:cNvSpPr>
                <a:spLocks/>
              </p:cNvSpPr>
              <p:nvPr/>
            </p:nvSpPr>
            <p:spPr bwMode="auto">
              <a:xfrm>
                <a:off x="11215688" y="4224338"/>
                <a:ext cx="196850" cy="450850"/>
              </a:xfrm>
              <a:custGeom>
                <a:avLst/>
                <a:gdLst>
                  <a:gd name="T0" fmla="*/ 48 w 52"/>
                  <a:gd name="T1" fmla="*/ 118 h 120"/>
                  <a:gd name="T2" fmla="*/ 40 w 52"/>
                  <a:gd name="T3" fmla="*/ 101 h 120"/>
                  <a:gd name="T4" fmla="*/ 33 w 52"/>
                  <a:gd name="T5" fmla="*/ 95 h 120"/>
                  <a:gd name="T6" fmla="*/ 26 w 52"/>
                  <a:gd name="T7" fmla="*/ 90 h 120"/>
                  <a:gd name="T8" fmla="*/ 12 w 52"/>
                  <a:gd name="T9" fmla="*/ 76 h 120"/>
                  <a:gd name="T10" fmla="*/ 4 w 52"/>
                  <a:gd name="T11" fmla="*/ 59 h 120"/>
                  <a:gd name="T12" fmla="*/ 4 w 52"/>
                  <a:gd name="T13" fmla="*/ 54 h 120"/>
                  <a:gd name="T14" fmla="*/ 19 w 52"/>
                  <a:gd name="T15" fmla="*/ 22 h 120"/>
                  <a:gd name="T16" fmla="*/ 32 w 52"/>
                  <a:gd name="T17" fmla="*/ 10 h 120"/>
                  <a:gd name="T18" fmla="*/ 47 w 52"/>
                  <a:gd name="T19" fmla="*/ 4 h 120"/>
                  <a:gd name="T20" fmla="*/ 50 w 52"/>
                  <a:gd name="T21" fmla="*/ 4 h 120"/>
                  <a:gd name="T22" fmla="*/ 52 w 52"/>
                  <a:gd name="T23" fmla="*/ 3 h 120"/>
                  <a:gd name="T24" fmla="*/ 50 w 52"/>
                  <a:gd name="T25" fmla="*/ 1 h 120"/>
                  <a:gd name="T26" fmla="*/ 47 w 52"/>
                  <a:gd name="T27" fmla="*/ 0 h 120"/>
                  <a:gd name="T28" fmla="*/ 29 w 52"/>
                  <a:gd name="T29" fmla="*/ 7 h 120"/>
                  <a:gd name="T30" fmla="*/ 16 w 52"/>
                  <a:gd name="T31" fmla="*/ 20 h 120"/>
                  <a:gd name="T32" fmla="*/ 0 w 52"/>
                  <a:gd name="T33" fmla="*/ 54 h 120"/>
                  <a:gd name="T34" fmla="*/ 0 w 52"/>
                  <a:gd name="T35" fmla="*/ 59 h 120"/>
                  <a:gd name="T36" fmla="*/ 8 w 52"/>
                  <a:gd name="T37" fmla="*/ 78 h 120"/>
                  <a:gd name="T38" fmla="*/ 24 w 52"/>
                  <a:gd name="T39" fmla="*/ 94 h 120"/>
                  <a:gd name="T40" fmla="*/ 31 w 52"/>
                  <a:gd name="T41" fmla="*/ 98 h 120"/>
                  <a:gd name="T42" fmla="*/ 36 w 52"/>
                  <a:gd name="T43" fmla="*/ 104 h 120"/>
                  <a:gd name="T44" fmla="*/ 44 w 52"/>
                  <a:gd name="T45" fmla="*/ 119 h 120"/>
                  <a:gd name="T46" fmla="*/ 46 w 52"/>
                  <a:gd name="T47" fmla="*/ 120 h 120"/>
                  <a:gd name="T48" fmla="*/ 48 w 52"/>
                  <a:gd name="T49"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2" h="120">
                    <a:moveTo>
                      <a:pt x="48" y="118"/>
                    </a:moveTo>
                    <a:cubicBezTo>
                      <a:pt x="47" y="111"/>
                      <a:pt x="43" y="106"/>
                      <a:pt x="40" y="101"/>
                    </a:cubicBezTo>
                    <a:cubicBezTo>
                      <a:pt x="37" y="98"/>
                      <a:pt x="35" y="96"/>
                      <a:pt x="33" y="95"/>
                    </a:cubicBezTo>
                    <a:cubicBezTo>
                      <a:pt x="31" y="93"/>
                      <a:pt x="29" y="92"/>
                      <a:pt x="26" y="90"/>
                    </a:cubicBezTo>
                    <a:cubicBezTo>
                      <a:pt x="21" y="87"/>
                      <a:pt x="16" y="82"/>
                      <a:pt x="12" y="76"/>
                    </a:cubicBezTo>
                    <a:cubicBezTo>
                      <a:pt x="7" y="70"/>
                      <a:pt x="4" y="64"/>
                      <a:pt x="4" y="59"/>
                    </a:cubicBezTo>
                    <a:cubicBezTo>
                      <a:pt x="4" y="57"/>
                      <a:pt x="4" y="56"/>
                      <a:pt x="4" y="54"/>
                    </a:cubicBezTo>
                    <a:cubicBezTo>
                      <a:pt x="4" y="42"/>
                      <a:pt x="10" y="32"/>
                      <a:pt x="19" y="22"/>
                    </a:cubicBezTo>
                    <a:cubicBezTo>
                      <a:pt x="23" y="18"/>
                      <a:pt x="27" y="13"/>
                      <a:pt x="32" y="10"/>
                    </a:cubicBezTo>
                    <a:cubicBezTo>
                      <a:pt x="36" y="7"/>
                      <a:pt x="41" y="4"/>
                      <a:pt x="47" y="4"/>
                    </a:cubicBezTo>
                    <a:cubicBezTo>
                      <a:pt x="48" y="4"/>
                      <a:pt x="49" y="4"/>
                      <a:pt x="50" y="4"/>
                    </a:cubicBezTo>
                    <a:cubicBezTo>
                      <a:pt x="51" y="5"/>
                      <a:pt x="52" y="4"/>
                      <a:pt x="52" y="3"/>
                    </a:cubicBezTo>
                    <a:cubicBezTo>
                      <a:pt x="52" y="2"/>
                      <a:pt x="51" y="1"/>
                      <a:pt x="50" y="1"/>
                    </a:cubicBezTo>
                    <a:cubicBezTo>
                      <a:pt x="49" y="0"/>
                      <a:pt x="48" y="0"/>
                      <a:pt x="47" y="0"/>
                    </a:cubicBezTo>
                    <a:cubicBezTo>
                      <a:pt x="40" y="0"/>
                      <a:pt x="34" y="3"/>
                      <a:pt x="29" y="7"/>
                    </a:cubicBezTo>
                    <a:cubicBezTo>
                      <a:pt x="24" y="11"/>
                      <a:pt x="20" y="15"/>
                      <a:pt x="16" y="20"/>
                    </a:cubicBezTo>
                    <a:cubicBezTo>
                      <a:pt x="6" y="30"/>
                      <a:pt x="0" y="40"/>
                      <a:pt x="0" y="54"/>
                    </a:cubicBezTo>
                    <a:cubicBezTo>
                      <a:pt x="0" y="56"/>
                      <a:pt x="0" y="58"/>
                      <a:pt x="0" y="59"/>
                    </a:cubicBezTo>
                    <a:cubicBezTo>
                      <a:pt x="1" y="66"/>
                      <a:pt x="4" y="72"/>
                      <a:pt x="8" y="78"/>
                    </a:cubicBezTo>
                    <a:cubicBezTo>
                      <a:pt x="13" y="84"/>
                      <a:pt x="18" y="90"/>
                      <a:pt x="24" y="94"/>
                    </a:cubicBezTo>
                    <a:cubicBezTo>
                      <a:pt x="27" y="96"/>
                      <a:pt x="29" y="97"/>
                      <a:pt x="31" y="98"/>
                    </a:cubicBezTo>
                    <a:cubicBezTo>
                      <a:pt x="33" y="99"/>
                      <a:pt x="34" y="101"/>
                      <a:pt x="36" y="104"/>
                    </a:cubicBezTo>
                    <a:cubicBezTo>
                      <a:pt x="40" y="108"/>
                      <a:pt x="44" y="113"/>
                      <a:pt x="44" y="119"/>
                    </a:cubicBezTo>
                    <a:cubicBezTo>
                      <a:pt x="44" y="120"/>
                      <a:pt x="45" y="120"/>
                      <a:pt x="46" y="120"/>
                    </a:cubicBezTo>
                    <a:cubicBezTo>
                      <a:pt x="47" y="120"/>
                      <a:pt x="48" y="119"/>
                      <a:pt x="48" y="1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1" name="Freeform 42"/>
              <p:cNvSpPr>
                <a:spLocks/>
              </p:cNvSpPr>
              <p:nvPr/>
            </p:nvSpPr>
            <p:spPr bwMode="auto">
              <a:xfrm>
                <a:off x="11352213" y="4291013"/>
                <a:ext cx="65088" cy="336550"/>
              </a:xfrm>
              <a:custGeom>
                <a:avLst/>
                <a:gdLst>
                  <a:gd name="T0" fmla="*/ 6 w 17"/>
                  <a:gd name="T1" fmla="*/ 87 h 89"/>
                  <a:gd name="T2" fmla="*/ 4 w 17"/>
                  <a:gd name="T3" fmla="*/ 71 h 89"/>
                  <a:gd name="T4" fmla="*/ 4 w 17"/>
                  <a:gd name="T5" fmla="*/ 67 h 89"/>
                  <a:gd name="T6" fmla="*/ 3 w 17"/>
                  <a:gd name="T7" fmla="*/ 57 h 89"/>
                  <a:gd name="T8" fmla="*/ 2 w 17"/>
                  <a:gd name="T9" fmla="*/ 50 h 89"/>
                  <a:gd name="T10" fmla="*/ 3 w 17"/>
                  <a:gd name="T11" fmla="*/ 47 h 89"/>
                  <a:gd name="T12" fmla="*/ 5 w 17"/>
                  <a:gd name="T13" fmla="*/ 45 h 89"/>
                  <a:gd name="T14" fmla="*/ 11 w 17"/>
                  <a:gd name="T15" fmla="*/ 41 h 89"/>
                  <a:gd name="T16" fmla="*/ 16 w 17"/>
                  <a:gd name="T17" fmla="*/ 35 h 89"/>
                  <a:gd name="T18" fmla="*/ 17 w 17"/>
                  <a:gd name="T19" fmla="*/ 26 h 89"/>
                  <a:gd name="T20" fmla="*/ 15 w 17"/>
                  <a:gd name="T21" fmla="*/ 1 h 89"/>
                  <a:gd name="T22" fmla="*/ 13 w 17"/>
                  <a:gd name="T23" fmla="*/ 0 h 89"/>
                  <a:gd name="T24" fmla="*/ 12 w 17"/>
                  <a:gd name="T25" fmla="*/ 1 h 89"/>
                  <a:gd name="T26" fmla="*/ 14 w 17"/>
                  <a:gd name="T27" fmla="*/ 26 h 89"/>
                  <a:gd name="T28" fmla="*/ 13 w 17"/>
                  <a:gd name="T29" fmla="*/ 34 h 89"/>
                  <a:gd name="T30" fmla="*/ 9 w 17"/>
                  <a:gd name="T31" fmla="*/ 39 h 89"/>
                  <a:gd name="T32" fmla="*/ 2 w 17"/>
                  <a:gd name="T33" fmla="*/ 44 h 89"/>
                  <a:gd name="T34" fmla="*/ 0 w 17"/>
                  <a:gd name="T35" fmla="*/ 47 h 89"/>
                  <a:gd name="T36" fmla="*/ 0 w 17"/>
                  <a:gd name="T37" fmla="*/ 50 h 89"/>
                  <a:gd name="T38" fmla="*/ 1 w 17"/>
                  <a:gd name="T39" fmla="*/ 57 h 89"/>
                  <a:gd name="T40" fmla="*/ 1 w 17"/>
                  <a:gd name="T41" fmla="*/ 67 h 89"/>
                  <a:gd name="T42" fmla="*/ 1 w 17"/>
                  <a:gd name="T43" fmla="*/ 71 h 89"/>
                  <a:gd name="T44" fmla="*/ 3 w 17"/>
                  <a:gd name="T45" fmla="*/ 88 h 89"/>
                  <a:gd name="T46" fmla="*/ 5 w 17"/>
                  <a:gd name="T47" fmla="*/ 88 h 89"/>
                  <a:gd name="T48" fmla="*/ 6 w 17"/>
                  <a:gd name="T49" fmla="*/ 8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89">
                    <a:moveTo>
                      <a:pt x="6" y="87"/>
                    </a:moveTo>
                    <a:cubicBezTo>
                      <a:pt x="4" y="82"/>
                      <a:pt x="4" y="77"/>
                      <a:pt x="4" y="71"/>
                    </a:cubicBezTo>
                    <a:cubicBezTo>
                      <a:pt x="4" y="69"/>
                      <a:pt x="4" y="68"/>
                      <a:pt x="4" y="67"/>
                    </a:cubicBezTo>
                    <a:cubicBezTo>
                      <a:pt x="4" y="63"/>
                      <a:pt x="4" y="60"/>
                      <a:pt x="3" y="57"/>
                    </a:cubicBezTo>
                    <a:cubicBezTo>
                      <a:pt x="3" y="54"/>
                      <a:pt x="2" y="52"/>
                      <a:pt x="2" y="50"/>
                    </a:cubicBezTo>
                    <a:cubicBezTo>
                      <a:pt x="2" y="49"/>
                      <a:pt x="3" y="48"/>
                      <a:pt x="3" y="47"/>
                    </a:cubicBezTo>
                    <a:cubicBezTo>
                      <a:pt x="3" y="46"/>
                      <a:pt x="4" y="46"/>
                      <a:pt x="5" y="45"/>
                    </a:cubicBezTo>
                    <a:cubicBezTo>
                      <a:pt x="6" y="44"/>
                      <a:pt x="8" y="43"/>
                      <a:pt x="11" y="41"/>
                    </a:cubicBezTo>
                    <a:cubicBezTo>
                      <a:pt x="13" y="40"/>
                      <a:pt x="15" y="38"/>
                      <a:pt x="16" y="35"/>
                    </a:cubicBezTo>
                    <a:cubicBezTo>
                      <a:pt x="17" y="32"/>
                      <a:pt x="17" y="29"/>
                      <a:pt x="17" y="26"/>
                    </a:cubicBezTo>
                    <a:cubicBezTo>
                      <a:pt x="17" y="17"/>
                      <a:pt x="15" y="7"/>
                      <a:pt x="15" y="1"/>
                    </a:cubicBezTo>
                    <a:cubicBezTo>
                      <a:pt x="15" y="0"/>
                      <a:pt x="14" y="0"/>
                      <a:pt x="13" y="0"/>
                    </a:cubicBezTo>
                    <a:cubicBezTo>
                      <a:pt x="13" y="0"/>
                      <a:pt x="12" y="0"/>
                      <a:pt x="12" y="1"/>
                    </a:cubicBezTo>
                    <a:cubicBezTo>
                      <a:pt x="12" y="8"/>
                      <a:pt x="14" y="18"/>
                      <a:pt x="14" y="26"/>
                    </a:cubicBezTo>
                    <a:cubicBezTo>
                      <a:pt x="14" y="29"/>
                      <a:pt x="14" y="32"/>
                      <a:pt x="13" y="34"/>
                    </a:cubicBezTo>
                    <a:cubicBezTo>
                      <a:pt x="12" y="36"/>
                      <a:pt x="11" y="38"/>
                      <a:pt x="9" y="39"/>
                    </a:cubicBezTo>
                    <a:cubicBezTo>
                      <a:pt x="6" y="41"/>
                      <a:pt x="4" y="42"/>
                      <a:pt x="2" y="44"/>
                    </a:cubicBezTo>
                    <a:cubicBezTo>
                      <a:pt x="1" y="45"/>
                      <a:pt x="1" y="46"/>
                      <a:pt x="0" y="47"/>
                    </a:cubicBezTo>
                    <a:cubicBezTo>
                      <a:pt x="0" y="48"/>
                      <a:pt x="0" y="49"/>
                      <a:pt x="0" y="50"/>
                    </a:cubicBezTo>
                    <a:cubicBezTo>
                      <a:pt x="0" y="52"/>
                      <a:pt x="0" y="54"/>
                      <a:pt x="1" y="57"/>
                    </a:cubicBezTo>
                    <a:cubicBezTo>
                      <a:pt x="1" y="60"/>
                      <a:pt x="1" y="63"/>
                      <a:pt x="1" y="67"/>
                    </a:cubicBezTo>
                    <a:cubicBezTo>
                      <a:pt x="1" y="68"/>
                      <a:pt x="1" y="69"/>
                      <a:pt x="1" y="71"/>
                    </a:cubicBezTo>
                    <a:cubicBezTo>
                      <a:pt x="1" y="77"/>
                      <a:pt x="1" y="83"/>
                      <a:pt x="3" y="88"/>
                    </a:cubicBezTo>
                    <a:cubicBezTo>
                      <a:pt x="4" y="88"/>
                      <a:pt x="4" y="89"/>
                      <a:pt x="5" y="88"/>
                    </a:cubicBezTo>
                    <a:cubicBezTo>
                      <a:pt x="6" y="88"/>
                      <a:pt x="6" y="87"/>
                      <a:pt x="6"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2" name="Freeform 43"/>
              <p:cNvSpPr>
                <a:spLocks/>
              </p:cNvSpPr>
              <p:nvPr/>
            </p:nvSpPr>
            <p:spPr bwMode="auto">
              <a:xfrm>
                <a:off x="11425238" y="4291013"/>
                <a:ext cx="49213" cy="309563"/>
              </a:xfrm>
              <a:custGeom>
                <a:avLst/>
                <a:gdLst>
                  <a:gd name="T0" fmla="*/ 10 w 13"/>
                  <a:gd name="T1" fmla="*/ 80 h 82"/>
                  <a:gd name="T2" fmla="*/ 10 w 13"/>
                  <a:gd name="T3" fmla="*/ 79 h 82"/>
                  <a:gd name="T4" fmla="*/ 13 w 13"/>
                  <a:gd name="T5" fmla="*/ 52 h 82"/>
                  <a:gd name="T6" fmla="*/ 8 w 13"/>
                  <a:gd name="T7" fmla="*/ 37 h 82"/>
                  <a:gd name="T8" fmla="*/ 5 w 13"/>
                  <a:gd name="T9" fmla="*/ 30 h 82"/>
                  <a:gd name="T10" fmla="*/ 3 w 13"/>
                  <a:gd name="T11" fmla="*/ 21 h 82"/>
                  <a:gd name="T12" fmla="*/ 4 w 13"/>
                  <a:gd name="T13" fmla="*/ 1 h 82"/>
                  <a:gd name="T14" fmla="*/ 3 w 13"/>
                  <a:gd name="T15" fmla="*/ 0 h 82"/>
                  <a:gd name="T16" fmla="*/ 2 w 13"/>
                  <a:gd name="T17" fmla="*/ 1 h 82"/>
                  <a:gd name="T18" fmla="*/ 0 w 13"/>
                  <a:gd name="T19" fmla="*/ 21 h 82"/>
                  <a:gd name="T20" fmla="*/ 2 w 13"/>
                  <a:gd name="T21" fmla="*/ 31 h 82"/>
                  <a:gd name="T22" fmla="*/ 7 w 13"/>
                  <a:gd name="T23" fmla="*/ 38 h 82"/>
                  <a:gd name="T24" fmla="*/ 10 w 13"/>
                  <a:gd name="T25" fmla="*/ 52 h 82"/>
                  <a:gd name="T26" fmla="*/ 8 w 13"/>
                  <a:gd name="T27" fmla="*/ 79 h 82"/>
                  <a:gd name="T28" fmla="*/ 8 w 13"/>
                  <a:gd name="T29" fmla="*/ 80 h 82"/>
                  <a:gd name="T30" fmla="*/ 9 w 13"/>
                  <a:gd name="T31" fmla="*/ 82 h 82"/>
                  <a:gd name="T32" fmla="*/ 10 w 13"/>
                  <a:gd name="T33" fmla="*/ 8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82">
                    <a:moveTo>
                      <a:pt x="10" y="80"/>
                    </a:moveTo>
                    <a:cubicBezTo>
                      <a:pt x="10" y="79"/>
                      <a:pt x="10" y="79"/>
                      <a:pt x="10" y="79"/>
                    </a:cubicBezTo>
                    <a:cubicBezTo>
                      <a:pt x="10" y="73"/>
                      <a:pt x="13" y="61"/>
                      <a:pt x="13" y="52"/>
                    </a:cubicBezTo>
                    <a:cubicBezTo>
                      <a:pt x="13" y="46"/>
                      <a:pt x="12" y="40"/>
                      <a:pt x="8" y="37"/>
                    </a:cubicBezTo>
                    <a:cubicBezTo>
                      <a:pt x="7" y="35"/>
                      <a:pt x="6" y="33"/>
                      <a:pt x="5" y="30"/>
                    </a:cubicBezTo>
                    <a:cubicBezTo>
                      <a:pt x="3" y="28"/>
                      <a:pt x="3" y="24"/>
                      <a:pt x="3" y="21"/>
                    </a:cubicBezTo>
                    <a:cubicBezTo>
                      <a:pt x="3" y="14"/>
                      <a:pt x="3" y="6"/>
                      <a:pt x="4" y="1"/>
                    </a:cubicBezTo>
                    <a:cubicBezTo>
                      <a:pt x="4" y="1"/>
                      <a:pt x="4" y="0"/>
                      <a:pt x="3" y="0"/>
                    </a:cubicBezTo>
                    <a:cubicBezTo>
                      <a:pt x="2" y="0"/>
                      <a:pt x="2" y="0"/>
                      <a:pt x="2" y="1"/>
                    </a:cubicBezTo>
                    <a:cubicBezTo>
                      <a:pt x="0" y="6"/>
                      <a:pt x="0" y="14"/>
                      <a:pt x="0" y="21"/>
                    </a:cubicBezTo>
                    <a:cubicBezTo>
                      <a:pt x="0" y="24"/>
                      <a:pt x="1" y="29"/>
                      <a:pt x="2" y="31"/>
                    </a:cubicBezTo>
                    <a:cubicBezTo>
                      <a:pt x="4" y="34"/>
                      <a:pt x="4" y="36"/>
                      <a:pt x="7" y="38"/>
                    </a:cubicBezTo>
                    <a:cubicBezTo>
                      <a:pt x="9" y="41"/>
                      <a:pt x="10" y="46"/>
                      <a:pt x="10" y="52"/>
                    </a:cubicBezTo>
                    <a:cubicBezTo>
                      <a:pt x="10" y="61"/>
                      <a:pt x="8" y="72"/>
                      <a:pt x="8" y="79"/>
                    </a:cubicBezTo>
                    <a:cubicBezTo>
                      <a:pt x="8" y="80"/>
                      <a:pt x="8" y="80"/>
                      <a:pt x="8" y="80"/>
                    </a:cubicBezTo>
                    <a:cubicBezTo>
                      <a:pt x="8" y="81"/>
                      <a:pt x="8" y="82"/>
                      <a:pt x="9" y="82"/>
                    </a:cubicBezTo>
                    <a:cubicBezTo>
                      <a:pt x="10" y="82"/>
                      <a:pt x="10" y="81"/>
                      <a:pt x="10"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3" name="Freeform 44"/>
              <p:cNvSpPr>
                <a:spLocks/>
              </p:cNvSpPr>
              <p:nvPr/>
            </p:nvSpPr>
            <p:spPr bwMode="auto">
              <a:xfrm>
                <a:off x="11458575" y="4367213"/>
                <a:ext cx="106363" cy="79375"/>
              </a:xfrm>
              <a:custGeom>
                <a:avLst/>
                <a:gdLst>
                  <a:gd name="T0" fmla="*/ 2 w 28"/>
                  <a:gd name="T1" fmla="*/ 21 h 21"/>
                  <a:gd name="T2" fmla="*/ 17 w 28"/>
                  <a:gd name="T3" fmla="*/ 10 h 21"/>
                  <a:gd name="T4" fmla="*/ 27 w 28"/>
                  <a:gd name="T5" fmla="*/ 3 h 21"/>
                  <a:gd name="T6" fmla="*/ 27 w 28"/>
                  <a:gd name="T7" fmla="*/ 1 h 21"/>
                  <a:gd name="T8" fmla="*/ 25 w 28"/>
                  <a:gd name="T9" fmla="*/ 1 h 21"/>
                  <a:gd name="T10" fmla="*/ 16 w 28"/>
                  <a:gd name="T11" fmla="*/ 8 h 21"/>
                  <a:gd name="T12" fmla="*/ 1 w 28"/>
                  <a:gd name="T13" fmla="*/ 19 h 21"/>
                  <a:gd name="T14" fmla="*/ 0 w 28"/>
                  <a:gd name="T15" fmla="*/ 20 h 21"/>
                  <a:gd name="T16" fmla="*/ 2 w 2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1">
                    <a:moveTo>
                      <a:pt x="2" y="21"/>
                    </a:moveTo>
                    <a:cubicBezTo>
                      <a:pt x="7" y="17"/>
                      <a:pt x="12" y="14"/>
                      <a:pt x="17" y="10"/>
                    </a:cubicBezTo>
                    <a:cubicBezTo>
                      <a:pt x="21" y="7"/>
                      <a:pt x="17" y="10"/>
                      <a:pt x="27" y="3"/>
                    </a:cubicBezTo>
                    <a:cubicBezTo>
                      <a:pt x="27" y="2"/>
                      <a:pt x="28" y="2"/>
                      <a:pt x="27" y="1"/>
                    </a:cubicBezTo>
                    <a:cubicBezTo>
                      <a:pt x="27" y="0"/>
                      <a:pt x="26" y="0"/>
                      <a:pt x="25" y="1"/>
                    </a:cubicBezTo>
                    <a:cubicBezTo>
                      <a:pt x="16" y="8"/>
                      <a:pt x="19" y="5"/>
                      <a:pt x="16" y="8"/>
                    </a:cubicBezTo>
                    <a:cubicBezTo>
                      <a:pt x="10" y="12"/>
                      <a:pt x="5" y="15"/>
                      <a:pt x="1" y="19"/>
                    </a:cubicBezTo>
                    <a:cubicBezTo>
                      <a:pt x="0" y="19"/>
                      <a:pt x="0" y="20"/>
                      <a:pt x="0" y="20"/>
                    </a:cubicBezTo>
                    <a:cubicBezTo>
                      <a:pt x="1" y="21"/>
                      <a:pt x="2" y="21"/>
                      <a:pt x="2"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4" name="Freeform 45"/>
              <p:cNvSpPr>
                <a:spLocks/>
              </p:cNvSpPr>
              <p:nvPr/>
            </p:nvSpPr>
            <p:spPr bwMode="auto">
              <a:xfrm>
                <a:off x="11276013" y="4375150"/>
                <a:ext cx="103188" cy="77788"/>
              </a:xfrm>
              <a:custGeom>
                <a:avLst/>
                <a:gdLst>
                  <a:gd name="T0" fmla="*/ 27 w 27"/>
                  <a:gd name="T1" fmla="*/ 19 h 21"/>
                  <a:gd name="T2" fmla="*/ 3 w 27"/>
                  <a:gd name="T3" fmla="*/ 1 h 21"/>
                  <a:gd name="T4" fmla="*/ 1 w 27"/>
                  <a:gd name="T5" fmla="*/ 1 h 21"/>
                  <a:gd name="T6" fmla="*/ 1 w 27"/>
                  <a:gd name="T7" fmla="*/ 3 h 21"/>
                  <a:gd name="T8" fmla="*/ 25 w 27"/>
                  <a:gd name="T9" fmla="*/ 21 h 21"/>
                  <a:gd name="T10" fmla="*/ 27 w 27"/>
                  <a:gd name="T11" fmla="*/ 21 h 21"/>
                  <a:gd name="T12" fmla="*/ 27 w 27"/>
                  <a:gd name="T13" fmla="*/ 19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19"/>
                    </a:moveTo>
                    <a:cubicBezTo>
                      <a:pt x="20" y="12"/>
                      <a:pt x="11" y="8"/>
                      <a:pt x="3" y="1"/>
                    </a:cubicBezTo>
                    <a:cubicBezTo>
                      <a:pt x="2" y="0"/>
                      <a:pt x="1" y="0"/>
                      <a:pt x="1" y="1"/>
                    </a:cubicBezTo>
                    <a:cubicBezTo>
                      <a:pt x="0" y="1"/>
                      <a:pt x="0" y="2"/>
                      <a:pt x="1" y="3"/>
                    </a:cubicBezTo>
                    <a:cubicBezTo>
                      <a:pt x="9" y="10"/>
                      <a:pt x="18" y="15"/>
                      <a:pt x="25" y="21"/>
                    </a:cubicBezTo>
                    <a:cubicBezTo>
                      <a:pt x="26" y="21"/>
                      <a:pt x="26" y="21"/>
                      <a:pt x="27" y="21"/>
                    </a:cubicBezTo>
                    <a:cubicBezTo>
                      <a:pt x="27" y="20"/>
                      <a:pt x="27" y="19"/>
                      <a:pt x="27"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5" name="Freeform 46"/>
              <p:cNvSpPr>
                <a:spLocks/>
              </p:cNvSpPr>
              <p:nvPr/>
            </p:nvSpPr>
            <p:spPr bwMode="auto">
              <a:xfrm>
                <a:off x="11379200" y="4389438"/>
                <a:ext cx="41275" cy="255588"/>
              </a:xfrm>
              <a:custGeom>
                <a:avLst/>
                <a:gdLst>
                  <a:gd name="T0" fmla="*/ 2 w 11"/>
                  <a:gd name="T1" fmla="*/ 67 h 68"/>
                  <a:gd name="T2" fmla="*/ 2 w 11"/>
                  <a:gd name="T3" fmla="*/ 61 h 68"/>
                  <a:gd name="T4" fmla="*/ 8 w 11"/>
                  <a:gd name="T5" fmla="*/ 28 h 68"/>
                  <a:gd name="T6" fmla="*/ 10 w 11"/>
                  <a:gd name="T7" fmla="*/ 23 h 68"/>
                  <a:gd name="T8" fmla="*/ 11 w 11"/>
                  <a:gd name="T9" fmla="*/ 18 h 68"/>
                  <a:gd name="T10" fmla="*/ 11 w 11"/>
                  <a:gd name="T11" fmla="*/ 16 h 68"/>
                  <a:gd name="T12" fmla="*/ 9 w 11"/>
                  <a:gd name="T13" fmla="*/ 5 h 68"/>
                  <a:gd name="T14" fmla="*/ 10 w 11"/>
                  <a:gd name="T15" fmla="*/ 2 h 68"/>
                  <a:gd name="T16" fmla="*/ 9 w 11"/>
                  <a:gd name="T17" fmla="*/ 0 h 68"/>
                  <a:gd name="T18" fmla="*/ 7 w 11"/>
                  <a:gd name="T19" fmla="*/ 1 h 68"/>
                  <a:gd name="T20" fmla="*/ 7 w 11"/>
                  <a:gd name="T21" fmla="*/ 5 h 68"/>
                  <a:gd name="T22" fmla="*/ 9 w 11"/>
                  <a:gd name="T23" fmla="*/ 16 h 68"/>
                  <a:gd name="T24" fmla="*/ 9 w 11"/>
                  <a:gd name="T25" fmla="*/ 18 h 68"/>
                  <a:gd name="T26" fmla="*/ 8 w 11"/>
                  <a:gd name="T27" fmla="*/ 22 h 68"/>
                  <a:gd name="T28" fmla="*/ 5 w 11"/>
                  <a:gd name="T29" fmla="*/ 27 h 68"/>
                  <a:gd name="T30" fmla="*/ 0 w 11"/>
                  <a:gd name="T31" fmla="*/ 61 h 68"/>
                  <a:gd name="T32" fmla="*/ 0 w 11"/>
                  <a:gd name="T33" fmla="*/ 67 h 68"/>
                  <a:gd name="T34" fmla="*/ 1 w 11"/>
                  <a:gd name="T35" fmla="*/ 68 h 68"/>
                  <a:gd name="T36" fmla="*/ 2 w 11"/>
                  <a:gd name="T37" fmla="*/ 6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68">
                    <a:moveTo>
                      <a:pt x="2" y="67"/>
                    </a:moveTo>
                    <a:cubicBezTo>
                      <a:pt x="2" y="65"/>
                      <a:pt x="2" y="63"/>
                      <a:pt x="2" y="61"/>
                    </a:cubicBezTo>
                    <a:cubicBezTo>
                      <a:pt x="2" y="50"/>
                      <a:pt x="3" y="37"/>
                      <a:pt x="8" y="28"/>
                    </a:cubicBezTo>
                    <a:cubicBezTo>
                      <a:pt x="9" y="25"/>
                      <a:pt x="10" y="24"/>
                      <a:pt x="10" y="23"/>
                    </a:cubicBezTo>
                    <a:cubicBezTo>
                      <a:pt x="11" y="22"/>
                      <a:pt x="11" y="20"/>
                      <a:pt x="11" y="18"/>
                    </a:cubicBezTo>
                    <a:cubicBezTo>
                      <a:pt x="11" y="17"/>
                      <a:pt x="11" y="17"/>
                      <a:pt x="11" y="16"/>
                    </a:cubicBezTo>
                    <a:cubicBezTo>
                      <a:pt x="11" y="12"/>
                      <a:pt x="9" y="8"/>
                      <a:pt x="9" y="5"/>
                    </a:cubicBezTo>
                    <a:cubicBezTo>
                      <a:pt x="9" y="4"/>
                      <a:pt x="9" y="3"/>
                      <a:pt x="10" y="2"/>
                    </a:cubicBezTo>
                    <a:cubicBezTo>
                      <a:pt x="10" y="1"/>
                      <a:pt x="10" y="0"/>
                      <a:pt x="9" y="0"/>
                    </a:cubicBezTo>
                    <a:cubicBezTo>
                      <a:pt x="8" y="0"/>
                      <a:pt x="8" y="0"/>
                      <a:pt x="7" y="1"/>
                    </a:cubicBezTo>
                    <a:cubicBezTo>
                      <a:pt x="7" y="2"/>
                      <a:pt x="7" y="4"/>
                      <a:pt x="7" y="5"/>
                    </a:cubicBezTo>
                    <a:cubicBezTo>
                      <a:pt x="7" y="9"/>
                      <a:pt x="9" y="13"/>
                      <a:pt x="9" y="16"/>
                    </a:cubicBezTo>
                    <a:cubicBezTo>
                      <a:pt x="9" y="17"/>
                      <a:pt x="9" y="17"/>
                      <a:pt x="9" y="18"/>
                    </a:cubicBezTo>
                    <a:cubicBezTo>
                      <a:pt x="9" y="20"/>
                      <a:pt x="8" y="21"/>
                      <a:pt x="8" y="22"/>
                    </a:cubicBezTo>
                    <a:cubicBezTo>
                      <a:pt x="8" y="23"/>
                      <a:pt x="7" y="24"/>
                      <a:pt x="5" y="27"/>
                    </a:cubicBezTo>
                    <a:cubicBezTo>
                      <a:pt x="0" y="36"/>
                      <a:pt x="0" y="50"/>
                      <a:pt x="0" y="61"/>
                    </a:cubicBezTo>
                    <a:cubicBezTo>
                      <a:pt x="0" y="63"/>
                      <a:pt x="0" y="65"/>
                      <a:pt x="0" y="67"/>
                    </a:cubicBezTo>
                    <a:cubicBezTo>
                      <a:pt x="0" y="67"/>
                      <a:pt x="0" y="68"/>
                      <a:pt x="1" y="68"/>
                    </a:cubicBezTo>
                    <a:cubicBezTo>
                      <a:pt x="2" y="68"/>
                      <a:pt x="2" y="67"/>
                      <a:pt x="2" y="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6" name="Freeform 47"/>
              <p:cNvSpPr>
                <a:spLocks/>
              </p:cNvSpPr>
              <p:nvPr/>
            </p:nvSpPr>
            <p:spPr bwMode="auto">
              <a:xfrm>
                <a:off x="11223625" y="4992688"/>
                <a:ext cx="139700" cy="90488"/>
              </a:xfrm>
              <a:custGeom>
                <a:avLst/>
                <a:gdLst>
                  <a:gd name="T0" fmla="*/ 3 w 37"/>
                  <a:gd name="T1" fmla="*/ 22 h 24"/>
                  <a:gd name="T2" fmla="*/ 3 w 37"/>
                  <a:gd name="T3" fmla="*/ 22 h 24"/>
                  <a:gd name="T4" fmla="*/ 4 w 37"/>
                  <a:gd name="T5" fmla="*/ 19 h 24"/>
                  <a:gd name="T6" fmla="*/ 10 w 37"/>
                  <a:gd name="T7" fmla="*/ 16 h 24"/>
                  <a:gd name="T8" fmla="*/ 16 w 37"/>
                  <a:gd name="T9" fmla="*/ 12 h 24"/>
                  <a:gd name="T10" fmla="*/ 23 w 37"/>
                  <a:gd name="T11" fmla="*/ 6 h 24"/>
                  <a:gd name="T12" fmla="*/ 29 w 37"/>
                  <a:gd name="T13" fmla="*/ 4 h 24"/>
                  <a:gd name="T14" fmla="*/ 36 w 37"/>
                  <a:gd name="T15" fmla="*/ 2 h 24"/>
                  <a:gd name="T16" fmla="*/ 36 w 37"/>
                  <a:gd name="T17" fmla="*/ 1 h 24"/>
                  <a:gd name="T18" fmla="*/ 35 w 37"/>
                  <a:gd name="T19" fmla="*/ 0 h 24"/>
                  <a:gd name="T20" fmla="*/ 29 w 37"/>
                  <a:gd name="T21" fmla="*/ 2 h 24"/>
                  <a:gd name="T22" fmla="*/ 22 w 37"/>
                  <a:gd name="T23" fmla="*/ 4 h 24"/>
                  <a:gd name="T24" fmla="*/ 14 w 37"/>
                  <a:gd name="T25" fmla="*/ 10 h 24"/>
                  <a:gd name="T26" fmla="*/ 6 w 37"/>
                  <a:gd name="T27" fmla="*/ 14 h 24"/>
                  <a:gd name="T28" fmla="*/ 2 w 37"/>
                  <a:gd name="T29" fmla="*/ 17 h 24"/>
                  <a:gd name="T30" fmla="*/ 0 w 37"/>
                  <a:gd name="T31" fmla="*/ 22 h 24"/>
                  <a:gd name="T32" fmla="*/ 0 w 37"/>
                  <a:gd name="T33" fmla="*/ 23 h 24"/>
                  <a:gd name="T34" fmla="*/ 1 w 37"/>
                  <a:gd name="T35" fmla="*/ 24 h 24"/>
                  <a:gd name="T36" fmla="*/ 3 w 37"/>
                  <a:gd name="T37"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 h="24">
                    <a:moveTo>
                      <a:pt x="3" y="22"/>
                    </a:moveTo>
                    <a:cubicBezTo>
                      <a:pt x="3" y="22"/>
                      <a:pt x="3" y="22"/>
                      <a:pt x="3" y="22"/>
                    </a:cubicBezTo>
                    <a:cubicBezTo>
                      <a:pt x="3" y="21"/>
                      <a:pt x="3" y="20"/>
                      <a:pt x="4" y="19"/>
                    </a:cubicBezTo>
                    <a:cubicBezTo>
                      <a:pt x="5" y="18"/>
                      <a:pt x="7" y="17"/>
                      <a:pt x="10" y="16"/>
                    </a:cubicBezTo>
                    <a:cubicBezTo>
                      <a:pt x="12" y="15"/>
                      <a:pt x="14" y="14"/>
                      <a:pt x="16" y="12"/>
                    </a:cubicBezTo>
                    <a:cubicBezTo>
                      <a:pt x="19" y="10"/>
                      <a:pt x="21" y="8"/>
                      <a:pt x="23" y="6"/>
                    </a:cubicBezTo>
                    <a:cubicBezTo>
                      <a:pt x="24" y="6"/>
                      <a:pt x="27" y="5"/>
                      <a:pt x="29" y="4"/>
                    </a:cubicBezTo>
                    <a:cubicBezTo>
                      <a:pt x="32" y="4"/>
                      <a:pt x="34" y="3"/>
                      <a:pt x="36" y="2"/>
                    </a:cubicBezTo>
                    <a:cubicBezTo>
                      <a:pt x="36" y="2"/>
                      <a:pt x="37" y="1"/>
                      <a:pt x="36" y="1"/>
                    </a:cubicBezTo>
                    <a:cubicBezTo>
                      <a:pt x="36" y="0"/>
                      <a:pt x="35" y="0"/>
                      <a:pt x="35" y="0"/>
                    </a:cubicBezTo>
                    <a:cubicBezTo>
                      <a:pt x="34" y="1"/>
                      <a:pt x="31" y="1"/>
                      <a:pt x="29" y="2"/>
                    </a:cubicBezTo>
                    <a:cubicBezTo>
                      <a:pt x="26" y="3"/>
                      <a:pt x="23" y="3"/>
                      <a:pt x="22" y="4"/>
                    </a:cubicBezTo>
                    <a:cubicBezTo>
                      <a:pt x="19" y="6"/>
                      <a:pt x="17" y="9"/>
                      <a:pt x="14" y="10"/>
                    </a:cubicBezTo>
                    <a:cubicBezTo>
                      <a:pt x="13" y="12"/>
                      <a:pt x="9" y="13"/>
                      <a:pt x="6" y="14"/>
                    </a:cubicBezTo>
                    <a:cubicBezTo>
                      <a:pt x="5" y="15"/>
                      <a:pt x="3" y="16"/>
                      <a:pt x="2" y="17"/>
                    </a:cubicBezTo>
                    <a:cubicBezTo>
                      <a:pt x="1" y="19"/>
                      <a:pt x="0" y="20"/>
                      <a:pt x="0" y="22"/>
                    </a:cubicBezTo>
                    <a:cubicBezTo>
                      <a:pt x="0" y="23"/>
                      <a:pt x="0" y="23"/>
                      <a:pt x="0" y="23"/>
                    </a:cubicBezTo>
                    <a:cubicBezTo>
                      <a:pt x="0" y="23"/>
                      <a:pt x="1" y="24"/>
                      <a:pt x="1" y="24"/>
                    </a:cubicBezTo>
                    <a:cubicBezTo>
                      <a:pt x="2" y="24"/>
                      <a:pt x="3" y="23"/>
                      <a:pt x="3" y="2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7" name="Freeform 48"/>
              <p:cNvSpPr>
                <a:spLocks/>
              </p:cNvSpPr>
              <p:nvPr/>
            </p:nvSpPr>
            <p:spPr bwMode="auto">
              <a:xfrm>
                <a:off x="11276013" y="5006975"/>
                <a:ext cx="46038" cy="131763"/>
              </a:xfrm>
              <a:custGeom>
                <a:avLst/>
                <a:gdLst>
                  <a:gd name="T0" fmla="*/ 10 w 12"/>
                  <a:gd name="T1" fmla="*/ 0 h 35"/>
                  <a:gd name="T2" fmla="*/ 3 w 12"/>
                  <a:gd name="T3" fmla="*/ 13 h 35"/>
                  <a:gd name="T4" fmla="*/ 3 w 12"/>
                  <a:gd name="T5" fmla="*/ 13 h 35"/>
                  <a:gd name="T6" fmla="*/ 0 w 12"/>
                  <a:gd name="T7" fmla="*/ 23 h 35"/>
                  <a:gd name="T8" fmla="*/ 0 w 12"/>
                  <a:gd name="T9" fmla="*/ 33 h 35"/>
                  <a:gd name="T10" fmla="*/ 1 w 12"/>
                  <a:gd name="T11" fmla="*/ 35 h 35"/>
                  <a:gd name="T12" fmla="*/ 2 w 12"/>
                  <a:gd name="T13" fmla="*/ 34 h 35"/>
                  <a:gd name="T14" fmla="*/ 3 w 12"/>
                  <a:gd name="T15" fmla="*/ 24 h 35"/>
                  <a:gd name="T16" fmla="*/ 5 w 12"/>
                  <a:gd name="T17" fmla="*/ 14 h 35"/>
                  <a:gd name="T18" fmla="*/ 4 w 12"/>
                  <a:gd name="T19" fmla="*/ 14 h 35"/>
                  <a:gd name="T20" fmla="*/ 5 w 12"/>
                  <a:gd name="T21" fmla="*/ 14 h 35"/>
                  <a:gd name="T22" fmla="*/ 12 w 12"/>
                  <a:gd name="T23" fmla="*/ 2 h 35"/>
                  <a:gd name="T24" fmla="*/ 11 w 12"/>
                  <a:gd name="T25" fmla="*/ 0 h 35"/>
                  <a:gd name="T26" fmla="*/ 10 w 12"/>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35">
                    <a:moveTo>
                      <a:pt x="10" y="0"/>
                    </a:moveTo>
                    <a:cubicBezTo>
                      <a:pt x="7" y="4"/>
                      <a:pt x="5" y="9"/>
                      <a:pt x="3" y="13"/>
                    </a:cubicBezTo>
                    <a:cubicBezTo>
                      <a:pt x="3" y="13"/>
                      <a:pt x="3" y="13"/>
                      <a:pt x="3" y="13"/>
                    </a:cubicBezTo>
                    <a:cubicBezTo>
                      <a:pt x="1" y="18"/>
                      <a:pt x="1" y="21"/>
                      <a:pt x="0" y="23"/>
                    </a:cubicBezTo>
                    <a:cubicBezTo>
                      <a:pt x="0" y="26"/>
                      <a:pt x="0" y="29"/>
                      <a:pt x="0" y="33"/>
                    </a:cubicBezTo>
                    <a:cubicBezTo>
                      <a:pt x="0" y="34"/>
                      <a:pt x="0" y="35"/>
                      <a:pt x="1" y="35"/>
                    </a:cubicBezTo>
                    <a:cubicBezTo>
                      <a:pt x="2" y="35"/>
                      <a:pt x="2" y="34"/>
                      <a:pt x="2" y="34"/>
                    </a:cubicBezTo>
                    <a:cubicBezTo>
                      <a:pt x="3" y="29"/>
                      <a:pt x="3" y="26"/>
                      <a:pt x="3" y="24"/>
                    </a:cubicBezTo>
                    <a:cubicBezTo>
                      <a:pt x="3" y="21"/>
                      <a:pt x="4" y="19"/>
                      <a:pt x="5" y="14"/>
                    </a:cubicBezTo>
                    <a:cubicBezTo>
                      <a:pt x="4" y="14"/>
                      <a:pt x="4" y="14"/>
                      <a:pt x="4" y="14"/>
                    </a:cubicBezTo>
                    <a:cubicBezTo>
                      <a:pt x="5" y="14"/>
                      <a:pt x="5" y="14"/>
                      <a:pt x="5" y="14"/>
                    </a:cubicBezTo>
                    <a:cubicBezTo>
                      <a:pt x="7" y="10"/>
                      <a:pt x="10" y="5"/>
                      <a:pt x="12" y="2"/>
                    </a:cubicBezTo>
                    <a:cubicBezTo>
                      <a:pt x="12" y="1"/>
                      <a:pt x="12" y="0"/>
                      <a:pt x="11" y="0"/>
                    </a:cubicBezTo>
                    <a:cubicBezTo>
                      <a:pt x="11" y="0"/>
                      <a:pt x="10" y="0"/>
                      <a:pt x="1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8" name="Freeform 49"/>
              <p:cNvSpPr>
                <a:spLocks/>
              </p:cNvSpPr>
              <p:nvPr/>
            </p:nvSpPr>
            <p:spPr bwMode="auto">
              <a:xfrm>
                <a:off x="11469688" y="4951413"/>
                <a:ext cx="114300" cy="63500"/>
              </a:xfrm>
              <a:custGeom>
                <a:avLst/>
                <a:gdLst>
                  <a:gd name="T0" fmla="*/ 2 w 30"/>
                  <a:gd name="T1" fmla="*/ 3 h 17"/>
                  <a:gd name="T2" fmla="*/ 9 w 30"/>
                  <a:gd name="T3" fmla="*/ 3 h 17"/>
                  <a:gd name="T4" fmla="*/ 16 w 30"/>
                  <a:gd name="T5" fmla="*/ 5 h 17"/>
                  <a:gd name="T6" fmla="*/ 23 w 30"/>
                  <a:gd name="T7" fmla="*/ 10 h 17"/>
                  <a:gd name="T8" fmla="*/ 27 w 30"/>
                  <a:gd name="T9" fmla="*/ 16 h 17"/>
                  <a:gd name="T10" fmla="*/ 29 w 30"/>
                  <a:gd name="T11" fmla="*/ 17 h 17"/>
                  <a:gd name="T12" fmla="*/ 30 w 30"/>
                  <a:gd name="T13" fmla="*/ 15 h 17"/>
                  <a:gd name="T14" fmla="*/ 25 w 30"/>
                  <a:gd name="T15" fmla="*/ 8 h 17"/>
                  <a:gd name="T16" fmla="*/ 18 w 30"/>
                  <a:gd name="T17" fmla="*/ 3 h 17"/>
                  <a:gd name="T18" fmla="*/ 10 w 30"/>
                  <a:gd name="T19" fmla="*/ 1 h 17"/>
                  <a:gd name="T20" fmla="*/ 2 w 30"/>
                  <a:gd name="T21" fmla="*/ 0 h 17"/>
                  <a:gd name="T22" fmla="*/ 0 w 30"/>
                  <a:gd name="T23" fmla="*/ 2 h 17"/>
                  <a:gd name="T24" fmla="*/ 2 w 30"/>
                  <a:gd name="T25" fmla="*/ 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17">
                    <a:moveTo>
                      <a:pt x="2" y="3"/>
                    </a:moveTo>
                    <a:cubicBezTo>
                      <a:pt x="4" y="3"/>
                      <a:pt x="6" y="3"/>
                      <a:pt x="9" y="3"/>
                    </a:cubicBezTo>
                    <a:cubicBezTo>
                      <a:pt x="12" y="4"/>
                      <a:pt x="15" y="4"/>
                      <a:pt x="16" y="5"/>
                    </a:cubicBezTo>
                    <a:cubicBezTo>
                      <a:pt x="18" y="6"/>
                      <a:pt x="21" y="8"/>
                      <a:pt x="23" y="10"/>
                    </a:cubicBezTo>
                    <a:cubicBezTo>
                      <a:pt x="25" y="12"/>
                      <a:pt x="27" y="15"/>
                      <a:pt x="27" y="16"/>
                    </a:cubicBezTo>
                    <a:cubicBezTo>
                      <a:pt x="28" y="17"/>
                      <a:pt x="28" y="17"/>
                      <a:pt x="29" y="17"/>
                    </a:cubicBezTo>
                    <a:cubicBezTo>
                      <a:pt x="30" y="17"/>
                      <a:pt x="30" y="16"/>
                      <a:pt x="30" y="15"/>
                    </a:cubicBezTo>
                    <a:cubicBezTo>
                      <a:pt x="29" y="13"/>
                      <a:pt x="27" y="11"/>
                      <a:pt x="25" y="8"/>
                    </a:cubicBezTo>
                    <a:cubicBezTo>
                      <a:pt x="22" y="6"/>
                      <a:pt x="20" y="4"/>
                      <a:pt x="18" y="3"/>
                    </a:cubicBezTo>
                    <a:cubicBezTo>
                      <a:pt x="15" y="2"/>
                      <a:pt x="12" y="1"/>
                      <a:pt x="10" y="1"/>
                    </a:cubicBezTo>
                    <a:cubicBezTo>
                      <a:pt x="7" y="1"/>
                      <a:pt x="4" y="0"/>
                      <a:pt x="2" y="0"/>
                    </a:cubicBezTo>
                    <a:cubicBezTo>
                      <a:pt x="1" y="0"/>
                      <a:pt x="0" y="1"/>
                      <a:pt x="0" y="2"/>
                    </a:cubicBezTo>
                    <a:cubicBezTo>
                      <a:pt x="0" y="2"/>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9" name="Freeform 50"/>
              <p:cNvSpPr>
                <a:spLocks/>
              </p:cNvSpPr>
              <p:nvPr/>
            </p:nvSpPr>
            <p:spPr bwMode="auto">
              <a:xfrm>
                <a:off x="11480800" y="4838700"/>
                <a:ext cx="46038" cy="119063"/>
              </a:xfrm>
              <a:custGeom>
                <a:avLst/>
                <a:gdLst>
                  <a:gd name="T0" fmla="*/ 3 w 12"/>
                  <a:gd name="T1" fmla="*/ 31 h 32"/>
                  <a:gd name="T2" fmla="*/ 12 w 12"/>
                  <a:gd name="T3" fmla="*/ 1 h 32"/>
                  <a:gd name="T4" fmla="*/ 11 w 12"/>
                  <a:gd name="T5" fmla="*/ 0 h 32"/>
                  <a:gd name="T6" fmla="*/ 9 w 12"/>
                  <a:gd name="T7" fmla="*/ 1 h 32"/>
                  <a:gd name="T8" fmla="*/ 0 w 12"/>
                  <a:gd name="T9" fmla="*/ 30 h 32"/>
                  <a:gd name="T10" fmla="*/ 1 w 12"/>
                  <a:gd name="T11" fmla="*/ 31 h 32"/>
                  <a:gd name="T12" fmla="*/ 3 w 12"/>
                  <a:gd name="T13" fmla="*/ 31 h 32"/>
                </a:gdLst>
                <a:ahLst/>
                <a:cxnLst>
                  <a:cxn ang="0">
                    <a:pos x="T0" y="T1"/>
                  </a:cxn>
                  <a:cxn ang="0">
                    <a:pos x="T2" y="T3"/>
                  </a:cxn>
                  <a:cxn ang="0">
                    <a:pos x="T4" y="T5"/>
                  </a:cxn>
                  <a:cxn ang="0">
                    <a:pos x="T6" y="T7"/>
                  </a:cxn>
                  <a:cxn ang="0">
                    <a:pos x="T8" y="T9"/>
                  </a:cxn>
                  <a:cxn ang="0">
                    <a:pos x="T10" y="T11"/>
                  </a:cxn>
                  <a:cxn ang="0">
                    <a:pos x="T12" y="T13"/>
                  </a:cxn>
                </a:cxnLst>
                <a:rect l="0" t="0" r="r" b="b"/>
                <a:pathLst>
                  <a:path w="12" h="32">
                    <a:moveTo>
                      <a:pt x="3" y="31"/>
                    </a:moveTo>
                    <a:cubicBezTo>
                      <a:pt x="9" y="21"/>
                      <a:pt x="12" y="14"/>
                      <a:pt x="12" y="1"/>
                    </a:cubicBezTo>
                    <a:cubicBezTo>
                      <a:pt x="12" y="1"/>
                      <a:pt x="11" y="0"/>
                      <a:pt x="11" y="0"/>
                    </a:cubicBezTo>
                    <a:cubicBezTo>
                      <a:pt x="10" y="0"/>
                      <a:pt x="9" y="1"/>
                      <a:pt x="9" y="1"/>
                    </a:cubicBezTo>
                    <a:cubicBezTo>
                      <a:pt x="9" y="13"/>
                      <a:pt x="6" y="20"/>
                      <a:pt x="0" y="30"/>
                    </a:cubicBezTo>
                    <a:cubicBezTo>
                      <a:pt x="0" y="30"/>
                      <a:pt x="0" y="31"/>
                      <a:pt x="1" y="31"/>
                    </a:cubicBezTo>
                    <a:cubicBezTo>
                      <a:pt x="1" y="32"/>
                      <a:pt x="2" y="32"/>
                      <a:pt x="3"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0" name="Freeform 51"/>
              <p:cNvSpPr>
                <a:spLocks/>
              </p:cNvSpPr>
              <p:nvPr/>
            </p:nvSpPr>
            <p:spPr bwMode="auto">
              <a:xfrm>
                <a:off x="11283950" y="4860925"/>
                <a:ext cx="95250" cy="112713"/>
              </a:xfrm>
              <a:custGeom>
                <a:avLst/>
                <a:gdLst>
                  <a:gd name="T0" fmla="*/ 24 w 25"/>
                  <a:gd name="T1" fmla="*/ 28 h 30"/>
                  <a:gd name="T2" fmla="*/ 23 w 25"/>
                  <a:gd name="T3" fmla="*/ 28 h 30"/>
                  <a:gd name="T4" fmla="*/ 17 w 25"/>
                  <a:gd name="T5" fmla="*/ 24 h 30"/>
                  <a:gd name="T6" fmla="*/ 10 w 25"/>
                  <a:gd name="T7" fmla="*/ 12 h 30"/>
                  <a:gd name="T8" fmla="*/ 2 w 25"/>
                  <a:gd name="T9" fmla="*/ 1 h 30"/>
                  <a:gd name="T10" fmla="*/ 1 w 25"/>
                  <a:gd name="T11" fmla="*/ 1 h 30"/>
                  <a:gd name="T12" fmla="*/ 1 w 25"/>
                  <a:gd name="T13" fmla="*/ 3 h 30"/>
                  <a:gd name="T14" fmla="*/ 6 w 25"/>
                  <a:gd name="T15" fmla="*/ 8 h 30"/>
                  <a:gd name="T16" fmla="*/ 13 w 25"/>
                  <a:gd name="T17" fmla="*/ 22 h 30"/>
                  <a:gd name="T18" fmla="*/ 17 w 25"/>
                  <a:gd name="T19" fmla="*/ 28 h 30"/>
                  <a:gd name="T20" fmla="*/ 23 w 25"/>
                  <a:gd name="T21" fmla="*/ 30 h 30"/>
                  <a:gd name="T22" fmla="*/ 24 w 25"/>
                  <a:gd name="T23" fmla="*/ 30 h 30"/>
                  <a:gd name="T24" fmla="*/ 25 w 25"/>
                  <a:gd name="T25" fmla="*/ 29 h 30"/>
                  <a:gd name="T26" fmla="*/ 24 w 25"/>
                  <a:gd name="T27" fmla="*/ 2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30">
                    <a:moveTo>
                      <a:pt x="24" y="28"/>
                    </a:moveTo>
                    <a:cubicBezTo>
                      <a:pt x="23" y="28"/>
                      <a:pt x="23" y="28"/>
                      <a:pt x="23" y="28"/>
                    </a:cubicBezTo>
                    <a:cubicBezTo>
                      <a:pt x="21" y="28"/>
                      <a:pt x="19" y="26"/>
                      <a:pt x="17" y="24"/>
                    </a:cubicBezTo>
                    <a:cubicBezTo>
                      <a:pt x="15" y="21"/>
                      <a:pt x="13" y="16"/>
                      <a:pt x="10" y="12"/>
                    </a:cubicBezTo>
                    <a:cubicBezTo>
                      <a:pt x="8" y="7"/>
                      <a:pt x="6" y="3"/>
                      <a:pt x="2" y="1"/>
                    </a:cubicBezTo>
                    <a:cubicBezTo>
                      <a:pt x="2" y="0"/>
                      <a:pt x="1" y="0"/>
                      <a:pt x="1" y="1"/>
                    </a:cubicBezTo>
                    <a:cubicBezTo>
                      <a:pt x="0" y="2"/>
                      <a:pt x="1" y="2"/>
                      <a:pt x="1" y="3"/>
                    </a:cubicBezTo>
                    <a:cubicBezTo>
                      <a:pt x="3" y="4"/>
                      <a:pt x="4" y="6"/>
                      <a:pt x="6" y="8"/>
                    </a:cubicBezTo>
                    <a:cubicBezTo>
                      <a:pt x="8" y="12"/>
                      <a:pt x="10" y="18"/>
                      <a:pt x="13" y="22"/>
                    </a:cubicBezTo>
                    <a:cubicBezTo>
                      <a:pt x="14" y="24"/>
                      <a:pt x="15" y="26"/>
                      <a:pt x="17" y="28"/>
                    </a:cubicBezTo>
                    <a:cubicBezTo>
                      <a:pt x="19" y="29"/>
                      <a:pt x="21" y="30"/>
                      <a:pt x="23" y="30"/>
                    </a:cubicBezTo>
                    <a:cubicBezTo>
                      <a:pt x="24" y="30"/>
                      <a:pt x="24" y="30"/>
                      <a:pt x="24" y="30"/>
                    </a:cubicBezTo>
                    <a:cubicBezTo>
                      <a:pt x="25" y="30"/>
                      <a:pt x="25" y="30"/>
                      <a:pt x="25" y="29"/>
                    </a:cubicBezTo>
                    <a:cubicBezTo>
                      <a:pt x="25" y="28"/>
                      <a:pt x="25" y="28"/>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1" name="Freeform 52"/>
              <p:cNvSpPr>
                <a:spLocks/>
              </p:cNvSpPr>
              <p:nvPr/>
            </p:nvSpPr>
            <p:spPr bwMode="auto">
              <a:xfrm>
                <a:off x="11537950" y="5584825"/>
                <a:ext cx="68263" cy="488950"/>
              </a:xfrm>
              <a:custGeom>
                <a:avLst/>
                <a:gdLst>
                  <a:gd name="T0" fmla="*/ 0 w 18"/>
                  <a:gd name="T1" fmla="*/ 2 h 130"/>
                  <a:gd name="T2" fmla="*/ 13 w 18"/>
                  <a:gd name="T3" fmla="*/ 35 h 130"/>
                  <a:gd name="T4" fmla="*/ 15 w 18"/>
                  <a:gd name="T5" fmla="*/ 58 h 130"/>
                  <a:gd name="T6" fmla="*/ 14 w 18"/>
                  <a:gd name="T7" fmla="*/ 82 h 130"/>
                  <a:gd name="T8" fmla="*/ 12 w 18"/>
                  <a:gd name="T9" fmla="*/ 98 h 130"/>
                  <a:gd name="T10" fmla="*/ 8 w 18"/>
                  <a:gd name="T11" fmla="*/ 114 h 130"/>
                  <a:gd name="T12" fmla="*/ 4 w 18"/>
                  <a:gd name="T13" fmla="*/ 121 h 130"/>
                  <a:gd name="T14" fmla="*/ 0 w 18"/>
                  <a:gd name="T15" fmla="*/ 128 h 130"/>
                  <a:gd name="T16" fmla="*/ 1 w 18"/>
                  <a:gd name="T17" fmla="*/ 130 h 130"/>
                  <a:gd name="T18" fmla="*/ 2 w 18"/>
                  <a:gd name="T19" fmla="*/ 129 h 130"/>
                  <a:gd name="T20" fmla="*/ 6 w 18"/>
                  <a:gd name="T21" fmla="*/ 122 h 130"/>
                  <a:gd name="T22" fmla="*/ 10 w 18"/>
                  <a:gd name="T23" fmla="*/ 115 h 130"/>
                  <a:gd name="T24" fmla="*/ 14 w 18"/>
                  <a:gd name="T25" fmla="*/ 98 h 130"/>
                  <a:gd name="T26" fmla="*/ 16 w 18"/>
                  <a:gd name="T27" fmla="*/ 82 h 130"/>
                  <a:gd name="T28" fmla="*/ 18 w 18"/>
                  <a:gd name="T29" fmla="*/ 58 h 130"/>
                  <a:gd name="T30" fmla="*/ 15 w 18"/>
                  <a:gd name="T31" fmla="*/ 34 h 130"/>
                  <a:gd name="T32" fmla="*/ 3 w 18"/>
                  <a:gd name="T33" fmla="*/ 1 h 130"/>
                  <a:gd name="T34" fmla="*/ 1 w 18"/>
                  <a:gd name="T35" fmla="*/ 1 h 130"/>
                  <a:gd name="T36" fmla="*/ 0 w 18"/>
                  <a:gd name="T37" fmla="*/ 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130">
                    <a:moveTo>
                      <a:pt x="0" y="2"/>
                    </a:moveTo>
                    <a:cubicBezTo>
                      <a:pt x="5" y="12"/>
                      <a:pt x="9" y="25"/>
                      <a:pt x="13" y="35"/>
                    </a:cubicBezTo>
                    <a:cubicBezTo>
                      <a:pt x="14" y="39"/>
                      <a:pt x="15" y="49"/>
                      <a:pt x="15" y="58"/>
                    </a:cubicBezTo>
                    <a:cubicBezTo>
                      <a:pt x="15" y="67"/>
                      <a:pt x="14" y="76"/>
                      <a:pt x="14" y="82"/>
                    </a:cubicBezTo>
                    <a:cubicBezTo>
                      <a:pt x="13" y="86"/>
                      <a:pt x="12" y="92"/>
                      <a:pt x="12" y="98"/>
                    </a:cubicBezTo>
                    <a:cubicBezTo>
                      <a:pt x="11" y="104"/>
                      <a:pt x="10" y="110"/>
                      <a:pt x="8" y="114"/>
                    </a:cubicBezTo>
                    <a:cubicBezTo>
                      <a:pt x="7" y="117"/>
                      <a:pt x="5" y="119"/>
                      <a:pt x="4" y="121"/>
                    </a:cubicBezTo>
                    <a:cubicBezTo>
                      <a:pt x="3" y="123"/>
                      <a:pt x="1" y="125"/>
                      <a:pt x="0" y="128"/>
                    </a:cubicBezTo>
                    <a:cubicBezTo>
                      <a:pt x="0" y="129"/>
                      <a:pt x="0" y="130"/>
                      <a:pt x="1" y="130"/>
                    </a:cubicBezTo>
                    <a:cubicBezTo>
                      <a:pt x="1" y="130"/>
                      <a:pt x="2" y="130"/>
                      <a:pt x="2" y="129"/>
                    </a:cubicBezTo>
                    <a:cubicBezTo>
                      <a:pt x="3" y="126"/>
                      <a:pt x="5" y="124"/>
                      <a:pt x="6" y="122"/>
                    </a:cubicBezTo>
                    <a:cubicBezTo>
                      <a:pt x="7" y="120"/>
                      <a:pt x="9" y="118"/>
                      <a:pt x="10" y="115"/>
                    </a:cubicBezTo>
                    <a:cubicBezTo>
                      <a:pt x="12" y="110"/>
                      <a:pt x="13" y="104"/>
                      <a:pt x="14" y="98"/>
                    </a:cubicBezTo>
                    <a:cubicBezTo>
                      <a:pt x="15" y="92"/>
                      <a:pt x="15" y="86"/>
                      <a:pt x="16" y="82"/>
                    </a:cubicBezTo>
                    <a:cubicBezTo>
                      <a:pt x="17" y="77"/>
                      <a:pt x="18" y="67"/>
                      <a:pt x="18" y="58"/>
                    </a:cubicBezTo>
                    <a:cubicBezTo>
                      <a:pt x="18" y="48"/>
                      <a:pt x="17" y="39"/>
                      <a:pt x="15" y="34"/>
                    </a:cubicBezTo>
                    <a:cubicBezTo>
                      <a:pt x="12" y="24"/>
                      <a:pt x="8" y="11"/>
                      <a:pt x="3" y="1"/>
                    </a:cubicBezTo>
                    <a:cubicBezTo>
                      <a:pt x="2" y="0"/>
                      <a:pt x="2" y="0"/>
                      <a:pt x="1" y="1"/>
                    </a:cubicBezTo>
                    <a:cubicBezTo>
                      <a:pt x="0" y="1"/>
                      <a:pt x="0" y="2"/>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2" name="Freeform 53"/>
              <p:cNvSpPr>
                <a:spLocks/>
              </p:cNvSpPr>
              <p:nvPr/>
            </p:nvSpPr>
            <p:spPr bwMode="auto">
              <a:xfrm>
                <a:off x="11245850" y="5580063"/>
                <a:ext cx="98425" cy="479425"/>
              </a:xfrm>
              <a:custGeom>
                <a:avLst/>
                <a:gdLst>
                  <a:gd name="T0" fmla="*/ 23 w 26"/>
                  <a:gd name="T1" fmla="*/ 1 h 127"/>
                  <a:gd name="T2" fmla="*/ 12 w 26"/>
                  <a:gd name="T3" fmla="*/ 16 h 127"/>
                  <a:gd name="T4" fmla="*/ 1 w 26"/>
                  <a:gd name="T5" fmla="*/ 32 h 127"/>
                  <a:gd name="T6" fmla="*/ 0 w 26"/>
                  <a:gd name="T7" fmla="*/ 45 h 127"/>
                  <a:gd name="T8" fmla="*/ 2 w 26"/>
                  <a:gd name="T9" fmla="*/ 78 h 127"/>
                  <a:gd name="T10" fmla="*/ 2 w 26"/>
                  <a:gd name="T11" fmla="*/ 79 h 127"/>
                  <a:gd name="T12" fmla="*/ 2 w 26"/>
                  <a:gd name="T13" fmla="*/ 79 h 127"/>
                  <a:gd name="T14" fmla="*/ 1 w 26"/>
                  <a:gd name="T15" fmla="*/ 91 h 127"/>
                  <a:gd name="T16" fmla="*/ 4 w 26"/>
                  <a:gd name="T17" fmla="*/ 110 h 127"/>
                  <a:gd name="T18" fmla="*/ 8 w 26"/>
                  <a:gd name="T19" fmla="*/ 119 h 127"/>
                  <a:gd name="T20" fmla="*/ 11 w 26"/>
                  <a:gd name="T21" fmla="*/ 125 h 127"/>
                  <a:gd name="T22" fmla="*/ 11 w 26"/>
                  <a:gd name="T23" fmla="*/ 126 h 127"/>
                  <a:gd name="T24" fmla="*/ 12 w 26"/>
                  <a:gd name="T25" fmla="*/ 127 h 127"/>
                  <a:gd name="T26" fmla="*/ 13 w 26"/>
                  <a:gd name="T27" fmla="*/ 126 h 127"/>
                  <a:gd name="T28" fmla="*/ 13 w 26"/>
                  <a:gd name="T29" fmla="*/ 125 h 127"/>
                  <a:gd name="T30" fmla="*/ 10 w 26"/>
                  <a:gd name="T31" fmla="*/ 117 h 127"/>
                  <a:gd name="T32" fmla="*/ 6 w 26"/>
                  <a:gd name="T33" fmla="*/ 110 h 127"/>
                  <a:gd name="T34" fmla="*/ 4 w 26"/>
                  <a:gd name="T35" fmla="*/ 91 h 127"/>
                  <a:gd name="T36" fmla="*/ 4 w 26"/>
                  <a:gd name="T37" fmla="*/ 79 h 127"/>
                  <a:gd name="T38" fmla="*/ 4 w 26"/>
                  <a:gd name="T39" fmla="*/ 79 h 127"/>
                  <a:gd name="T40" fmla="*/ 4 w 26"/>
                  <a:gd name="T41" fmla="*/ 78 h 127"/>
                  <a:gd name="T42" fmla="*/ 3 w 26"/>
                  <a:gd name="T43" fmla="*/ 45 h 127"/>
                  <a:gd name="T44" fmla="*/ 4 w 26"/>
                  <a:gd name="T45" fmla="*/ 33 h 127"/>
                  <a:gd name="T46" fmla="*/ 14 w 26"/>
                  <a:gd name="T47" fmla="*/ 18 h 127"/>
                  <a:gd name="T48" fmla="*/ 25 w 26"/>
                  <a:gd name="T49" fmla="*/ 2 h 127"/>
                  <a:gd name="T50" fmla="*/ 25 w 26"/>
                  <a:gd name="T51" fmla="*/ 0 h 127"/>
                  <a:gd name="T52" fmla="*/ 23 w 26"/>
                  <a:gd name="T53" fmla="*/ 1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 h="127">
                    <a:moveTo>
                      <a:pt x="23" y="1"/>
                    </a:moveTo>
                    <a:cubicBezTo>
                      <a:pt x="20" y="7"/>
                      <a:pt x="16" y="12"/>
                      <a:pt x="12" y="16"/>
                    </a:cubicBezTo>
                    <a:cubicBezTo>
                      <a:pt x="8" y="21"/>
                      <a:pt x="4" y="26"/>
                      <a:pt x="1" y="32"/>
                    </a:cubicBezTo>
                    <a:cubicBezTo>
                      <a:pt x="0" y="35"/>
                      <a:pt x="0" y="40"/>
                      <a:pt x="0" y="45"/>
                    </a:cubicBezTo>
                    <a:cubicBezTo>
                      <a:pt x="0" y="57"/>
                      <a:pt x="2" y="73"/>
                      <a:pt x="2" y="78"/>
                    </a:cubicBezTo>
                    <a:cubicBezTo>
                      <a:pt x="2" y="79"/>
                      <a:pt x="2" y="79"/>
                      <a:pt x="2" y="79"/>
                    </a:cubicBezTo>
                    <a:cubicBezTo>
                      <a:pt x="2" y="79"/>
                      <a:pt x="2" y="79"/>
                      <a:pt x="2" y="79"/>
                    </a:cubicBezTo>
                    <a:cubicBezTo>
                      <a:pt x="2" y="83"/>
                      <a:pt x="1" y="87"/>
                      <a:pt x="1" y="91"/>
                    </a:cubicBezTo>
                    <a:cubicBezTo>
                      <a:pt x="1" y="98"/>
                      <a:pt x="2" y="104"/>
                      <a:pt x="4" y="110"/>
                    </a:cubicBezTo>
                    <a:cubicBezTo>
                      <a:pt x="5" y="113"/>
                      <a:pt x="6" y="116"/>
                      <a:pt x="8" y="119"/>
                    </a:cubicBezTo>
                    <a:cubicBezTo>
                      <a:pt x="9" y="121"/>
                      <a:pt x="11" y="124"/>
                      <a:pt x="11" y="125"/>
                    </a:cubicBezTo>
                    <a:cubicBezTo>
                      <a:pt x="11" y="126"/>
                      <a:pt x="11" y="126"/>
                      <a:pt x="11" y="126"/>
                    </a:cubicBezTo>
                    <a:cubicBezTo>
                      <a:pt x="11" y="126"/>
                      <a:pt x="11" y="127"/>
                      <a:pt x="12" y="127"/>
                    </a:cubicBezTo>
                    <a:cubicBezTo>
                      <a:pt x="13" y="127"/>
                      <a:pt x="13" y="126"/>
                      <a:pt x="13" y="126"/>
                    </a:cubicBezTo>
                    <a:cubicBezTo>
                      <a:pt x="13" y="125"/>
                      <a:pt x="13" y="125"/>
                      <a:pt x="13" y="125"/>
                    </a:cubicBezTo>
                    <a:cubicBezTo>
                      <a:pt x="13" y="123"/>
                      <a:pt x="12" y="120"/>
                      <a:pt x="10" y="117"/>
                    </a:cubicBezTo>
                    <a:cubicBezTo>
                      <a:pt x="8" y="115"/>
                      <a:pt x="7" y="112"/>
                      <a:pt x="6" y="110"/>
                    </a:cubicBezTo>
                    <a:cubicBezTo>
                      <a:pt x="4" y="104"/>
                      <a:pt x="4" y="98"/>
                      <a:pt x="4" y="91"/>
                    </a:cubicBezTo>
                    <a:cubicBezTo>
                      <a:pt x="4" y="87"/>
                      <a:pt x="4" y="83"/>
                      <a:pt x="4" y="79"/>
                    </a:cubicBezTo>
                    <a:cubicBezTo>
                      <a:pt x="4" y="79"/>
                      <a:pt x="4" y="79"/>
                      <a:pt x="4" y="79"/>
                    </a:cubicBezTo>
                    <a:cubicBezTo>
                      <a:pt x="4" y="78"/>
                      <a:pt x="4" y="78"/>
                      <a:pt x="4" y="78"/>
                    </a:cubicBezTo>
                    <a:cubicBezTo>
                      <a:pt x="4" y="72"/>
                      <a:pt x="3" y="57"/>
                      <a:pt x="3" y="45"/>
                    </a:cubicBezTo>
                    <a:cubicBezTo>
                      <a:pt x="3" y="40"/>
                      <a:pt x="3" y="35"/>
                      <a:pt x="4" y="33"/>
                    </a:cubicBezTo>
                    <a:cubicBezTo>
                      <a:pt x="6" y="27"/>
                      <a:pt x="10" y="23"/>
                      <a:pt x="14" y="18"/>
                    </a:cubicBezTo>
                    <a:cubicBezTo>
                      <a:pt x="18" y="13"/>
                      <a:pt x="23" y="8"/>
                      <a:pt x="25" y="2"/>
                    </a:cubicBezTo>
                    <a:cubicBezTo>
                      <a:pt x="26" y="1"/>
                      <a:pt x="25" y="1"/>
                      <a:pt x="25" y="0"/>
                    </a:cubicBezTo>
                    <a:cubicBezTo>
                      <a:pt x="24" y="0"/>
                      <a:pt x="23" y="0"/>
                      <a:pt x="2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3" name="Freeform 54"/>
              <p:cNvSpPr>
                <a:spLocks/>
              </p:cNvSpPr>
              <p:nvPr/>
            </p:nvSpPr>
            <p:spPr bwMode="auto">
              <a:xfrm>
                <a:off x="11412538" y="4457700"/>
                <a:ext cx="57150" cy="161925"/>
              </a:xfrm>
              <a:custGeom>
                <a:avLst/>
                <a:gdLst>
                  <a:gd name="T0" fmla="*/ 15 w 15"/>
                  <a:gd name="T1" fmla="*/ 41 h 43"/>
                  <a:gd name="T2" fmla="*/ 13 w 15"/>
                  <a:gd name="T3" fmla="*/ 32 h 43"/>
                  <a:gd name="T4" fmla="*/ 10 w 15"/>
                  <a:gd name="T5" fmla="*/ 13 h 43"/>
                  <a:gd name="T6" fmla="*/ 7 w 15"/>
                  <a:gd name="T7" fmla="*/ 5 h 43"/>
                  <a:gd name="T8" fmla="*/ 1 w 15"/>
                  <a:gd name="T9" fmla="*/ 1 h 43"/>
                  <a:gd name="T10" fmla="*/ 0 w 15"/>
                  <a:gd name="T11" fmla="*/ 2 h 43"/>
                  <a:gd name="T12" fmla="*/ 1 w 15"/>
                  <a:gd name="T13" fmla="*/ 3 h 43"/>
                  <a:gd name="T14" fmla="*/ 6 w 15"/>
                  <a:gd name="T15" fmla="*/ 8 h 43"/>
                  <a:gd name="T16" fmla="*/ 10 w 15"/>
                  <a:gd name="T17" fmla="*/ 26 h 43"/>
                  <a:gd name="T18" fmla="*/ 12 w 15"/>
                  <a:gd name="T19" fmla="*/ 41 h 43"/>
                  <a:gd name="T20" fmla="*/ 14 w 15"/>
                  <a:gd name="T21" fmla="*/ 42 h 43"/>
                  <a:gd name="T22" fmla="*/ 15 w 15"/>
                  <a:gd name="T23" fmla="*/ 4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43">
                    <a:moveTo>
                      <a:pt x="15" y="41"/>
                    </a:moveTo>
                    <a:cubicBezTo>
                      <a:pt x="14" y="39"/>
                      <a:pt x="13" y="35"/>
                      <a:pt x="13" y="32"/>
                    </a:cubicBezTo>
                    <a:cubicBezTo>
                      <a:pt x="12" y="26"/>
                      <a:pt x="11" y="19"/>
                      <a:pt x="10" y="13"/>
                    </a:cubicBezTo>
                    <a:cubicBezTo>
                      <a:pt x="9" y="10"/>
                      <a:pt x="8" y="7"/>
                      <a:pt x="7" y="5"/>
                    </a:cubicBezTo>
                    <a:cubicBezTo>
                      <a:pt x="5" y="3"/>
                      <a:pt x="4" y="1"/>
                      <a:pt x="1" y="1"/>
                    </a:cubicBezTo>
                    <a:cubicBezTo>
                      <a:pt x="1" y="0"/>
                      <a:pt x="0" y="1"/>
                      <a:pt x="0" y="2"/>
                    </a:cubicBezTo>
                    <a:cubicBezTo>
                      <a:pt x="0" y="2"/>
                      <a:pt x="0" y="3"/>
                      <a:pt x="1" y="3"/>
                    </a:cubicBezTo>
                    <a:cubicBezTo>
                      <a:pt x="3" y="4"/>
                      <a:pt x="4" y="5"/>
                      <a:pt x="6" y="8"/>
                    </a:cubicBezTo>
                    <a:cubicBezTo>
                      <a:pt x="8" y="13"/>
                      <a:pt x="9" y="20"/>
                      <a:pt x="10" y="26"/>
                    </a:cubicBezTo>
                    <a:cubicBezTo>
                      <a:pt x="11" y="32"/>
                      <a:pt x="11" y="38"/>
                      <a:pt x="12" y="41"/>
                    </a:cubicBezTo>
                    <a:cubicBezTo>
                      <a:pt x="12" y="42"/>
                      <a:pt x="13" y="43"/>
                      <a:pt x="14" y="42"/>
                    </a:cubicBezTo>
                    <a:cubicBezTo>
                      <a:pt x="14" y="42"/>
                      <a:pt x="15" y="41"/>
                      <a:pt x="15"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4" name="Freeform 55"/>
              <p:cNvSpPr>
                <a:spLocks/>
              </p:cNvSpPr>
              <p:nvPr/>
            </p:nvSpPr>
            <p:spPr bwMode="auto">
              <a:xfrm>
                <a:off x="11344275" y="4951413"/>
                <a:ext cx="160338" cy="169863"/>
              </a:xfrm>
              <a:custGeom>
                <a:avLst/>
                <a:gdLst>
                  <a:gd name="T0" fmla="*/ 29 w 42"/>
                  <a:gd name="T1" fmla="*/ 43 h 45"/>
                  <a:gd name="T2" fmla="*/ 14 w 42"/>
                  <a:gd name="T3" fmla="*/ 33 h 45"/>
                  <a:gd name="T4" fmla="*/ 1 w 42"/>
                  <a:gd name="T5" fmla="*/ 19 h 45"/>
                  <a:gd name="T6" fmla="*/ 3 w 42"/>
                  <a:gd name="T7" fmla="*/ 8 h 45"/>
                  <a:gd name="T8" fmla="*/ 9 w 42"/>
                  <a:gd name="T9" fmla="*/ 3 h 45"/>
                  <a:gd name="T10" fmla="*/ 29 w 42"/>
                  <a:gd name="T11" fmla="*/ 8 h 45"/>
                  <a:gd name="T12" fmla="*/ 39 w 42"/>
                  <a:gd name="T13" fmla="*/ 22 h 45"/>
                  <a:gd name="T14" fmla="*/ 37 w 42"/>
                  <a:gd name="T15" fmla="*/ 41 h 45"/>
                  <a:gd name="T16" fmla="*/ 32 w 42"/>
                  <a:gd name="T17" fmla="*/ 45 h 45"/>
                  <a:gd name="T18" fmla="*/ 29 w 42"/>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45">
                    <a:moveTo>
                      <a:pt x="29" y="43"/>
                    </a:moveTo>
                    <a:cubicBezTo>
                      <a:pt x="26" y="44"/>
                      <a:pt x="18" y="40"/>
                      <a:pt x="14" y="33"/>
                    </a:cubicBezTo>
                    <a:cubicBezTo>
                      <a:pt x="11" y="29"/>
                      <a:pt x="1" y="26"/>
                      <a:pt x="1" y="19"/>
                    </a:cubicBezTo>
                    <a:cubicBezTo>
                      <a:pt x="1" y="13"/>
                      <a:pt x="0" y="10"/>
                      <a:pt x="3" y="8"/>
                    </a:cubicBezTo>
                    <a:cubicBezTo>
                      <a:pt x="6" y="6"/>
                      <a:pt x="8" y="6"/>
                      <a:pt x="9" y="3"/>
                    </a:cubicBezTo>
                    <a:cubicBezTo>
                      <a:pt x="11" y="0"/>
                      <a:pt x="22" y="3"/>
                      <a:pt x="29" y="8"/>
                    </a:cubicBezTo>
                    <a:cubicBezTo>
                      <a:pt x="34" y="12"/>
                      <a:pt x="35" y="14"/>
                      <a:pt x="39" y="22"/>
                    </a:cubicBezTo>
                    <a:cubicBezTo>
                      <a:pt x="42" y="30"/>
                      <a:pt x="42" y="39"/>
                      <a:pt x="37" y="41"/>
                    </a:cubicBezTo>
                    <a:cubicBezTo>
                      <a:pt x="34" y="43"/>
                      <a:pt x="36" y="44"/>
                      <a:pt x="32" y="45"/>
                    </a:cubicBezTo>
                    <a:lnTo>
                      <a:pt x="29"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45" name="TextBox 344"/>
            <p:cNvSpPr txBox="1"/>
            <p:nvPr/>
          </p:nvSpPr>
          <p:spPr>
            <a:xfrm>
              <a:off x="1353293" y="5711041"/>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C60C46"/>
                  </a:solidFill>
                </a:rPr>
                <a:t>of respondents</a:t>
              </a:r>
              <a:endParaRPr lang="en-AU" sz="800" dirty="0">
                <a:solidFill>
                  <a:srgbClr val="C60C46"/>
                </a:solidFill>
              </a:endParaRPr>
            </a:p>
          </p:txBody>
        </p:sp>
      </p:grpSp>
      <p:grpSp>
        <p:nvGrpSpPr>
          <p:cNvPr id="17" name="Group 16"/>
          <p:cNvGrpSpPr/>
          <p:nvPr/>
        </p:nvGrpSpPr>
        <p:grpSpPr>
          <a:xfrm>
            <a:off x="7498978" y="4582995"/>
            <a:ext cx="915154" cy="1719914"/>
            <a:chOff x="7784463" y="4144437"/>
            <a:chExt cx="915154" cy="1719914"/>
          </a:xfrm>
        </p:grpSpPr>
        <p:grpSp>
          <p:nvGrpSpPr>
            <p:cNvPr id="137" name="Group 136"/>
            <p:cNvGrpSpPr/>
            <p:nvPr/>
          </p:nvGrpSpPr>
          <p:grpSpPr>
            <a:xfrm>
              <a:off x="8047129" y="4365820"/>
              <a:ext cx="400513" cy="1033832"/>
              <a:chOff x="1769230" y="5082203"/>
              <a:chExt cx="400513" cy="1033832"/>
            </a:xfrm>
          </p:grpSpPr>
          <p:sp>
            <p:nvSpPr>
              <p:cNvPr id="138" name="Freeform 49"/>
              <p:cNvSpPr>
                <a:spLocks/>
              </p:cNvSpPr>
              <p:nvPr/>
            </p:nvSpPr>
            <p:spPr bwMode="auto">
              <a:xfrm>
                <a:off x="1859806" y="5082203"/>
                <a:ext cx="219362" cy="211579"/>
              </a:xfrm>
              <a:custGeom>
                <a:avLst/>
                <a:gdLst>
                  <a:gd name="T0" fmla="*/ 65 w 131"/>
                  <a:gd name="T1" fmla="*/ 0 h 126"/>
                  <a:gd name="T2" fmla="*/ 12 w 131"/>
                  <a:gd name="T3" fmla="*/ 30 h 126"/>
                  <a:gd name="T4" fmla="*/ 11 w 131"/>
                  <a:gd name="T5" fmla="*/ 94 h 126"/>
                  <a:gd name="T6" fmla="*/ 64 w 131"/>
                  <a:gd name="T7" fmla="*/ 126 h 126"/>
                  <a:gd name="T8" fmla="*/ 65 w 131"/>
                  <a:gd name="T9" fmla="*/ 126 h 126"/>
                  <a:gd name="T10" fmla="*/ 119 w 131"/>
                  <a:gd name="T11" fmla="*/ 95 h 126"/>
                  <a:gd name="T12" fmla="*/ 120 w 131"/>
                  <a:gd name="T13" fmla="*/ 31 h 126"/>
                  <a:gd name="T14" fmla="*/ 66 w 131"/>
                  <a:gd name="T15" fmla="*/ 0 h 126"/>
                  <a:gd name="T16" fmla="*/ 65 w 131"/>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26">
                    <a:moveTo>
                      <a:pt x="65" y="0"/>
                    </a:moveTo>
                    <a:cubicBezTo>
                      <a:pt x="44" y="0"/>
                      <a:pt x="23" y="12"/>
                      <a:pt x="12" y="30"/>
                    </a:cubicBezTo>
                    <a:cubicBezTo>
                      <a:pt x="0" y="49"/>
                      <a:pt x="0" y="74"/>
                      <a:pt x="11" y="94"/>
                    </a:cubicBezTo>
                    <a:cubicBezTo>
                      <a:pt x="21" y="113"/>
                      <a:pt x="42" y="125"/>
                      <a:pt x="64" y="126"/>
                    </a:cubicBezTo>
                    <a:cubicBezTo>
                      <a:pt x="64" y="126"/>
                      <a:pt x="65" y="126"/>
                      <a:pt x="65" y="126"/>
                    </a:cubicBezTo>
                    <a:cubicBezTo>
                      <a:pt x="87" y="126"/>
                      <a:pt x="108" y="114"/>
                      <a:pt x="119" y="95"/>
                    </a:cubicBezTo>
                    <a:cubicBezTo>
                      <a:pt x="131" y="75"/>
                      <a:pt x="131" y="51"/>
                      <a:pt x="120" y="31"/>
                    </a:cubicBezTo>
                    <a:cubicBezTo>
                      <a:pt x="109" y="12"/>
                      <a:pt x="88" y="0"/>
                      <a:pt x="66" y="0"/>
                    </a:cubicBezTo>
                    <a:cubicBezTo>
                      <a:pt x="66" y="0"/>
                      <a:pt x="66" y="0"/>
                      <a:pt x="65" y="0"/>
                    </a:cubicBezTo>
                  </a:path>
                </a:pathLst>
              </a:custGeom>
              <a:solidFill>
                <a:srgbClr val="666666"/>
              </a:solidFill>
              <a:ln>
                <a:noFill/>
              </a:ln>
            </p:spPr>
            <p:txBody>
              <a:bodyPr vert="horz" wrap="square" lIns="91440" tIns="45720" rIns="91440" bIns="45720" numCol="1" anchor="t" anchorCtr="0" compatLnSpc="1">
                <a:prstTxWarp prst="textNoShape">
                  <a:avLst/>
                </a:prstTxWarp>
              </a:bodyPr>
              <a:lstStyle/>
              <a:p>
                <a:endParaRPr lang="en-AU">
                  <a:solidFill>
                    <a:srgbClr val="666666"/>
                  </a:solidFill>
                </a:endParaRPr>
              </a:p>
            </p:txBody>
          </p:sp>
          <p:sp>
            <p:nvSpPr>
              <p:cNvPr id="139" name="Freeform 50"/>
              <p:cNvSpPr>
                <a:spLocks/>
              </p:cNvSpPr>
              <p:nvPr/>
            </p:nvSpPr>
            <p:spPr bwMode="auto">
              <a:xfrm>
                <a:off x="1769230" y="5306518"/>
                <a:ext cx="400513" cy="809517"/>
              </a:xfrm>
              <a:custGeom>
                <a:avLst/>
                <a:gdLst>
                  <a:gd name="T0" fmla="*/ 85 w 239"/>
                  <a:gd name="T1" fmla="*/ 7 h 483"/>
                  <a:gd name="T2" fmla="*/ 35 w 239"/>
                  <a:gd name="T3" fmla="*/ 46 h 483"/>
                  <a:gd name="T4" fmla="*/ 1 w 239"/>
                  <a:gd name="T5" fmla="*/ 144 h 483"/>
                  <a:gd name="T6" fmla="*/ 1 w 239"/>
                  <a:gd name="T7" fmla="*/ 144 h 483"/>
                  <a:gd name="T8" fmla="*/ 0 w 239"/>
                  <a:gd name="T9" fmla="*/ 162 h 483"/>
                  <a:gd name="T10" fmla="*/ 1 w 239"/>
                  <a:gd name="T11" fmla="*/ 183 h 483"/>
                  <a:gd name="T12" fmla="*/ 2 w 239"/>
                  <a:gd name="T13" fmla="*/ 203 h 483"/>
                  <a:gd name="T14" fmla="*/ 3 w 239"/>
                  <a:gd name="T15" fmla="*/ 208 h 483"/>
                  <a:gd name="T16" fmla="*/ 22 w 239"/>
                  <a:gd name="T17" fmla="*/ 233 h 483"/>
                  <a:gd name="T18" fmla="*/ 23 w 239"/>
                  <a:gd name="T19" fmla="*/ 233 h 483"/>
                  <a:gd name="T20" fmla="*/ 24 w 239"/>
                  <a:gd name="T21" fmla="*/ 233 h 483"/>
                  <a:gd name="T22" fmla="*/ 27 w 239"/>
                  <a:gd name="T23" fmla="*/ 233 h 483"/>
                  <a:gd name="T24" fmla="*/ 36 w 239"/>
                  <a:gd name="T25" fmla="*/ 227 h 483"/>
                  <a:gd name="T26" fmla="*/ 38 w 239"/>
                  <a:gd name="T27" fmla="*/ 224 h 483"/>
                  <a:gd name="T28" fmla="*/ 40 w 239"/>
                  <a:gd name="T29" fmla="*/ 219 h 483"/>
                  <a:gd name="T30" fmla="*/ 41 w 239"/>
                  <a:gd name="T31" fmla="*/ 214 h 483"/>
                  <a:gd name="T32" fmla="*/ 42 w 239"/>
                  <a:gd name="T33" fmla="*/ 163 h 483"/>
                  <a:gd name="T34" fmla="*/ 61 w 239"/>
                  <a:gd name="T35" fmla="*/ 96 h 483"/>
                  <a:gd name="T36" fmla="*/ 53 w 239"/>
                  <a:gd name="T37" fmla="*/ 165 h 483"/>
                  <a:gd name="T38" fmla="*/ 48 w 239"/>
                  <a:gd name="T39" fmla="*/ 210 h 483"/>
                  <a:gd name="T40" fmla="*/ 60 w 239"/>
                  <a:gd name="T41" fmla="*/ 259 h 483"/>
                  <a:gd name="T42" fmla="*/ 91 w 239"/>
                  <a:gd name="T43" fmla="*/ 483 h 483"/>
                  <a:gd name="T44" fmla="*/ 113 w 239"/>
                  <a:gd name="T45" fmla="*/ 464 h 483"/>
                  <a:gd name="T46" fmla="*/ 120 w 239"/>
                  <a:gd name="T47" fmla="*/ 309 h 483"/>
                  <a:gd name="T48" fmla="*/ 148 w 239"/>
                  <a:gd name="T49" fmla="*/ 483 h 483"/>
                  <a:gd name="T50" fmla="*/ 170 w 239"/>
                  <a:gd name="T51" fmla="*/ 464 h 483"/>
                  <a:gd name="T52" fmla="*/ 180 w 239"/>
                  <a:gd name="T53" fmla="*/ 258 h 483"/>
                  <a:gd name="T54" fmla="*/ 177 w 239"/>
                  <a:gd name="T55" fmla="*/ 96 h 483"/>
                  <a:gd name="T56" fmla="*/ 197 w 239"/>
                  <a:gd name="T57" fmla="*/ 214 h 483"/>
                  <a:gd name="T58" fmla="*/ 216 w 239"/>
                  <a:gd name="T59" fmla="*/ 233 h 483"/>
                  <a:gd name="T60" fmla="*/ 237 w 239"/>
                  <a:gd name="T61" fmla="*/ 144 h 483"/>
                  <a:gd name="T62" fmla="*/ 237 w 239"/>
                  <a:gd name="T63" fmla="*/ 144 h 483"/>
                  <a:gd name="T64" fmla="*/ 237 w 239"/>
                  <a:gd name="T65" fmla="*/ 143 h 483"/>
                  <a:gd name="T66" fmla="*/ 146 w 239"/>
                  <a:gd name="T67" fmla="*/ 4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 h="483">
                    <a:moveTo>
                      <a:pt x="118" y="0"/>
                    </a:moveTo>
                    <a:cubicBezTo>
                      <a:pt x="108" y="0"/>
                      <a:pt x="97" y="2"/>
                      <a:pt x="85" y="7"/>
                    </a:cubicBezTo>
                    <a:cubicBezTo>
                      <a:pt x="79" y="9"/>
                      <a:pt x="73" y="12"/>
                      <a:pt x="68" y="15"/>
                    </a:cubicBezTo>
                    <a:cubicBezTo>
                      <a:pt x="55" y="23"/>
                      <a:pt x="44" y="34"/>
                      <a:pt x="35" y="46"/>
                    </a:cubicBezTo>
                    <a:cubicBezTo>
                      <a:pt x="17" y="70"/>
                      <a:pt x="7" y="100"/>
                      <a:pt x="3" y="130"/>
                    </a:cubicBezTo>
                    <a:cubicBezTo>
                      <a:pt x="2" y="134"/>
                      <a:pt x="2" y="139"/>
                      <a:pt x="1" y="144"/>
                    </a:cubicBezTo>
                    <a:cubicBezTo>
                      <a:pt x="1" y="144"/>
                      <a:pt x="1" y="144"/>
                      <a:pt x="1" y="144"/>
                    </a:cubicBezTo>
                    <a:cubicBezTo>
                      <a:pt x="1" y="144"/>
                      <a:pt x="1" y="144"/>
                      <a:pt x="1" y="144"/>
                    </a:cubicBezTo>
                    <a:cubicBezTo>
                      <a:pt x="1" y="150"/>
                      <a:pt x="1" y="156"/>
                      <a:pt x="0" y="162"/>
                    </a:cubicBezTo>
                    <a:cubicBezTo>
                      <a:pt x="0" y="162"/>
                      <a:pt x="0" y="162"/>
                      <a:pt x="0" y="162"/>
                    </a:cubicBezTo>
                    <a:cubicBezTo>
                      <a:pt x="0" y="168"/>
                      <a:pt x="0" y="174"/>
                      <a:pt x="0" y="179"/>
                    </a:cubicBezTo>
                    <a:cubicBezTo>
                      <a:pt x="1" y="181"/>
                      <a:pt x="1" y="182"/>
                      <a:pt x="1" y="183"/>
                    </a:cubicBezTo>
                    <a:cubicBezTo>
                      <a:pt x="1" y="187"/>
                      <a:pt x="1" y="191"/>
                      <a:pt x="1" y="195"/>
                    </a:cubicBezTo>
                    <a:cubicBezTo>
                      <a:pt x="2" y="197"/>
                      <a:pt x="2" y="200"/>
                      <a:pt x="2" y="203"/>
                    </a:cubicBezTo>
                    <a:cubicBezTo>
                      <a:pt x="2" y="205"/>
                      <a:pt x="2" y="206"/>
                      <a:pt x="2" y="208"/>
                    </a:cubicBezTo>
                    <a:cubicBezTo>
                      <a:pt x="3" y="208"/>
                      <a:pt x="3" y="208"/>
                      <a:pt x="3" y="208"/>
                    </a:cubicBezTo>
                    <a:cubicBezTo>
                      <a:pt x="3" y="211"/>
                      <a:pt x="3" y="214"/>
                      <a:pt x="4" y="217"/>
                    </a:cubicBezTo>
                    <a:cubicBezTo>
                      <a:pt x="5" y="226"/>
                      <a:pt x="13" y="233"/>
                      <a:pt x="22" y="233"/>
                    </a:cubicBezTo>
                    <a:cubicBezTo>
                      <a:pt x="22" y="233"/>
                      <a:pt x="22" y="233"/>
                      <a:pt x="22" y="233"/>
                    </a:cubicBezTo>
                    <a:cubicBezTo>
                      <a:pt x="23" y="233"/>
                      <a:pt x="23" y="233"/>
                      <a:pt x="23" y="233"/>
                    </a:cubicBezTo>
                    <a:cubicBezTo>
                      <a:pt x="23" y="233"/>
                      <a:pt x="23" y="233"/>
                      <a:pt x="24" y="233"/>
                    </a:cubicBezTo>
                    <a:cubicBezTo>
                      <a:pt x="24" y="233"/>
                      <a:pt x="24" y="233"/>
                      <a:pt x="24" y="233"/>
                    </a:cubicBezTo>
                    <a:cubicBezTo>
                      <a:pt x="24" y="233"/>
                      <a:pt x="24" y="233"/>
                      <a:pt x="24" y="233"/>
                    </a:cubicBezTo>
                    <a:cubicBezTo>
                      <a:pt x="25" y="233"/>
                      <a:pt x="26" y="233"/>
                      <a:pt x="27" y="233"/>
                    </a:cubicBezTo>
                    <a:cubicBezTo>
                      <a:pt x="31" y="231"/>
                      <a:pt x="34" y="229"/>
                      <a:pt x="36" y="227"/>
                    </a:cubicBezTo>
                    <a:cubicBezTo>
                      <a:pt x="36" y="227"/>
                      <a:pt x="36" y="227"/>
                      <a:pt x="36" y="227"/>
                    </a:cubicBezTo>
                    <a:cubicBezTo>
                      <a:pt x="37" y="226"/>
                      <a:pt x="37" y="225"/>
                      <a:pt x="38" y="224"/>
                    </a:cubicBezTo>
                    <a:cubicBezTo>
                      <a:pt x="38" y="224"/>
                      <a:pt x="38" y="224"/>
                      <a:pt x="38" y="224"/>
                    </a:cubicBezTo>
                    <a:cubicBezTo>
                      <a:pt x="39" y="223"/>
                      <a:pt x="39" y="222"/>
                      <a:pt x="40" y="221"/>
                    </a:cubicBezTo>
                    <a:cubicBezTo>
                      <a:pt x="40" y="220"/>
                      <a:pt x="40" y="220"/>
                      <a:pt x="40" y="219"/>
                    </a:cubicBezTo>
                    <a:cubicBezTo>
                      <a:pt x="40" y="219"/>
                      <a:pt x="40" y="218"/>
                      <a:pt x="40" y="218"/>
                    </a:cubicBezTo>
                    <a:cubicBezTo>
                      <a:pt x="41" y="216"/>
                      <a:pt x="41" y="215"/>
                      <a:pt x="41" y="214"/>
                    </a:cubicBezTo>
                    <a:cubicBezTo>
                      <a:pt x="40" y="204"/>
                      <a:pt x="40" y="195"/>
                      <a:pt x="41" y="185"/>
                    </a:cubicBezTo>
                    <a:cubicBezTo>
                      <a:pt x="41" y="178"/>
                      <a:pt x="41" y="171"/>
                      <a:pt x="42" y="163"/>
                    </a:cubicBezTo>
                    <a:cubicBezTo>
                      <a:pt x="43" y="154"/>
                      <a:pt x="45" y="144"/>
                      <a:pt x="47" y="135"/>
                    </a:cubicBezTo>
                    <a:cubicBezTo>
                      <a:pt x="50" y="122"/>
                      <a:pt x="55" y="108"/>
                      <a:pt x="61" y="96"/>
                    </a:cubicBezTo>
                    <a:cubicBezTo>
                      <a:pt x="60" y="104"/>
                      <a:pt x="60" y="111"/>
                      <a:pt x="59" y="119"/>
                    </a:cubicBezTo>
                    <a:cubicBezTo>
                      <a:pt x="57" y="134"/>
                      <a:pt x="55" y="149"/>
                      <a:pt x="53" y="165"/>
                    </a:cubicBezTo>
                    <a:cubicBezTo>
                      <a:pt x="52" y="178"/>
                      <a:pt x="50" y="190"/>
                      <a:pt x="48" y="203"/>
                    </a:cubicBezTo>
                    <a:cubicBezTo>
                      <a:pt x="48" y="205"/>
                      <a:pt x="48" y="208"/>
                      <a:pt x="48" y="210"/>
                    </a:cubicBezTo>
                    <a:cubicBezTo>
                      <a:pt x="46" y="224"/>
                      <a:pt x="48" y="238"/>
                      <a:pt x="55" y="251"/>
                    </a:cubicBezTo>
                    <a:cubicBezTo>
                      <a:pt x="56" y="254"/>
                      <a:pt x="58" y="256"/>
                      <a:pt x="60" y="259"/>
                    </a:cubicBezTo>
                    <a:cubicBezTo>
                      <a:pt x="69" y="463"/>
                      <a:pt x="69" y="463"/>
                      <a:pt x="69" y="463"/>
                    </a:cubicBezTo>
                    <a:cubicBezTo>
                      <a:pt x="70" y="474"/>
                      <a:pt x="79" y="483"/>
                      <a:pt x="91" y="483"/>
                    </a:cubicBezTo>
                    <a:cubicBezTo>
                      <a:pt x="91" y="483"/>
                      <a:pt x="91" y="483"/>
                      <a:pt x="91" y="483"/>
                    </a:cubicBezTo>
                    <a:cubicBezTo>
                      <a:pt x="102" y="483"/>
                      <a:pt x="112" y="475"/>
                      <a:pt x="113" y="464"/>
                    </a:cubicBezTo>
                    <a:cubicBezTo>
                      <a:pt x="113" y="463"/>
                      <a:pt x="113" y="463"/>
                      <a:pt x="113" y="463"/>
                    </a:cubicBezTo>
                    <a:cubicBezTo>
                      <a:pt x="120" y="309"/>
                      <a:pt x="120" y="309"/>
                      <a:pt x="120" y="309"/>
                    </a:cubicBezTo>
                    <a:cubicBezTo>
                      <a:pt x="127" y="463"/>
                      <a:pt x="127" y="463"/>
                      <a:pt x="127" y="463"/>
                    </a:cubicBezTo>
                    <a:cubicBezTo>
                      <a:pt x="127" y="474"/>
                      <a:pt x="137" y="483"/>
                      <a:pt x="148" y="483"/>
                    </a:cubicBezTo>
                    <a:cubicBezTo>
                      <a:pt x="148" y="483"/>
                      <a:pt x="148" y="483"/>
                      <a:pt x="149" y="483"/>
                    </a:cubicBezTo>
                    <a:cubicBezTo>
                      <a:pt x="160" y="483"/>
                      <a:pt x="169" y="475"/>
                      <a:pt x="170" y="464"/>
                    </a:cubicBezTo>
                    <a:cubicBezTo>
                      <a:pt x="170" y="463"/>
                      <a:pt x="170" y="463"/>
                      <a:pt x="170" y="463"/>
                    </a:cubicBezTo>
                    <a:cubicBezTo>
                      <a:pt x="180" y="258"/>
                      <a:pt x="180" y="258"/>
                      <a:pt x="180" y="258"/>
                    </a:cubicBezTo>
                    <a:cubicBezTo>
                      <a:pt x="189" y="244"/>
                      <a:pt x="193" y="227"/>
                      <a:pt x="191" y="210"/>
                    </a:cubicBezTo>
                    <a:cubicBezTo>
                      <a:pt x="177" y="96"/>
                      <a:pt x="177" y="96"/>
                      <a:pt x="177" y="96"/>
                    </a:cubicBezTo>
                    <a:cubicBezTo>
                      <a:pt x="192" y="123"/>
                      <a:pt x="196" y="155"/>
                      <a:pt x="197" y="185"/>
                    </a:cubicBezTo>
                    <a:cubicBezTo>
                      <a:pt x="198" y="195"/>
                      <a:pt x="198" y="204"/>
                      <a:pt x="197" y="214"/>
                    </a:cubicBezTo>
                    <a:cubicBezTo>
                      <a:pt x="197" y="224"/>
                      <a:pt x="205" y="232"/>
                      <a:pt x="214" y="233"/>
                    </a:cubicBezTo>
                    <a:cubicBezTo>
                      <a:pt x="215" y="233"/>
                      <a:pt x="215" y="233"/>
                      <a:pt x="216" y="233"/>
                    </a:cubicBezTo>
                    <a:cubicBezTo>
                      <a:pt x="225" y="233"/>
                      <a:pt x="233" y="226"/>
                      <a:pt x="235" y="217"/>
                    </a:cubicBezTo>
                    <a:cubicBezTo>
                      <a:pt x="238" y="193"/>
                      <a:pt x="239" y="168"/>
                      <a:pt x="237" y="144"/>
                    </a:cubicBezTo>
                    <a:cubicBezTo>
                      <a:pt x="237" y="146"/>
                      <a:pt x="237" y="148"/>
                      <a:pt x="237" y="148"/>
                    </a:cubicBezTo>
                    <a:cubicBezTo>
                      <a:pt x="237" y="148"/>
                      <a:pt x="237" y="147"/>
                      <a:pt x="237" y="144"/>
                    </a:cubicBezTo>
                    <a:cubicBezTo>
                      <a:pt x="236" y="141"/>
                      <a:pt x="236" y="140"/>
                      <a:pt x="236" y="140"/>
                    </a:cubicBezTo>
                    <a:cubicBezTo>
                      <a:pt x="236" y="140"/>
                      <a:pt x="237" y="141"/>
                      <a:pt x="237" y="143"/>
                    </a:cubicBezTo>
                    <a:cubicBezTo>
                      <a:pt x="234" y="113"/>
                      <a:pt x="227" y="83"/>
                      <a:pt x="211" y="57"/>
                    </a:cubicBezTo>
                    <a:cubicBezTo>
                      <a:pt x="196" y="33"/>
                      <a:pt x="173" y="13"/>
                      <a:pt x="146" y="4"/>
                    </a:cubicBezTo>
                    <a:cubicBezTo>
                      <a:pt x="136" y="1"/>
                      <a:pt x="127" y="0"/>
                      <a:pt x="118" y="0"/>
                    </a:cubicBezTo>
                  </a:path>
                </a:pathLst>
              </a:custGeom>
              <a:solidFill>
                <a:srgbClr val="666666"/>
              </a:solidFill>
              <a:ln>
                <a:noFill/>
              </a:ln>
            </p:spPr>
            <p:txBody>
              <a:bodyPr vert="horz" wrap="square" lIns="91440" tIns="45720" rIns="91440" bIns="45720" numCol="1" anchor="t" anchorCtr="0" compatLnSpc="1">
                <a:prstTxWarp prst="textNoShape">
                  <a:avLst/>
                </a:prstTxWarp>
              </a:bodyPr>
              <a:lstStyle/>
              <a:p>
                <a:endParaRPr lang="en-AU">
                  <a:solidFill>
                    <a:srgbClr val="666666"/>
                  </a:solidFill>
                </a:endParaRPr>
              </a:p>
            </p:txBody>
          </p:sp>
        </p:grpSp>
        <p:sp>
          <p:nvSpPr>
            <p:cNvPr id="141" name="TextBox 140"/>
            <p:cNvSpPr txBox="1"/>
            <p:nvPr/>
          </p:nvSpPr>
          <p:spPr>
            <a:xfrm>
              <a:off x="8007927" y="5506745"/>
              <a:ext cx="468225" cy="203868"/>
            </a:xfrm>
            <a:prstGeom prst="rect">
              <a:avLst/>
            </a:prstGeom>
            <a:noFill/>
          </p:spPr>
          <p:txBody>
            <a:bodyPr wrap="square" lIns="0" tIns="0" rIns="0" bIns="0" rtlCol="0" anchor="ctr">
              <a:noAutofit/>
            </a:bodyPr>
            <a:lstStyle/>
            <a:p>
              <a:pPr algn="ctr">
                <a:lnSpc>
                  <a:spcPct val="90000"/>
                </a:lnSpc>
              </a:pPr>
              <a:r>
                <a:rPr lang="en-US" sz="1400" dirty="0">
                  <a:solidFill>
                    <a:srgbClr val="666666"/>
                  </a:solidFill>
                </a:rPr>
                <a:t>5%</a:t>
              </a:r>
              <a:endParaRPr lang="en-AU" sz="1400" dirty="0">
                <a:solidFill>
                  <a:srgbClr val="666666"/>
                </a:solidFill>
              </a:endParaRPr>
            </a:p>
          </p:txBody>
        </p:sp>
        <p:sp>
          <p:nvSpPr>
            <p:cNvPr id="142" name="TextBox 141"/>
            <p:cNvSpPr txBox="1"/>
            <p:nvPr/>
          </p:nvSpPr>
          <p:spPr>
            <a:xfrm>
              <a:off x="7784463" y="4144437"/>
              <a:ext cx="915154" cy="329547"/>
            </a:xfrm>
            <a:prstGeom prst="rect">
              <a:avLst/>
            </a:prstGeom>
            <a:noFill/>
          </p:spPr>
          <p:txBody>
            <a:bodyPr wrap="square" lIns="0" tIns="0" rIns="0" bIns="0" rtlCol="0" anchor="t">
              <a:noAutofit/>
            </a:bodyPr>
            <a:lstStyle/>
            <a:p>
              <a:pPr algn="ctr">
                <a:lnSpc>
                  <a:spcPct val="90000"/>
                </a:lnSpc>
              </a:pPr>
              <a:r>
                <a:rPr lang="en-US" sz="1000" b="1" dirty="0" smtClean="0">
                  <a:solidFill>
                    <a:srgbClr val="666666"/>
                  </a:solidFill>
                  <a:latin typeface="Arial Narrow" panose="020B0606020202030204" pitchFamily="34" charset="0"/>
                </a:rPr>
                <a:t>Other</a:t>
              </a:r>
              <a:endParaRPr lang="en-AU" sz="1000" b="1" dirty="0">
                <a:solidFill>
                  <a:srgbClr val="666666"/>
                </a:solidFill>
                <a:latin typeface="Arial Narrow" panose="020B0606020202030204" pitchFamily="34" charset="0"/>
              </a:endParaRPr>
            </a:p>
          </p:txBody>
        </p:sp>
        <p:sp>
          <p:nvSpPr>
            <p:cNvPr id="143" name="TextBox 142"/>
            <p:cNvSpPr txBox="1"/>
            <p:nvPr/>
          </p:nvSpPr>
          <p:spPr>
            <a:xfrm>
              <a:off x="7821406" y="5704650"/>
              <a:ext cx="840338" cy="159701"/>
            </a:xfrm>
            <a:prstGeom prst="rect">
              <a:avLst/>
            </a:prstGeom>
            <a:noFill/>
          </p:spPr>
          <p:txBody>
            <a:bodyPr wrap="square" lIns="0" tIns="0" rIns="0" bIns="0" rtlCol="0" anchor="ctr">
              <a:noAutofit/>
            </a:bodyPr>
            <a:lstStyle/>
            <a:p>
              <a:pPr algn="ctr">
                <a:lnSpc>
                  <a:spcPct val="90000"/>
                </a:lnSpc>
              </a:pPr>
              <a:r>
                <a:rPr lang="en-US" sz="800" dirty="0">
                  <a:solidFill>
                    <a:srgbClr val="666666"/>
                  </a:solidFill>
                </a:rPr>
                <a:t>of respondents</a:t>
              </a:r>
              <a:endParaRPr lang="en-AU" sz="800" dirty="0">
                <a:solidFill>
                  <a:srgbClr val="666666"/>
                </a:solidFill>
              </a:endParaRPr>
            </a:p>
          </p:txBody>
        </p:sp>
      </p:grpSp>
    </p:spTree>
    <p:extLst>
      <p:ext uri="{BB962C8B-B14F-4D97-AF65-F5344CB8AC3E}">
        <p14:creationId xmlns:p14="http://schemas.microsoft.com/office/powerpoint/2010/main" val="309517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solidFill>
                  <a:srgbClr val="6F3570"/>
                </a:solidFill>
              </a:rPr>
              <a:t>About this </a:t>
            </a:r>
            <a:r>
              <a:rPr lang="en-AU" dirty="0" err="1">
                <a:solidFill>
                  <a:srgbClr val="6F3570"/>
                </a:solidFill>
              </a:rPr>
              <a:t>chartpack</a:t>
            </a:r>
            <a:endParaRPr lang="en-AU" dirty="0">
              <a:solidFill>
                <a:srgbClr val="6F3570"/>
              </a:solidFill>
            </a:endParaRPr>
          </a:p>
        </p:txBody>
      </p:sp>
      <p:sp>
        <p:nvSpPr>
          <p:cNvPr id="2" name="Slide Number Placeholder 1"/>
          <p:cNvSpPr>
            <a:spLocks noGrp="1"/>
          </p:cNvSpPr>
          <p:nvPr>
            <p:ph type="sldNum" sz="quarter" idx="10"/>
          </p:nvPr>
        </p:nvSpPr>
        <p:spPr/>
        <p:txBody>
          <a:bodyPr/>
          <a:lstStyle/>
          <a:p>
            <a:fld id="{1CE37B7D-D2E0-4F77-B3D1-CFEC5BBC1E5D}" type="slidenum">
              <a:rPr lang="en-AU" smtClean="0"/>
              <a:pPr/>
              <a:t>6</a:t>
            </a:fld>
            <a:endParaRPr lang="en-AU" dirty="0"/>
          </a:p>
        </p:txBody>
      </p:sp>
      <p:sp>
        <p:nvSpPr>
          <p:cNvPr id="6" name="Footer Placeholder 5"/>
          <p:cNvSpPr>
            <a:spLocks noGrp="1"/>
          </p:cNvSpPr>
          <p:nvPr>
            <p:ph type="ftr" sz="quarter" idx="11"/>
          </p:nvPr>
        </p:nvSpPr>
        <p:spPr/>
        <p:txBody>
          <a:bodyPr/>
          <a:lstStyle/>
          <a:p>
            <a:r>
              <a:rPr lang="en-AU" dirty="0">
                <a:solidFill>
                  <a:srgbClr val="6F3570"/>
                </a:solidFill>
              </a:rPr>
              <a:t>How do outpatient cancer clinics perform?</a:t>
            </a:r>
          </a:p>
        </p:txBody>
      </p:sp>
      <p:sp>
        <p:nvSpPr>
          <p:cNvPr id="4" name="Content Placeholder 3"/>
          <p:cNvSpPr>
            <a:spLocks noGrp="1"/>
          </p:cNvSpPr>
          <p:nvPr>
            <p:ph sz="quarter" idx="12"/>
          </p:nvPr>
        </p:nvSpPr>
        <p:spPr>
          <a:xfrm>
            <a:off x="539751" y="1662990"/>
            <a:ext cx="9610724" cy="3912862"/>
          </a:xfrm>
        </p:spPr>
        <p:txBody>
          <a:bodyPr/>
          <a:lstStyle/>
          <a:p>
            <a:r>
              <a:rPr lang="en-AU" sz="1200" b="1" dirty="0" smtClean="0">
                <a:solidFill>
                  <a:schemeClr val="bg2">
                    <a:lumMod val="25000"/>
                  </a:schemeClr>
                </a:solidFill>
              </a:rPr>
              <a:t>Data </a:t>
            </a:r>
            <a:r>
              <a:rPr lang="en-AU" sz="1200" b="1" dirty="0">
                <a:solidFill>
                  <a:schemeClr val="bg2">
                    <a:lumMod val="25000"/>
                  </a:schemeClr>
                </a:solidFill>
              </a:rPr>
              <a:t>and </a:t>
            </a:r>
            <a:r>
              <a:rPr lang="en-AU" sz="1200" b="1" dirty="0" smtClean="0">
                <a:solidFill>
                  <a:schemeClr val="bg2">
                    <a:lumMod val="25000"/>
                  </a:schemeClr>
                </a:solidFill>
              </a:rPr>
              <a:t>methods</a:t>
            </a:r>
          </a:p>
          <a:p>
            <a:r>
              <a:rPr lang="en-AU" sz="1000" dirty="0" smtClean="0"/>
              <a:t>Results are based on the responses of 12,024 patients who attended a NSW outpatient cancer clinic in November 2016. The response rate was 56%. </a:t>
            </a:r>
            <a:br>
              <a:rPr lang="en-AU" sz="1000" dirty="0" smtClean="0"/>
            </a:br>
            <a:r>
              <a:rPr lang="en-AU" sz="1000" dirty="0" smtClean="0"/>
              <a:t>Across NSW, 51 hospitals with outpatient cancer clinics were included in the survey – 48 public hospitals and three private facilities: Chris O’Brien </a:t>
            </a:r>
            <a:r>
              <a:rPr lang="en-AU" sz="1000" dirty="0" err="1" smtClean="0"/>
              <a:t>Lifehouse</a:t>
            </a:r>
            <a:r>
              <a:rPr lang="en-AU" sz="1000" dirty="0" smtClean="0"/>
              <a:t>, Sydney Adventist Hospital and the Riverina Cancer Care Centre. </a:t>
            </a:r>
          </a:p>
          <a:p>
            <a:r>
              <a:rPr lang="en-AU" sz="1000" dirty="0" smtClean="0"/>
              <a:t>Results for Sydney Adventist Hospital and Riverina Cancer Care Centre participated in the survey for the first time in 2016, as a pilot project, and their results contribute to the overall NSW results. </a:t>
            </a:r>
          </a:p>
          <a:p>
            <a:r>
              <a:rPr lang="en-AU" sz="1000" dirty="0" smtClean="0"/>
              <a:t>Chris O’Brien </a:t>
            </a:r>
            <a:r>
              <a:rPr lang="en-AU" sz="1000" dirty="0" err="1" smtClean="0"/>
              <a:t>Lifehouse</a:t>
            </a:r>
            <a:r>
              <a:rPr lang="en-AU" sz="1000" dirty="0" smtClean="0"/>
              <a:t>, who also participated in the 2015 survey, is the only private facility reported at the hospital level. This facility is </a:t>
            </a:r>
            <a:r>
              <a:rPr lang="en-AU" sz="1000" dirty="0"/>
              <a:t>a not-for-profit integrated cancer treatment centre, contracted to provide services for some public patients. It is not managed by Sydney LHD, despite being located within that LHD’s boundaries. Therefore, caution is advised when comparing results from Chris O’Brien </a:t>
            </a:r>
            <a:r>
              <a:rPr lang="en-AU" sz="1000" dirty="0" err="1"/>
              <a:t>Lifehouse</a:t>
            </a:r>
            <a:r>
              <a:rPr lang="en-AU" sz="1000" dirty="0"/>
              <a:t> to public hospitals in the survey</a:t>
            </a:r>
            <a:r>
              <a:rPr lang="en-AU" sz="1000" dirty="0" smtClean="0"/>
              <a:t>.</a:t>
            </a:r>
          </a:p>
          <a:p>
            <a:r>
              <a:rPr lang="en-AU" sz="1000" dirty="0"/>
              <a:t>The survey sampled all outpatients attending cancer clinics, regardless of funding sources. Therefore, out-of-pocket costs may vary across facilities depending </a:t>
            </a:r>
            <a:r>
              <a:rPr lang="en-AU" sz="1000" dirty="0" smtClean="0"/>
              <a:t/>
            </a:r>
            <a:br>
              <a:rPr lang="en-AU" sz="1000" dirty="0" smtClean="0"/>
            </a:br>
            <a:r>
              <a:rPr lang="en-AU" sz="1000" dirty="0" smtClean="0"/>
              <a:t>on </a:t>
            </a:r>
            <a:r>
              <a:rPr lang="en-AU" sz="1000" dirty="0"/>
              <a:t>their mix of patients’ funding sources (e.g. </a:t>
            </a:r>
            <a:r>
              <a:rPr lang="en-AU" sz="1000" dirty="0" smtClean="0"/>
              <a:t>bulk-billed </a:t>
            </a:r>
            <a:r>
              <a:rPr lang="en-AU" sz="1000" dirty="0"/>
              <a:t>and </a:t>
            </a:r>
            <a:r>
              <a:rPr lang="en-AU" sz="1000" dirty="0" smtClean="0"/>
              <a:t>fee-for-service).</a:t>
            </a:r>
            <a:br>
              <a:rPr lang="en-AU" sz="1000" dirty="0" smtClean="0"/>
            </a:br>
            <a:r>
              <a:rPr lang="en-AU" sz="1000" dirty="0" smtClean="0"/>
              <a:t>Patients </a:t>
            </a:r>
            <a:r>
              <a:rPr lang="en-AU" sz="1000" dirty="0"/>
              <a:t>may have included expenses for medical services, </a:t>
            </a:r>
            <a:r>
              <a:rPr lang="en-AU" sz="1000" dirty="0" smtClean="0"/>
              <a:t>such as those </a:t>
            </a:r>
            <a:br>
              <a:rPr lang="en-AU" sz="1000" dirty="0" smtClean="0"/>
            </a:br>
            <a:r>
              <a:rPr lang="en-AU" sz="1000" dirty="0" smtClean="0"/>
              <a:t>co-located </a:t>
            </a:r>
            <a:r>
              <a:rPr lang="en-AU" sz="1000" dirty="0"/>
              <a:t>in the same hospital or campus, which were not provided by the outpatient clinic they attended.</a:t>
            </a:r>
            <a:endParaRPr lang="en-AU" sz="1000" dirty="0" smtClean="0"/>
          </a:p>
          <a:p>
            <a:pPr>
              <a:spcBef>
                <a:spcPts val="300"/>
              </a:spcBef>
            </a:pPr>
            <a:r>
              <a:rPr lang="en-AU" sz="1000" dirty="0" smtClean="0"/>
              <a:t>Results </a:t>
            </a:r>
            <a:r>
              <a:rPr lang="en-AU" sz="1000" dirty="0"/>
              <a:t>are only reported if hospitals have 30 or more respondents and were weighted so that the proportion of responses from each hospital reflects the size </a:t>
            </a:r>
            <a:r>
              <a:rPr lang="en-AU" sz="1000" dirty="0" smtClean="0"/>
              <a:t/>
            </a:r>
            <a:br>
              <a:rPr lang="en-AU" sz="1000" dirty="0" smtClean="0"/>
            </a:br>
            <a:r>
              <a:rPr lang="en-AU" sz="1000" dirty="0" smtClean="0"/>
              <a:t>of </a:t>
            </a:r>
            <a:r>
              <a:rPr lang="en-AU" sz="1000" dirty="0"/>
              <a:t>their patient </a:t>
            </a:r>
            <a:r>
              <a:rPr lang="en-AU" sz="1000" dirty="0" smtClean="0"/>
              <a:t>caseload. Statistically </a:t>
            </a:r>
            <a:r>
              <a:rPr lang="en-AU" sz="1000" dirty="0"/>
              <a:t>significant differences are reported </a:t>
            </a:r>
            <a:r>
              <a:rPr lang="en-AU" sz="1000" dirty="0" smtClean="0"/>
              <a:t>where </a:t>
            </a:r>
            <a:br>
              <a:rPr lang="en-AU" sz="1000" dirty="0" smtClean="0"/>
            </a:br>
            <a:r>
              <a:rPr lang="en-AU" sz="1000" dirty="0" smtClean="0"/>
              <a:t>the </a:t>
            </a:r>
            <a:r>
              <a:rPr lang="en-AU" sz="1000" dirty="0"/>
              <a:t>95% confidence </a:t>
            </a:r>
            <a:r>
              <a:rPr lang="en-AU" sz="1000" dirty="0" smtClean="0"/>
              <a:t>intervals of </a:t>
            </a:r>
            <a:r>
              <a:rPr lang="en-AU" sz="1000" dirty="0"/>
              <a:t>two results do not overlap. Patient case mix (including cancer type) has not been taken into account when comparing hospitals with NSW results. Detailed information on analytic methods is included in the Technical Supplement, available at </a:t>
            </a:r>
            <a:r>
              <a:rPr lang="en-AU" sz="1000" b="1" dirty="0" smtClean="0"/>
              <a:t>bhi.nsw.gov.au</a:t>
            </a:r>
          </a:p>
          <a:p>
            <a:r>
              <a:rPr lang="en-AU" sz="1000" dirty="0" smtClean="0"/>
              <a:t>Of the 78 survey questions, 47 questions relate to specific measures of clinic performance, which relate to the care provided.</a:t>
            </a:r>
          </a:p>
          <a:p>
            <a:r>
              <a:rPr lang="en-AU" sz="1000" dirty="0" smtClean="0"/>
              <a:t>Three supplementary data tables accompany this </a:t>
            </a:r>
            <a:r>
              <a:rPr lang="en-AU" sz="1000" dirty="0" err="1"/>
              <a:t>c</a:t>
            </a:r>
            <a:r>
              <a:rPr lang="en-AU" sz="1000" dirty="0" err="1" smtClean="0"/>
              <a:t>hartpack</a:t>
            </a:r>
            <a:r>
              <a:rPr lang="en-AU" sz="1000" dirty="0" smtClean="0"/>
              <a:t>:</a:t>
            </a:r>
          </a:p>
          <a:p>
            <a:pPr marL="171450" indent="-171450">
              <a:buFont typeface="Arial" panose="020B0604020202020204" pitchFamily="34" charset="0"/>
              <a:buChar char="•"/>
            </a:pPr>
            <a:r>
              <a:rPr lang="en-AU" sz="1000" i="1" dirty="0"/>
              <a:t>Data table A: NSW results and hospital distribution </a:t>
            </a:r>
            <a:r>
              <a:rPr lang="en-AU" sz="1000" i="1" dirty="0" smtClean="0"/>
              <a:t>by </a:t>
            </a:r>
            <a:r>
              <a:rPr lang="en-AU" sz="1000" i="1" dirty="0"/>
              <a:t>all </a:t>
            </a:r>
            <a:r>
              <a:rPr lang="en-AU" sz="1000" i="1" dirty="0" smtClean="0"/>
              <a:t/>
            </a:r>
            <a:br>
              <a:rPr lang="en-AU" sz="1000" i="1" dirty="0" smtClean="0"/>
            </a:br>
            <a:r>
              <a:rPr lang="en-AU" sz="1000" i="1" dirty="0" smtClean="0"/>
              <a:t>47 </a:t>
            </a:r>
            <a:r>
              <a:rPr lang="en-AU" sz="1000" i="1" dirty="0"/>
              <a:t>performance </a:t>
            </a:r>
            <a:r>
              <a:rPr lang="en-AU" sz="1000" i="1" dirty="0" smtClean="0"/>
              <a:t>questions</a:t>
            </a:r>
          </a:p>
          <a:p>
            <a:pPr marL="171450" indent="-171450">
              <a:buFont typeface="Arial" panose="020B0604020202020204" pitchFamily="34" charset="0"/>
              <a:buChar char="•"/>
            </a:pPr>
            <a:r>
              <a:rPr lang="en-AU" sz="1000" i="1" dirty="0" smtClean="0"/>
              <a:t>Data </a:t>
            </a:r>
            <a:r>
              <a:rPr lang="en-AU" sz="1000" i="1" dirty="0"/>
              <a:t>table B: Results for all 47 performance questions by hospital</a:t>
            </a:r>
            <a:endParaRPr lang="en-AU" sz="1000" i="1" dirty="0" smtClean="0"/>
          </a:p>
          <a:p>
            <a:pPr marL="171450" indent="-171450">
              <a:buFont typeface="Arial" panose="020B0604020202020204" pitchFamily="34" charset="0"/>
              <a:buChar char="•"/>
            </a:pPr>
            <a:r>
              <a:rPr lang="en-AU" sz="1000" i="1" dirty="0" smtClean="0"/>
              <a:t>Data </a:t>
            </a:r>
            <a:r>
              <a:rPr lang="en-AU" sz="1000" i="1" dirty="0"/>
              <a:t>table C: Results for all 47 performance questions by cancer </a:t>
            </a:r>
            <a:r>
              <a:rPr lang="en-AU" sz="1000" i="1" dirty="0" smtClean="0"/>
              <a:t>type.</a:t>
            </a:r>
            <a:endParaRPr lang="en-AU" sz="1000" i="1" dirty="0"/>
          </a:p>
        </p:txBody>
      </p:sp>
    </p:spTree>
    <p:extLst>
      <p:ext uri="{BB962C8B-B14F-4D97-AF65-F5344CB8AC3E}">
        <p14:creationId xmlns:p14="http://schemas.microsoft.com/office/powerpoint/2010/main" val="7066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6F3570"/>
                </a:solidFill>
              </a:rPr>
              <a:t>About the survey respondents</a:t>
            </a:r>
          </a:p>
        </p:txBody>
      </p:sp>
      <p:sp>
        <p:nvSpPr>
          <p:cNvPr id="4" name="Slide Number Placeholder 3"/>
          <p:cNvSpPr>
            <a:spLocks noGrp="1"/>
          </p:cNvSpPr>
          <p:nvPr>
            <p:ph type="sldNum" sz="quarter" idx="10"/>
          </p:nvPr>
        </p:nvSpPr>
        <p:spPr/>
        <p:txBody>
          <a:bodyPr/>
          <a:lstStyle/>
          <a:p>
            <a:fld id="{1CE37B7D-D2E0-4F77-B3D1-CFEC5BBC1E5D}" type="slidenum">
              <a:rPr lang="en-AU" smtClean="0"/>
              <a:pPr/>
              <a:t>7</a:t>
            </a:fld>
            <a:endParaRPr lang="en-AU" dirty="0"/>
          </a:p>
        </p:txBody>
      </p:sp>
      <p:sp>
        <p:nvSpPr>
          <p:cNvPr id="5" name="Footer Placeholder 4"/>
          <p:cNvSpPr>
            <a:spLocks noGrp="1"/>
          </p:cNvSpPr>
          <p:nvPr>
            <p:ph type="ftr" sz="quarter" idx="11"/>
          </p:nvPr>
        </p:nvSpPr>
        <p:spPr/>
        <p:txBody>
          <a:bodyPr/>
          <a:lstStyle/>
          <a:p>
            <a:r>
              <a:rPr lang="en-AU" dirty="0">
                <a:solidFill>
                  <a:srgbClr val="6F3570"/>
                </a:solidFill>
              </a:rPr>
              <a:t>How do outpatient cancer clinics perform?</a:t>
            </a:r>
          </a:p>
        </p:txBody>
      </p:sp>
      <p:sp>
        <p:nvSpPr>
          <p:cNvPr id="6" name="Text Placeholder 15"/>
          <p:cNvSpPr>
            <a:spLocks noGrp="1"/>
          </p:cNvSpPr>
          <p:nvPr>
            <p:ph type="body" sz="quarter" idx="13"/>
          </p:nvPr>
        </p:nvSpPr>
        <p:spPr>
          <a:xfrm>
            <a:off x="539750" y="1871663"/>
            <a:ext cx="9610725" cy="242887"/>
          </a:xfrm>
        </p:spPr>
        <p:txBody>
          <a:bodyPr/>
          <a:lstStyle/>
          <a:p>
            <a:r>
              <a:rPr lang="en-AU" dirty="0"/>
              <a:t>Respondent </a:t>
            </a:r>
            <a:r>
              <a:rPr lang="en-AU" dirty="0" smtClean="0"/>
              <a:t>profiles by demographic </a:t>
            </a:r>
            <a:r>
              <a:rPr lang="en-AU" dirty="0"/>
              <a:t>characteristics</a:t>
            </a:r>
          </a:p>
        </p:txBody>
      </p:sp>
      <p:graphicFrame>
        <p:nvGraphicFramePr>
          <p:cNvPr id="10" name="Chart 9"/>
          <p:cNvGraphicFramePr/>
          <p:nvPr>
            <p:extLst>
              <p:ext uri="{D42A27DB-BD31-4B8C-83A1-F6EECF244321}">
                <p14:modId xmlns:p14="http://schemas.microsoft.com/office/powerpoint/2010/main" val="1258027218"/>
              </p:ext>
            </p:extLst>
          </p:nvPr>
        </p:nvGraphicFramePr>
        <p:xfrm>
          <a:off x="1859111" y="2468617"/>
          <a:ext cx="6727678" cy="552467"/>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p:cNvSpPr txBox="1"/>
          <p:nvPr/>
        </p:nvSpPr>
        <p:spPr>
          <a:xfrm>
            <a:off x="538163" y="2468617"/>
            <a:ext cx="1320948" cy="393595"/>
          </a:xfrm>
          <a:prstGeom prst="rect">
            <a:avLst/>
          </a:prstGeom>
          <a:noFill/>
        </p:spPr>
        <p:txBody>
          <a:bodyPr wrap="square" lIns="0" tIns="0" rIns="108000" bIns="0" rtlCol="0" anchor="ctr" anchorCtr="0">
            <a:noAutofit/>
          </a:bodyPr>
          <a:lstStyle/>
          <a:p>
            <a:pPr algn="r"/>
            <a:r>
              <a:rPr lang="en-AU" sz="1000" dirty="0"/>
              <a:t>Age</a:t>
            </a:r>
          </a:p>
        </p:txBody>
      </p:sp>
      <p:graphicFrame>
        <p:nvGraphicFramePr>
          <p:cNvPr id="14" name="Chart 13"/>
          <p:cNvGraphicFramePr/>
          <p:nvPr>
            <p:extLst>
              <p:ext uri="{D42A27DB-BD31-4B8C-83A1-F6EECF244321}">
                <p14:modId xmlns:p14="http://schemas.microsoft.com/office/powerpoint/2010/main" val="3903056283"/>
              </p:ext>
            </p:extLst>
          </p:nvPr>
        </p:nvGraphicFramePr>
        <p:xfrm>
          <a:off x="1859111" y="3216106"/>
          <a:ext cx="6727678" cy="552468"/>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538163" y="3217388"/>
            <a:ext cx="1320948" cy="393596"/>
          </a:xfrm>
          <a:prstGeom prst="rect">
            <a:avLst/>
          </a:prstGeom>
          <a:noFill/>
        </p:spPr>
        <p:txBody>
          <a:bodyPr wrap="square" lIns="0" tIns="0" rIns="108000" bIns="0" rtlCol="0" anchor="ctr" anchorCtr="0">
            <a:noAutofit/>
          </a:bodyPr>
          <a:lstStyle/>
          <a:p>
            <a:pPr algn="r"/>
            <a:r>
              <a:rPr lang="en-AU" sz="1000" dirty="0"/>
              <a:t>Gender</a:t>
            </a:r>
          </a:p>
        </p:txBody>
      </p:sp>
      <p:sp>
        <p:nvSpPr>
          <p:cNvPr id="30" name="TextBox 29"/>
          <p:cNvSpPr txBox="1"/>
          <p:nvPr/>
        </p:nvSpPr>
        <p:spPr>
          <a:xfrm>
            <a:off x="539750" y="3966160"/>
            <a:ext cx="1320948" cy="391032"/>
          </a:xfrm>
          <a:prstGeom prst="rect">
            <a:avLst/>
          </a:prstGeom>
          <a:noFill/>
        </p:spPr>
        <p:txBody>
          <a:bodyPr wrap="square" lIns="0" tIns="0" rIns="108000" bIns="0" rtlCol="0" anchor="ctr" anchorCtr="0">
            <a:noAutofit/>
          </a:bodyPr>
          <a:lstStyle/>
          <a:p>
            <a:pPr algn="r"/>
            <a:r>
              <a:rPr lang="en-AU" sz="1000" dirty="0"/>
              <a:t>Current smoker</a:t>
            </a:r>
          </a:p>
        </p:txBody>
      </p:sp>
      <p:graphicFrame>
        <p:nvGraphicFramePr>
          <p:cNvPr id="56" name="Chart 55"/>
          <p:cNvGraphicFramePr/>
          <p:nvPr>
            <p:extLst>
              <p:ext uri="{D42A27DB-BD31-4B8C-83A1-F6EECF244321}">
                <p14:modId xmlns:p14="http://schemas.microsoft.com/office/powerpoint/2010/main" val="425259629"/>
              </p:ext>
            </p:extLst>
          </p:nvPr>
        </p:nvGraphicFramePr>
        <p:xfrm>
          <a:off x="1860698" y="3963596"/>
          <a:ext cx="6727678" cy="552468"/>
        </p:xfrm>
        <a:graphic>
          <a:graphicData uri="http://schemas.openxmlformats.org/drawingml/2006/chart">
            <c:chart xmlns:c="http://schemas.openxmlformats.org/drawingml/2006/chart" xmlns:r="http://schemas.openxmlformats.org/officeDocument/2006/relationships" r:id="rId5"/>
          </a:graphicData>
        </a:graphic>
      </p:graphicFrame>
      <p:sp>
        <p:nvSpPr>
          <p:cNvPr id="31" name="TextBox 30"/>
          <p:cNvSpPr txBox="1"/>
          <p:nvPr/>
        </p:nvSpPr>
        <p:spPr>
          <a:xfrm>
            <a:off x="539750" y="4712368"/>
            <a:ext cx="1320948" cy="391032"/>
          </a:xfrm>
          <a:prstGeom prst="rect">
            <a:avLst/>
          </a:prstGeom>
          <a:noFill/>
        </p:spPr>
        <p:txBody>
          <a:bodyPr wrap="square" lIns="0" tIns="0" rIns="108000" bIns="0" rtlCol="0" anchor="ctr" anchorCtr="0">
            <a:noAutofit/>
          </a:bodyPr>
          <a:lstStyle/>
          <a:p>
            <a:pPr algn="r" fontAlgn="b"/>
            <a:r>
              <a:rPr lang="en-AU" sz="1000" dirty="0"/>
              <a:t>Education </a:t>
            </a:r>
            <a:r>
              <a:rPr lang="en-AU" sz="1000" dirty="0" smtClean="0"/>
              <a:t>level</a:t>
            </a:r>
            <a:endParaRPr lang="en-AU" sz="1000" dirty="0"/>
          </a:p>
        </p:txBody>
      </p:sp>
      <p:sp>
        <p:nvSpPr>
          <p:cNvPr id="32" name="TextBox 31"/>
          <p:cNvSpPr txBox="1"/>
          <p:nvPr/>
        </p:nvSpPr>
        <p:spPr>
          <a:xfrm>
            <a:off x="539750" y="5676737"/>
            <a:ext cx="1320948" cy="391032"/>
          </a:xfrm>
          <a:prstGeom prst="rect">
            <a:avLst/>
          </a:prstGeom>
          <a:noFill/>
        </p:spPr>
        <p:txBody>
          <a:bodyPr wrap="square" lIns="0" tIns="0" rIns="108000" bIns="0" rtlCol="0" anchor="ctr" anchorCtr="0">
            <a:noAutofit/>
          </a:bodyPr>
          <a:lstStyle/>
          <a:p>
            <a:pPr algn="r" fontAlgn="b"/>
            <a:r>
              <a:rPr lang="en-AU" sz="1000" dirty="0"/>
              <a:t>Cancer patients*</a:t>
            </a:r>
          </a:p>
        </p:txBody>
      </p:sp>
      <p:graphicFrame>
        <p:nvGraphicFramePr>
          <p:cNvPr id="58" name="Chart 57"/>
          <p:cNvGraphicFramePr/>
          <p:nvPr>
            <p:extLst>
              <p:ext uri="{D42A27DB-BD31-4B8C-83A1-F6EECF244321}">
                <p14:modId xmlns:p14="http://schemas.microsoft.com/office/powerpoint/2010/main" val="1125653111"/>
              </p:ext>
            </p:extLst>
          </p:nvPr>
        </p:nvGraphicFramePr>
        <p:xfrm>
          <a:off x="1860698" y="5676737"/>
          <a:ext cx="6727678" cy="552468"/>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1877216" y="6472428"/>
            <a:ext cx="6841272" cy="246221"/>
          </a:xfrm>
          <a:prstGeom prst="rect">
            <a:avLst/>
          </a:prstGeom>
          <a:noFill/>
        </p:spPr>
        <p:txBody>
          <a:bodyPr wrap="square" lIns="0" tIns="0" rIns="0" bIns="0" rtlCol="0">
            <a:spAutoFit/>
          </a:bodyPr>
          <a:lstStyle/>
          <a:p>
            <a:r>
              <a:rPr lang="en-AU" sz="800" dirty="0"/>
              <a:t>* Outpatient cancer clinics also provide treatment for patients who do not have cancer, for example, delivering chemotherapy to patients </a:t>
            </a:r>
            <a:r>
              <a:rPr lang="en-AU" sz="800" dirty="0" smtClean="0"/>
              <a:t>with rheumatoid arthritis and lupus.</a:t>
            </a:r>
            <a:endParaRPr lang="en-AU" sz="800" dirty="0"/>
          </a:p>
        </p:txBody>
      </p:sp>
      <p:graphicFrame>
        <p:nvGraphicFramePr>
          <p:cNvPr id="22" name="Chart 21"/>
          <p:cNvGraphicFramePr/>
          <p:nvPr>
            <p:extLst>
              <p:ext uri="{D42A27DB-BD31-4B8C-83A1-F6EECF244321}">
                <p14:modId xmlns:p14="http://schemas.microsoft.com/office/powerpoint/2010/main" val="1102726889"/>
              </p:ext>
            </p:extLst>
          </p:nvPr>
        </p:nvGraphicFramePr>
        <p:xfrm>
          <a:off x="1859110" y="4712368"/>
          <a:ext cx="6727678" cy="81821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06417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sz="3742" dirty="0"/>
              <a:t>Experiences of care</a:t>
            </a:r>
          </a:p>
        </p:txBody>
      </p:sp>
      <p:sp>
        <p:nvSpPr>
          <p:cNvPr id="2" name="Slide Number Placeholder 1"/>
          <p:cNvSpPr>
            <a:spLocks noGrp="1"/>
          </p:cNvSpPr>
          <p:nvPr>
            <p:ph type="sldNum" sz="quarter" idx="4"/>
          </p:nvPr>
        </p:nvSpPr>
        <p:spPr/>
        <p:txBody>
          <a:bodyPr/>
          <a:lstStyle/>
          <a:p>
            <a:fld id="{1CE37B7D-D2E0-4F77-B3D1-CFEC5BBC1E5D}" type="slidenum">
              <a:rPr lang="en-AU" smtClean="0"/>
              <a:pPr/>
              <a:t>8</a:t>
            </a:fld>
            <a:endParaRPr lang="en-AU" dirty="0"/>
          </a:p>
        </p:txBody>
      </p:sp>
    </p:spTree>
    <p:extLst>
      <p:ext uri="{BB962C8B-B14F-4D97-AF65-F5344CB8AC3E}">
        <p14:creationId xmlns:p14="http://schemas.microsoft.com/office/powerpoint/2010/main" val="409273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rgbClr val="6F3570"/>
                </a:solidFill>
              </a:rPr>
              <a:t>Thematic results – aspects of care</a:t>
            </a:r>
            <a:endParaRPr lang="en-AU" dirty="0">
              <a:solidFill>
                <a:srgbClr val="6F3570"/>
              </a:solidFill>
            </a:endParaRPr>
          </a:p>
        </p:txBody>
      </p:sp>
      <p:sp>
        <p:nvSpPr>
          <p:cNvPr id="4" name="Slide Number Placeholder 3"/>
          <p:cNvSpPr>
            <a:spLocks noGrp="1"/>
          </p:cNvSpPr>
          <p:nvPr>
            <p:ph type="sldNum" sz="quarter" idx="10"/>
          </p:nvPr>
        </p:nvSpPr>
        <p:spPr/>
        <p:txBody>
          <a:bodyPr/>
          <a:lstStyle/>
          <a:p>
            <a:fld id="{1CE37B7D-D2E0-4F77-B3D1-CFEC5BBC1E5D}" type="slidenum">
              <a:rPr lang="en-AU" smtClean="0"/>
              <a:pPr/>
              <a:t>9</a:t>
            </a:fld>
            <a:endParaRPr lang="en-AU" dirty="0"/>
          </a:p>
        </p:txBody>
      </p:sp>
      <p:sp>
        <p:nvSpPr>
          <p:cNvPr id="5" name="Footer Placeholder 4"/>
          <p:cNvSpPr>
            <a:spLocks noGrp="1"/>
          </p:cNvSpPr>
          <p:nvPr>
            <p:ph type="ftr" sz="quarter" idx="11"/>
          </p:nvPr>
        </p:nvSpPr>
        <p:spPr/>
        <p:txBody>
          <a:bodyPr/>
          <a:lstStyle/>
          <a:p>
            <a:r>
              <a:rPr lang="en-AU" dirty="0">
                <a:solidFill>
                  <a:srgbClr val="6F3570"/>
                </a:solidFill>
              </a:rPr>
              <a:t>How do outpatient cancer clinics perform?</a:t>
            </a:r>
          </a:p>
        </p:txBody>
      </p:sp>
      <p:sp>
        <p:nvSpPr>
          <p:cNvPr id="3" name="Content Placeholder 2"/>
          <p:cNvSpPr>
            <a:spLocks noGrp="1"/>
          </p:cNvSpPr>
          <p:nvPr>
            <p:ph sz="quarter" idx="12"/>
          </p:nvPr>
        </p:nvSpPr>
        <p:spPr>
          <a:xfrm>
            <a:off x="539751" y="1871663"/>
            <a:ext cx="9408757" cy="617089"/>
          </a:xfrm>
        </p:spPr>
        <p:txBody>
          <a:bodyPr numCol="2"/>
          <a:lstStyle/>
          <a:p>
            <a:r>
              <a:rPr lang="en-AU" sz="1000" dirty="0"/>
              <a:t>The </a:t>
            </a:r>
            <a:r>
              <a:rPr lang="en-AU" sz="1000" dirty="0" smtClean="0"/>
              <a:t>Outpatient </a:t>
            </a:r>
            <a:r>
              <a:rPr lang="en-AU" sz="1000" dirty="0"/>
              <a:t>Cancer Clinics </a:t>
            </a:r>
            <a:r>
              <a:rPr lang="en-AU" sz="1000" dirty="0" smtClean="0"/>
              <a:t>Survey 2016 </a:t>
            </a:r>
            <a:r>
              <a:rPr lang="en-AU" sz="1000" dirty="0"/>
              <a:t>included questions </a:t>
            </a:r>
            <a:br>
              <a:rPr lang="en-AU" sz="1000" dirty="0"/>
            </a:br>
            <a:r>
              <a:rPr lang="en-AU" sz="1000" dirty="0"/>
              <a:t>that asked about patients’ experiences and outcomes of care.</a:t>
            </a:r>
            <a:br>
              <a:rPr lang="en-AU" sz="1000" dirty="0"/>
            </a:br>
            <a:r>
              <a:rPr lang="en-AU" sz="1000" dirty="0"/>
              <a:t>Questions are grouped into 12 thematic areas (or aspects of care).</a:t>
            </a:r>
          </a:p>
          <a:p>
            <a:endParaRPr lang="en-AU" sz="1000" dirty="0" smtClean="0"/>
          </a:p>
          <a:p>
            <a:r>
              <a:rPr lang="en-AU" sz="1000" dirty="0" smtClean="0"/>
              <a:t>This </a:t>
            </a:r>
            <a:r>
              <a:rPr lang="en-AU" sz="1000" dirty="0" err="1"/>
              <a:t>chartpack</a:t>
            </a:r>
            <a:r>
              <a:rPr lang="en-AU" sz="1000" dirty="0"/>
              <a:t> presents a question from each thematic area. For results </a:t>
            </a:r>
            <a:r>
              <a:rPr lang="en-AU" sz="1000" dirty="0" smtClean="0"/>
              <a:t>for all </a:t>
            </a:r>
            <a:r>
              <a:rPr lang="en-AU" sz="1000" dirty="0"/>
              <a:t>47 performance questions, please refer to the </a:t>
            </a:r>
            <a:r>
              <a:rPr lang="en-AU" sz="1000" dirty="0" smtClean="0"/>
              <a:t>supplementary data </a:t>
            </a:r>
            <a:r>
              <a:rPr lang="en-AU" sz="1000" dirty="0"/>
              <a:t>tables </a:t>
            </a:r>
            <a:r>
              <a:rPr lang="en-AU" sz="1000" dirty="0" smtClean="0"/>
              <a:t>A–C. </a:t>
            </a:r>
            <a:r>
              <a:rPr lang="en-AU" sz="1000" dirty="0"/>
              <a:t>Results for all questions </a:t>
            </a:r>
            <a:r>
              <a:rPr lang="en-AU" sz="1000" dirty="0" smtClean="0"/>
              <a:t>at the </a:t>
            </a:r>
            <a:r>
              <a:rPr lang="en-AU" sz="1000" dirty="0"/>
              <a:t>state, local health district (LHD) and hospital </a:t>
            </a:r>
            <a:r>
              <a:rPr lang="en-AU" sz="1000" dirty="0" smtClean="0"/>
              <a:t>levels are available on BHI’s interactive data portal, Healthcare Observer, </a:t>
            </a:r>
            <a:r>
              <a:rPr lang="en-AU" sz="1000" dirty="0"/>
              <a:t>at </a:t>
            </a:r>
            <a:r>
              <a:rPr lang="en-AU" sz="1000" b="1" dirty="0"/>
              <a:t>bhi.nsw.gov.au</a:t>
            </a:r>
          </a:p>
        </p:txBody>
      </p:sp>
      <p:sp>
        <p:nvSpPr>
          <p:cNvPr id="2" name="Rectangle 1">
            <a:hlinkClick r:id="rId3" action="ppaction://hlinksldjump"/>
          </p:cNvPr>
          <p:cNvSpPr/>
          <p:nvPr/>
        </p:nvSpPr>
        <p:spPr>
          <a:xfrm>
            <a:off x="532637" y="3530045"/>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pPr>
              <a:spcAft>
                <a:spcPts val="800"/>
              </a:spcAft>
            </a:pPr>
            <a:r>
              <a:rPr lang="en-AU" sz="1500" dirty="0">
                <a:solidFill>
                  <a:srgbClr val="6F3570"/>
                </a:solidFill>
              </a:rPr>
              <a:t>Overall care</a:t>
            </a:r>
          </a:p>
        </p:txBody>
      </p:sp>
      <p:sp>
        <p:nvSpPr>
          <p:cNvPr id="10" name="Rectangle 9">
            <a:hlinkClick r:id="rId4" action="ppaction://hlinksldjump"/>
          </p:cNvPr>
          <p:cNvSpPr/>
          <p:nvPr/>
        </p:nvSpPr>
        <p:spPr>
          <a:xfrm>
            <a:off x="2987977" y="3530045"/>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Access and </a:t>
            </a:r>
            <a:br>
              <a:rPr lang="en-AU" sz="1500" dirty="0">
                <a:solidFill>
                  <a:srgbClr val="6F3570"/>
                </a:solidFill>
              </a:rPr>
            </a:br>
            <a:r>
              <a:rPr lang="en-AU" sz="1500" dirty="0">
                <a:solidFill>
                  <a:srgbClr val="6F3570"/>
                </a:solidFill>
              </a:rPr>
              <a:t>timeliness</a:t>
            </a:r>
          </a:p>
        </p:txBody>
      </p:sp>
      <p:sp>
        <p:nvSpPr>
          <p:cNvPr id="11" name="Rectangle 10">
            <a:hlinkClick r:id="rId5" action="ppaction://hlinksldjump"/>
          </p:cNvPr>
          <p:cNvSpPr/>
          <p:nvPr/>
        </p:nvSpPr>
        <p:spPr>
          <a:xfrm>
            <a:off x="5424798" y="3530045"/>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Physical environment</a:t>
            </a:r>
            <a:br>
              <a:rPr lang="en-AU" sz="1500" dirty="0">
                <a:solidFill>
                  <a:srgbClr val="6F3570"/>
                </a:solidFill>
              </a:rPr>
            </a:br>
            <a:r>
              <a:rPr lang="en-AU" sz="1500" dirty="0">
                <a:solidFill>
                  <a:srgbClr val="6F3570"/>
                </a:solidFill>
              </a:rPr>
              <a:t>and comfort</a:t>
            </a:r>
          </a:p>
        </p:txBody>
      </p:sp>
      <p:sp>
        <p:nvSpPr>
          <p:cNvPr id="13" name="Rectangle 12">
            <a:hlinkClick r:id="rId6" action="ppaction://hlinksldjump"/>
          </p:cNvPr>
          <p:cNvSpPr/>
          <p:nvPr/>
        </p:nvSpPr>
        <p:spPr>
          <a:xfrm>
            <a:off x="2987976" y="5407380"/>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Respect </a:t>
            </a:r>
            <a:br>
              <a:rPr lang="en-AU" sz="1500" dirty="0">
                <a:solidFill>
                  <a:srgbClr val="6F3570"/>
                </a:solidFill>
              </a:rPr>
            </a:br>
            <a:r>
              <a:rPr lang="en-AU" sz="1500" dirty="0">
                <a:solidFill>
                  <a:srgbClr val="6F3570"/>
                </a:solidFill>
              </a:rPr>
              <a:t>and dignity</a:t>
            </a:r>
          </a:p>
        </p:txBody>
      </p:sp>
      <p:sp>
        <p:nvSpPr>
          <p:cNvPr id="14" name="Rectangle 13">
            <a:hlinkClick r:id="rId7" action="ppaction://hlinksldjump"/>
          </p:cNvPr>
          <p:cNvSpPr/>
          <p:nvPr/>
        </p:nvSpPr>
        <p:spPr>
          <a:xfrm>
            <a:off x="2987978" y="4475756"/>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Communication </a:t>
            </a:r>
            <a:br>
              <a:rPr lang="en-AU" sz="1500" dirty="0">
                <a:solidFill>
                  <a:srgbClr val="6F3570"/>
                </a:solidFill>
              </a:rPr>
            </a:br>
            <a:r>
              <a:rPr lang="en-AU" sz="1500" dirty="0">
                <a:solidFill>
                  <a:srgbClr val="6F3570"/>
                </a:solidFill>
              </a:rPr>
              <a:t>and information</a:t>
            </a:r>
          </a:p>
        </p:txBody>
      </p:sp>
      <p:sp>
        <p:nvSpPr>
          <p:cNvPr id="15" name="Rectangle 14">
            <a:hlinkClick r:id="rId8" action="ppaction://hlinksldjump"/>
          </p:cNvPr>
          <p:cNvSpPr/>
          <p:nvPr/>
        </p:nvSpPr>
        <p:spPr>
          <a:xfrm>
            <a:off x="539752" y="4475756"/>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Coordination</a:t>
            </a:r>
            <a:br>
              <a:rPr lang="en-AU" sz="1500" dirty="0">
                <a:solidFill>
                  <a:srgbClr val="6F3570"/>
                </a:solidFill>
              </a:rPr>
            </a:br>
            <a:r>
              <a:rPr lang="en-AU" sz="1500" dirty="0">
                <a:solidFill>
                  <a:srgbClr val="6F3570"/>
                </a:solidFill>
              </a:rPr>
              <a:t>and continuity</a:t>
            </a:r>
          </a:p>
        </p:txBody>
      </p:sp>
      <p:sp>
        <p:nvSpPr>
          <p:cNvPr id="16" name="Rectangle 15">
            <a:hlinkClick r:id="rId9" action="ppaction://hlinksldjump"/>
          </p:cNvPr>
          <p:cNvSpPr/>
          <p:nvPr/>
        </p:nvSpPr>
        <p:spPr>
          <a:xfrm>
            <a:off x="7861622" y="4475756"/>
            <a:ext cx="2288273"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Assistance and responsiveness</a:t>
            </a:r>
          </a:p>
        </p:txBody>
      </p:sp>
      <p:sp>
        <p:nvSpPr>
          <p:cNvPr id="17" name="Rectangle 16">
            <a:hlinkClick r:id="rId10" action="ppaction://hlinksldjump"/>
          </p:cNvPr>
          <p:cNvSpPr/>
          <p:nvPr/>
        </p:nvSpPr>
        <p:spPr>
          <a:xfrm>
            <a:off x="5424800" y="4475756"/>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Engagement </a:t>
            </a:r>
            <a:br>
              <a:rPr lang="en-AU" sz="1500" dirty="0">
                <a:solidFill>
                  <a:srgbClr val="6F3570"/>
                </a:solidFill>
              </a:rPr>
            </a:br>
            <a:r>
              <a:rPr lang="en-AU" sz="1500" dirty="0">
                <a:solidFill>
                  <a:srgbClr val="6F3570"/>
                </a:solidFill>
              </a:rPr>
              <a:t>and participation</a:t>
            </a:r>
          </a:p>
        </p:txBody>
      </p:sp>
      <p:sp>
        <p:nvSpPr>
          <p:cNvPr id="20" name="Rectangle 19">
            <a:hlinkClick r:id="rId11" action="ppaction://hlinksldjump"/>
          </p:cNvPr>
          <p:cNvSpPr/>
          <p:nvPr/>
        </p:nvSpPr>
        <p:spPr>
          <a:xfrm>
            <a:off x="539751" y="5407380"/>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Safety </a:t>
            </a:r>
            <a:br>
              <a:rPr lang="en-AU" sz="1500" dirty="0">
                <a:solidFill>
                  <a:srgbClr val="6F3570"/>
                </a:solidFill>
              </a:rPr>
            </a:br>
            <a:r>
              <a:rPr lang="en-AU" sz="1500" dirty="0">
                <a:solidFill>
                  <a:srgbClr val="6F3570"/>
                </a:solidFill>
              </a:rPr>
              <a:t>and hygiene</a:t>
            </a:r>
          </a:p>
        </p:txBody>
      </p:sp>
      <p:sp>
        <p:nvSpPr>
          <p:cNvPr id="21" name="Rectangle 20">
            <a:hlinkClick r:id="rId12" action="ppaction://hlinksldjump"/>
          </p:cNvPr>
          <p:cNvSpPr/>
          <p:nvPr/>
        </p:nvSpPr>
        <p:spPr>
          <a:xfrm>
            <a:off x="7861620" y="3529570"/>
            <a:ext cx="2288273"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Comprehensive and whole-person care</a:t>
            </a:r>
          </a:p>
        </p:txBody>
      </p:sp>
      <p:sp>
        <p:nvSpPr>
          <p:cNvPr id="22" name="Rectangle 21">
            <a:hlinkClick r:id="rId13" action="ppaction://hlinksldjump"/>
          </p:cNvPr>
          <p:cNvSpPr/>
          <p:nvPr/>
        </p:nvSpPr>
        <p:spPr>
          <a:xfrm>
            <a:off x="5424797" y="5407380"/>
            <a:ext cx="2259695"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Trust and </a:t>
            </a:r>
            <a:br>
              <a:rPr lang="en-AU" sz="1500" dirty="0">
                <a:solidFill>
                  <a:srgbClr val="6F3570"/>
                </a:solidFill>
              </a:rPr>
            </a:br>
            <a:r>
              <a:rPr lang="en-AU" sz="1500" dirty="0">
                <a:solidFill>
                  <a:srgbClr val="6F3570"/>
                </a:solidFill>
              </a:rPr>
              <a:t>confidence</a:t>
            </a:r>
          </a:p>
        </p:txBody>
      </p:sp>
      <p:sp>
        <p:nvSpPr>
          <p:cNvPr id="32" name="Rectangle 31">
            <a:hlinkClick r:id="rId14" action="ppaction://hlinksldjump"/>
          </p:cNvPr>
          <p:cNvSpPr/>
          <p:nvPr/>
        </p:nvSpPr>
        <p:spPr>
          <a:xfrm>
            <a:off x="7861619" y="5414310"/>
            <a:ext cx="2288273" cy="734833"/>
          </a:xfrm>
          <a:prstGeom prst="rect">
            <a:avLst/>
          </a:prstGeom>
          <a:solidFill>
            <a:schemeClr val="bg1"/>
          </a:solidFill>
          <a:ln w="12700">
            <a:solidFill>
              <a:srgbClr val="6F3570"/>
            </a:solidFill>
          </a:ln>
        </p:spPr>
        <p:style>
          <a:lnRef idx="2">
            <a:schemeClr val="accent1">
              <a:shade val="50000"/>
            </a:schemeClr>
          </a:lnRef>
          <a:fillRef idx="1">
            <a:schemeClr val="accent1"/>
          </a:fillRef>
          <a:effectRef idx="0">
            <a:schemeClr val="accent1"/>
          </a:effectRef>
          <a:fontRef idx="minor">
            <a:schemeClr val="lt1"/>
          </a:fontRef>
        </p:style>
        <p:txBody>
          <a:bodyPr lIns="137160" tIns="54000" rIns="108000" bIns="36000" rtlCol="0" anchor="ctr"/>
          <a:lstStyle/>
          <a:p>
            <a:r>
              <a:rPr lang="en-AU" sz="1500" dirty="0">
                <a:solidFill>
                  <a:srgbClr val="6F3570"/>
                </a:solidFill>
              </a:rPr>
              <a:t>Patient-reported </a:t>
            </a:r>
          </a:p>
          <a:p>
            <a:r>
              <a:rPr lang="en-AU" sz="1500" dirty="0">
                <a:solidFill>
                  <a:srgbClr val="6F3570"/>
                </a:solidFill>
              </a:rPr>
              <a:t>outcomes</a:t>
            </a:r>
          </a:p>
        </p:txBody>
      </p:sp>
      <p:sp>
        <p:nvSpPr>
          <p:cNvPr id="33" name="Rectangle 32"/>
          <p:cNvSpPr/>
          <p:nvPr/>
        </p:nvSpPr>
        <p:spPr>
          <a:xfrm>
            <a:off x="539750" y="3039929"/>
            <a:ext cx="9610142" cy="214347"/>
          </a:xfrm>
          <a:prstGeom prst="rect">
            <a:avLst/>
          </a:prstGeom>
        </p:spPr>
        <p:txBody>
          <a:bodyPr wrap="square" lIns="0" tIns="0" rIns="0" bIns="0" anchor="b">
            <a:noAutofit/>
          </a:bodyPr>
          <a:lstStyle/>
          <a:p>
            <a:pPr algn="ctr"/>
            <a:r>
              <a:rPr lang="en-AU" sz="1100" i="1" dirty="0" smtClean="0"/>
              <a:t>[Click </a:t>
            </a:r>
            <a:r>
              <a:rPr lang="en-AU" sz="1100" i="1" dirty="0"/>
              <a:t>on an aspect of care </a:t>
            </a:r>
            <a:r>
              <a:rPr lang="en-AU" sz="1100" i="1" dirty="0" smtClean="0"/>
              <a:t>below </a:t>
            </a:r>
            <a:r>
              <a:rPr lang="en-AU" sz="1100" i="1" dirty="0"/>
              <a:t>to view a question belonging to that theme, then click on the menu icon in the top-right to return to this </a:t>
            </a:r>
            <a:r>
              <a:rPr lang="en-AU" sz="1100" i="1" dirty="0" smtClean="0"/>
              <a:t>page]</a:t>
            </a:r>
            <a:endParaRPr lang="en-AU" sz="1100" i="1" dirty="0"/>
          </a:p>
        </p:txBody>
      </p:sp>
      <p:pic>
        <p:nvPicPr>
          <p:cNvPr id="29" name="Picture 28"/>
          <p:cNvPicPr>
            <a:picLocks/>
          </p:cNvPicPr>
          <p:nvPr/>
        </p:nvPicPr>
        <p:blipFill>
          <a:blip r:embed="rId15"/>
          <a:stretch>
            <a:fillRect/>
          </a:stretch>
        </p:blipFill>
        <p:spPr>
          <a:xfrm>
            <a:off x="2582617" y="3804991"/>
            <a:ext cx="91440" cy="246001"/>
          </a:xfrm>
          <a:prstGeom prst="rect">
            <a:avLst/>
          </a:prstGeom>
        </p:spPr>
      </p:pic>
      <p:pic>
        <p:nvPicPr>
          <p:cNvPr id="34" name="Picture 33"/>
          <p:cNvPicPr>
            <a:picLocks/>
          </p:cNvPicPr>
          <p:nvPr/>
        </p:nvPicPr>
        <p:blipFill>
          <a:blip r:embed="rId15"/>
          <a:stretch>
            <a:fillRect/>
          </a:stretch>
        </p:blipFill>
        <p:spPr>
          <a:xfrm>
            <a:off x="5034557" y="3804991"/>
            <a:ext cx="91440" cy="246001"/>
          </a:xfrm>
          <a:prstGeom prst="rect">
            <a:avLst/>
          </a:prstGeom>
        </p:spPr>
      </p:pic>
      <p:pic>
        <p:nvPicPr>
          <p:cNvPr id="35" name="Picture 34"/>
          <p:cNvPicPr>
            <a:picLocks/>
          </p:cNvPicPr>
          <p:nvPr/>
        </p:nvPicPr>
        <p:blipFill>
          <a:blip r:embed="rId15"/>
          <a:stretch>
            <a:fillRect/>
          </a:stretch>
        </p:blipFill>
        <p:spPr>
          <a:xfrm>
            <a:off x="7485632" y="3804990"/>
            <a:ext cx="91440" cy="246001"/>
          </a:xfrm>
          <a:prstGeom prst="rect">
            <a:avLst/>
          </a:prstGeom>
        </p:spPr>
      </p:pic>
      <p:pic>
        <p:nvPicPr>
          <p:cNvPr id="36" name="Picture 35"/>
          <p:cNvPicPr>
            <a:picLocks/>
          </p:cNvPicPr>
          <p:nvPr/>
        </p:nvPicPr>
        <p:blipFill>
          <a:blip r:embed="rId15"/>
          <a:stretch>
            <a:fillRect/>
          </a:stretch>
        </p:blipFill>
        <p:spPr>
          <a:xfrm>
            <a:off x="9950642" y="3804132"/>
            <a:ext cx="91440" cy="246001"/>
          </a:xfrm>
          <a:prstGeom prst="rect">
            <a:avLst/>
          </a:prstGeom>
        </p:spPr>
      </p:pic>
      <p:pic>
        <p:nvPicPr>
          <p:cNvPr id="37" name="Picture 36"/>
          <p:cNvPicPr>
            <a:picLocks/>
          </p:cNvPicPr>
          <p:nvPr/>
        </p:nvPicPr>
        <p:blipFill>
          <a:blip r:embed="rId15"/>
          <a:stretch>
            <a:fillRect/>
          </a:stretch>
        </p:blipFill>
        <p:spPr>
          <a:xfrm>
            <a:off x="2580483" y="4707816"/>
            <a:ext cx="91440" cy="246001"/>
          </a:xfrm>
          <a:prstGeom prst="rect">
            <a:avLst/>
          </a:prstGeom>
        </p:spPr>
      </p:pic>
      <p:pic>
        <p:nvPicPr>
          <p:cNvPr id="38" name="Picture 37"/>
          <p:cNvPicPr>
            <a:picLocks/>
          </p:cNvPicPr>
          <p:nvPr/>
        </p:nvPicPr>
        <p:blipFill>
          <a:blip r:embed="rId15"/>
          <a:stretch>
            <a:fillRect/>
          </a:stretch>
        </p:blipFill>
        <p:spPr>
          <a:xfrm>
            <a:off x="5032423" y="4707816"/>
            <a:ext cx="91440" cy="246001"/>
          </a:xfrm>
          <a:prstGeom prst="rect">
            <a:avLst/>
          </a:prstGeom>
        </p:spPr>
      </p:pic>
      <p:pic>
        <p:nvPicPr>
          <p:cNvPr id="39" name="Picture 38"/>
          <p:cNvPicPr>
            <a:picLocks/>
          </p:cNvPicPr>
          <p:nvPr/>
        </p:nvPicPr>
        <p:blipFill>
          <a:blip r:embed="rId15"/>
          <a:stretch>
            <a:fillRect/>
          </a:stretch>
        </p:blipFill>
        <p:spPr>
          <a:xfrm>
            <a:off x="7483498" y="4707815"/>
            <a:ext cx="91440" cy="246001"/>
          </a:xfrm>
          <a:prstGeom prst="rect">
            <a:avLst/>
          </a:prstGeom>
        </p:spPr>
      </p:pic>
      <p:pic>
        <p:nvPicPr>
          <p:cNvPr id="40" name="Picture 39"/>
          <p:cNvPicPr>
            <a:picLocks/>
          </p:cNvPicPr>
          <p:nvPr/>
        </p:nvPicPr>
        <p:blipFill>
          <a:blip r:embed="rId15"/>
          <a:stretch>
            <a:fillRect/>
          </a:stretch>
        </p:blipFill>
        <p:spPr>
          <a:xfrm>
            <a:off x="9948508" y="4706957"/>
            <a:ext cx="91440" cy="246001"/>
          </a:xfrm>
          <a:prstGeom prst="rect">
            <a:avLst/>
          </a:prstGeom>
        </p:spPr>
      </p:pic>
      <p:pic>
        <p:nvPicPr>
          <p:cNvPr id="41" name="Picture 40"/>
          <p:cNvPicPr>
            <a:picLocks/>
          </p:cNvPicPr>
          <p:nvPr/>
        </p:nvPicPr>
        <p:blipFill>
          <a:blip r:embed="rId15"/>
          <a:stretch>
            <a:fillRect/>
          </a:stretch>
        </p:blipFill>
        <p:spPr>
          <a:xfrm>
            <a:off x="2580483" y="5655686"/>
            <a:ext cx="91440" cy="246001"/>
          </a:xfrm>
          <a:prstGeom prst="rect">
            <a:avLst/>
          </a:prstGeom>
        </p:spPr>
      </p:pic>
      <p:pic>
        <p:nvPicPr>
          <p:cNvPr id="42" name="Picture 41"/>
          <p:cNvPicPr>
            <a:picLocks/>
          </p:cNvPicPr>
          <p:nvPr/>
        </p:nvPicPr>
        <p:blipFill>
          <a:blip r:embed="rId15"/>
          <a:stretch>
            <a:fillRect/>
          </a:stretch>
        </p:blipFill>
        <p:spPr>
          <a:xfrm>
            <a:off x="5032423" y="5655686"/>
            <a:ext cx="91440" cy="246001"/>
          </a:xfrm>
          <a:prstGeom prst="rect">
            <a:avLst/>
          </a:prstGeom>
        </p:spPr>
      </p:pic>
      <p:pic>
        <p:nvPicPr>
          <p:cNvPr id="43" name="Picture 42"/>
          <p:cNvPicPr>
            <a:picLocks/>
          </p:cNvPicPr>
          <p:nvPr/>
        </p:nvPicPr>
        <p:blipFill>
          <a:blip r:embed="rId15"/>
          <a:stretch>
            <a:fillRect/>
          </a:stretch>
        </p:blipFill>
        <p:spPr>
          <a:xfrm>
            <a:off x="7483498" y="5655685"/>
            <a:ext cx="91440" cy="246001"/>
          </a:xfrm>
          <a:prstGeom prst="rect">
            <a:avLst/>
          </a:prstGeom>
        </p:spPr>
      </p:pic>
      <p:pic>
        <p:nvPicPr>
          <p:cNvPr id="44" name="Picture 43"/>
          <p:cNvPicPr>
            <a:picLocks/>
          </p:cNvPicPr>
          <p:nvPr/>
        </p:nvPicPr>
        <p:blipFill>
          <a:blip r:embed="rId15"/>
          <a:stretch>
            <a:fillRect/>
          </a:stretch>
        </p:blipFill>
        <p:spPr>
          <a:xfrm>
            <a:off x="9948508" y="5654827"/>
            <a:ext cx="91440" cy="246001"/>
          </a:xfrm>
          <a:prstGeom prst="rect">
            <a:avLst/>
          </a:prstGeom>
        </p:spPr>
      </p:pic>
    </p:spTree>
    <p:extLst>
      <p:ext uri="{BB962C8B-B14F-4D97-AF65-F5344CB8AC3E}">
        <p14:creationId xmlns:p14="http://schemas.microsoft.com/office/powerpoint/2010/main" val="308115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BHI_Template_16x10_FINAL WHITE">
  <a:themeElements>
    <a:clrScheme name="BHI">
      <a:dk1>
        <a:srgbClr val="4D4D4F"/>
      </a:dk1>
      <a:lt1>
        <a:srgbClr val="FFFFFF"/>
      </a:lt1>
      <a:dk2>
        <a:srgbClr val="666666"/>
      </a:dk2>
      <a:lt2>
        <a:srgbClr val="CCCCCC"/>
      </a:lt2>
      <a:accent1>
        <a:srgbClr val="DD4411"/>
      </a:accent1>
      <a:accent2>
        <a:srgbClr val="003344"/>
      </a:accent2>
      <a:accent3>
        <a:srgbClr val="F89900"/>
      </a:accent3>
      <a:accent4>
        <a:srgbClr val="66AA44"/>
      </a:accent4>
      <a:accent5>
        <a:srgbClr val="FF0000"/>
      </a:accent5>
      <a:accent6>
        <a:srgbClr val="2074B8"/>
      </a:accent6>
      <a:hlink>
        <a:srgbClr val="75787B"/>
      </a:hlink>
      <a:folHlink>
        <a:srgbClr val="77888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BHI">
      <a:dk1>
        <a:srgbClr val="4D4D4F"/>
      </a:dk1>
      <a:lt1>
        <a:srgbClr val="FFFFFF"/>
      </a:lt1>
      <a:dk2>
        <a:srgbClr val="666666"/>
      </a:dk2>
      <a:lt2>
        <a:srgbClr val="CCCCCC"/>
      </a:lt2>
      <a:accent1>
        <a:srgbClr val="DD4411"/>
      </a:accent1>
      <a:accent2>
        <a:srgbClr val="003344"/>
      </a:accent2>
      <a:accent3>
        <a:srgbClr val="F89900"/>
      </a:accent3>
      <a:accent4>
        <a:srgbClr val="66AA44"/>
      </a:accent4>
      <a:accent5>
        <a:srgbClr val="FF0000"/>
      </a:accent5>
      <a:accent6>
        <a:srgbClr val="2074B8"/>
      </a:accent6>
      <a:hlink>
        <a:srgbClr val="75787B"/>
      </a:hlink>
      <a:folHlink>
        <a:srgbClr val="77888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90042</TotalTime>
  <Words>4758</Words>
  <Application>Microsoft Office PowerPoint</Application>
  <PresentationFormat>Custom</PresentationFormat>
  <Paragraphs>1125</Paragraphs>
  <Slides>36</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Arial Narrow</vt:lpstr>
      <vt:lpstr>Open Sans</vt:lpstr>
      <vt:lpstr>1_BHI_Template_16x10_FINAL WHITE</vt:lpstr>
      <vt:lpstr>PowerPoint Presentation</vt:lpstr>
      <vt:lpstr>PowerPoint Presentation</vt:lpstr>
      <vt:lpstr>Contents</vt:lpstr>
      <vt:lpstr>Key findings  </vt:lpstr>
      <vt:lpstr>About this chartpack</vt:lpstr>
      <vt:lpstr>About this chartpack</vt:lpstr>
      <vt:lpstr>About the survey respondents</vt:lpstr>
      <vt:lpstr>Experiences of care</vt:lpstr>
      <vt:lpstr>Thematic results – aspects of care</vt:lpstr>
      <vt:lpstr>Interpreting the graphs</vt:lpstr>
      <vt:lpstr>Overall, 85% of patients rated their care as ‘very good’  – ranging across hospitals from 69% to 93%</vt:lpstr>
      <vt:lpstr>Nine in 10 patients would ‘speak highly’ of the clinic to friends and family  – ranging across hospitals from 81% to 97%</vt:lpstr>
      <vt:lpstr>Almost three-quarters of patients had no out-of-pocket costs for consultations, tests, surgery or treatment</vt:lpstr>
      <vt:lpstr>Half of all patients who travelled to the clinic by car said they had issues with parking</vt:lpstr>
      <vt:lpstr>About four in 10 NSW patients have a written care plan* for their treatment  – ranging across hospitals from 24% to 54% </vt:lpstr>
      <vt:lpstr>Nine in 10 NSW patients said they did not receive conflicting information  – ranging across hospitals from 85% to 97% </vt:lpstr>
      <vt:lpstr>Three-quarters of patients were ‘completely’ told about how to manage possible side effects of treatment – ranging across hospitals from 63% to 87%</vt:lpstr>
      <vt:lpstr>Almost eight in 10 patients were ‘definitely’ involved in decisions about their care  – ranging across hospitals from 71% to 92%</vt:lpstr>
      <vt:lpstr>Almost two-thirds of patients said health professionals ‘completely’ discussed their worries or fears with them – ranging across hospitals from 47% to 75%</vt:lpstr>
      <vt:lpstr>Seven in 10 patients said they ‘always’ saw health professionals wash their hands  – ranging across hospitals from 55% to 89%</vt:lpstr>
      <vt:lpstr>Almost all patients said they were ‘always’ treated with respect and dignity  – ranging across hospitals from 93% to 100%</vt:lpstr>
      <vt:lpstr>Almost nine in 10 patients ‘definitely’ had confidence and trust in health professionals – ranging across hospitals from 77% to 96%</vt:lpstr>
      <vt:lpstr>More than one in 10 patients said they experienced a complication  – ranging across hospitals from 4% to 22%</vt:lpstr>
      <vt:lpstr>Synthesis of results – experiences of care</vt:lpstr>
      <vt:lpstr>Hospitals with significantly more positive and less positive results than NSW</vt:lpstr>
      <vt:lpstr>Symptom control and ability to cope with condition and treatment</vt:lpstr>
      <vt:lpstr>Interpreting the graphs</vt:lpstr>
      <vt:lpstr>There was variation across NSW in patients’ ability to understand and participate in their care, seek and obtain information and maintain a positive attitude</vt:lpstr>
      <vt:lpstr>There was variation across NSW in symptom severity scores for patients in active treatment </vt:lpstr>
      <vt:lpstr>Comparisons by cancer type</vt:lpstr>
      <vt:lpstr>Patients’ experiences of care differed by cancer type </vt:lpstr>
      <vt:lpstr>Results by cancer type</vt:lpstr>
      <vt:lpstr>Differences in experiences of care across cancer types (bowel, breast, lung, prostate)*</vt:lpstr>
      <vt:lpstr>Differences in symptom severity for patients in active treatment, by selected cancer type (bowel, breast, lung, prostate)*</vt:lpstr>
      <vt:lpstr>Acknowledgements</vt:lpstr>
      <vt:lpstr>PowerPoint Presentation</vt:lpstr>
    </vt:vector>
  </TitlesOfParts>
  <Company>HSS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Patient-centred access to healthcare  Conceptualising access at the interface of health systems and populations</dc:title>
  <dc:creator>Rohan Lindeman</dc:creator>
  <cp:lastModifiedBy>Edward Bury</cp:lastModifiedBy>
  <cp:revision>2163</cp:revision>
  <cp:lastPrinted>2018-05-04T02:19:18Z</cp:lastPrinted>
  <dcterms:created xsi:type="dcterms:W3CDTF">2016-04-04T03:18:34Z</dcterms:created>
  <dcterms:modified xsi:type="dcterms:W3CDTF">2018-05-23T07:28:43Z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alette_size">
    <vt:lpwstr>6</vt:lpwstr>
  </property>
</Properties>
</file>